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11"/>
  </p:notesMasterIdLst>
  <p:handoutMasterIdLst>
    <p:handoutMasterId r:id="rId39"/>
  </p:handoutMasterIdLst>
  <p:sldIdLst>
    <p:sldId id="256" r:id="rId4"/>
    <p:sldId id="349" r:id="rId5"/>
    <p:sldId id="363" r:id="rId6"/>
    <p:sldId id="353" r:id="rId7"/>
    <p:sldId id="287" r:id="rId8"/>
    <p:sldId id="352" r:id="rId9"/>
    <p:sldId id="289" r:id="rId10"/>
    <p:sldId id="262" r:id="rId12"/>
    <p:sldId id="290" r:id="rId13"/>
    <p:sldId id="259" r:id="rId14"/>
    <p:sldId id="291" r:id="rId15"/>
    <p:sldId id="292" r:id="rId16"/>
    <p:sldId id="293" r:id="rId17"/>
    <p:sldId id="294" r:id="rId18"/>
    <p:sldId id="296" r:id="rId19"/>
    <p:sldId id="297" r:id="rId20"/>
    <p:sldId id="298" r:id="rId21"/>
    <p:sldId id="299" r:id="rId22"/>
    <p:sldId id="300" r:id="rId23"/>
    <p:sldId id="302" r:id="rId24"/>
    <p:sldId id="295" r:id="rId25"/>
    <p:sldId id="354" r:id="rId26"/>
    <p:sldId id="356" r:id="rId27"/>
    <p:sldId id="355" r:id="rId28"/>
    <p:sldId id="361" r:id="rId29"/>
    <p:sldId id="362" r:id="rId30"/>
    <p:sldId id="350" r:id="rId31"/>
    <p:sldId id="358" r:id="rId32"/>
    <p:sldId id="357" r:id="rId33"/>
    <p:sldId id="351" r:id="rId34"/>
    <p:sldId id="303" r:id="rId35"/>
    <p:sldId id="359" r:id="rId36"/>
    <p:sldId id="360" r:id="rId37"/>
    <p:sldId id="286" r:id="rId38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712"/>
    <a:srgbClr val="E9D13F"/>
    <a:srgbClr val="5FC3D7"/>
    <a:srgbClr val="93D393"/>
    <a:srgbClr val="E45267"/>
    <a:srgbClr val="000000"/>
    <a:srgbClr val="3333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660"/>
  </p:normalViewPr>
  <p:slideViewPr>
    <p:cSldViewPr>
      <p:cViewPr varScale="1">
        <p:scale>
          <a:sx n="114" d="100"/>
          <a:sy n="114" d="100"/>
        </p:scale>
        <p:origin x="151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1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="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="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ea typeface="宋体" panose="02010600030101010101" pitchFamily="2" charset="-122"/>
              </a:defRPr>
            </a:lvl1pPr>
          </a:lstStyle>
          <a:p>
            <a:fld id="{3D9D3441-7ACB-4599-B956-A655451EAD5C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="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="0"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ea typeface="宋体" panose="02010600030101010101" pitchFamily="2" charset="-122"/>
              </a:defRPr>
            </a:lvl1pPr>
          </a:lstStyle>
          <a:p>
            <a:fld id="{219B5C39-6DBE-46FB-9EDB-8EC434776BDE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8EF12-7CBF-48CF-9F50-9D98B4F397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41" name="Rectangle 269"/>
          <p:cNvSpPr>
            <a:spLocks noChangeArrowheads="1"/>
          </p:cNvSpPr>
          <p:nvPr/>
        </p:nvSpPr>
        <p:spPr bwMode="hidden">
          <a:xfrm>
            <a:off x="1828800" y="5835650"/>
            <a:ext cx="5867400" cy="782638"/>
          </a:xfrm>
          <a:prstGeom prst="rect">
            <a:avLst/>
          </a:prstGeom>
          <a:gradFill rotWithShape="1">
            <a:gsLst>
              <a:gs pos="0">
                <a:srgbClr val="000000">
                  <a:alpha val="39999"/>
                </a:srgbClr>
              </a:gs>
              <a:gs pos="100000">
                <a:srgbClr val="000000">
                  <a:gamma/>
                  <a:shade val="0"/>
                  <a:invGamma/>
                  <a:alpha val="0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340" name="Picture 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1163"/>
            <a:ext cx="9167813" cy="368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04800" y="1295400"/>
            <a:ext cx="6324600" cy="1371600"/>
          </a:xfrm>
        </p:spPr>
        <p:txBody>
          <a:bodyPr/>
          <a:lstStyle>
            <a:lvl1pPr>
              <a:defRPr sz="5000" i="1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en-US" altLang="zh-CN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04800" y="2743200"/>
            <a:ext cx="6400800" cy="3810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en-US" altLang="zh-CN" noProof="0"/>
          </a:p>
        </p:txBody>
      </p:sp>
      <p:sp>
        <p:nvSpPr>
          <p:cNvPr id="3277" name="Text Box 205"/>
          <p:cNvSpPr txBox="1">
            <a:spLocks noChangeArrowheads="1"/>
          </p:cNvSpPr>
          <p:nvPr/>
        </p:nvSpPr>
        <p:spPr bwMode="gray">
          <a:xfrm>
            <a:off x="4265613" y="6156325"/>
            <a:ext cx="13033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200" b="0">
                <a:latin typeface="Arial Black" panose="020B0A04020102020204" pitchFamily="34" charset="0"/>
                <a:ea typeface="宋体" panose="02010600030101010101" pitchFamily="2" charset="-122"/>
              </a:rPr>
              <a:t>L/O/G/O</a:t>
            </a:r>
            <a:endParaRPr lang="en-US" altLang="zh-CN" sz="2200" b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362200" y="6477000"/>
            <a:ext cx="14478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7391400" y="6477000"/>
            <a:ext cx="1600200" cy="244475"/>
          </a:xfrm>
        </p:spPr>
        <p:txBody>
          <a:bodyPr/>
          <a:lstStyle>
            <a:lvl1pPr algn="r">
              <a:defRPr/>
            </a:lvl1pPr>
          </a:lstStyle>
          <a:p>
            <a:endParaRPr lang="zh-CN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5638800" y="6477000"/>
            <a:ext cx="1524000" cy="244475"/>
          </a:xfrm>
        </p:spPr>
        <p:txBody>
          <a:bodyPr/>
          <a:lstStyle>
            <a:lvl1pPr algn="ctr">
              <a:defRPr/>
            </a:lvl1pPr>
          </a:lstStyle>
          <a:p>
            <a:fld id="{6E010A13-ECA5-42B9-B036-AED890F9D7B1}" type="slidenum">
              <a:rPr lang="en-US" altLang="zh-CN"/>
            </a:fld>
            <a:endParaRPr lang="en-US" altLang="zh-CN"/>
          </a:p>
        </p:txBody>
      </p:sp>
      <p:sp>
        <p:nvSpPr>
          <p:cNvPr id="3403" name="Rectangle 331"/>
          <p:cNvSpPr>
            <a:spLocks noChangeArrowheads="1"/>
          </p:cNvSpPr>
          <p:nvPr/>
        </p:nvSpPr>
        <p:spPr bwMode="hidden">
          <a:xfrm>
            <a:off x="76200" y="2667000"/>
            <a:ext cx="7315200" cy="762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405" name="Picture 3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1093788"/>
            <a:ext cx="1009650" cy="200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437312-5B26-45A6-8E98-3EF2BAEFA21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A994C-BCDF-4910-9D84-509BF2DE7D4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0121C-13C7-4FB7-871D-939008B642C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B4C80D-AC59-4496-915A-2FCB115D2F7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D6D50-B6C4-4512-989B-71AA1222F04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B201E-AF42-4418-B4B2-B21BDD1A9B2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5D58D-0EF4-4A2B-9D8C-39D69F01842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1BB7B-3100-4624-A0CE-B9697F3096C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9E708B-A704-4D4F-B46F-71422EDAF8F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60338"/>
            <a:ext cx="2057400" cy="616426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338"/>
            <a:ext cx="6019800" cy="616426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EB29A-7B8B-4A07-AF6E-46B7F53233A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2300ADDB-8F8D-4F61-A258-0DBECFE6790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 hasCustomPrompt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zh-CN" altLang="en-US"/>
              <a:t>单击图标添加图表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D2C1665-55E5-4DBF-89C5-BA5328DFDCF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3" name="Rectangle 127"/>
          <p:cNvSpPr>
            <a:spLocks noChangeArrowheads="1"/>
          </p:cNvSpPr>
          <p:nvPr/>
        </p:nvSpPr>
        <p:spPr bwMode="gray">
          <a:xfrm>
            <a:off x="0" y="0"/>
            <a:ext cx="9144000" cy="18288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111" name="Group 15"/>
          <p:cNvGrpSpPr/>
          <p:nvPr/>
        </p:nvGrpSpPr>
        <p:grpSpPr bwMode="auto">
          <a:xfrm>
            <a:off x="152400" y="381000"/>
            <a:ext cx="6838950" cy="3365500"/>
            <a:chOff x="664" y="1951"/>
            <a:chExt cx="4308" cy="2120"/>
          </a:xfrm>
        </p:grpSpPr>
        <p:sp>
          <p:nvSpPr>
            <p:cNvPr id="4112" name="Freeform 16"/>
            <p:cNvSpPr/>
            <p:nvPr/>
          </p:nvSpPr>
          <p:spPr bwMode="invGray">
            <a:xfrm>
              <a:off x="743" y="2045"/>
              <a:ext cx="1267" cy="1938"/>
            </a:xfrm>
            <a:custGeom>
              <a:avLst/>
              <a:gdLst>
                <a:gd name="T0" fmla="*/ 116 w 1692"/>
                <a:gd name="T1" fmla="*/ 258 h 2586"/>
                <a:gd name="T2" fmla="*/ 320 w 1692"/>
                <a:gd name="T3" fmla="*/ 210 h 2586"/>
                <a:gd name="T4" fmla="*/ 434 w 1692"/>
                <a:gd name="T5" fmla="*/ 240 h 2586"/>
                <a:gd name="T6" fmla="*/ 416 w 1692"/>
                <a:gd name="T7" fmla="*/ 444 h 2586"/>
                <a:gd name="T8" fmla="*/ 272 w 1692"/>
                <a:gd name="T9" fmla="*/ 582 h 2586"/>
                <a:gd name="T10" fmla="*/ 218 w 1692"/>
                <a:gd name="T11" fmla="*/ 714 h 2586"/>
                <a:gd name="T12" fmla="*/ 284 w 1692"/>
                <a:gd name="T13" fmla="*/ 964 h 2586"/>
                <a:gd name="T14" fmla="*/ 316 w 1692"/>
                <a:gd name="T15" fmla="*/ 960 h 2586"/>
                <a:gd name="T16" fmla="*/ 328 w 1692"/>
                <a:gd name="T17" fmla="*/ 906 h 2586"/>
                <a:gd name="T18" fmla="*/ 478 w 1692"/>
                <a:gd name="T19" fmla="*/ 1154 h 2586"/>
                <a:gd name="T20" fmla="*/ 650 w 1692"/>
                <a:gd name="T21" fmla="*/ 1200 h 2586"/>
                <a:gd name="T22" fmla="*/ 794 w 1692"/>
                <a:gd name="T23" fmla="*/ 1350 h 2586"/>
                <a:gd name="T24" fmla="*/ 854 w 1692"/>
                <a:gd name="T25" fmla="*/ 1422 h 2586"/>
                <a:gd name="T26" fmla="*/ 770 w 1692"/>
                <a:gd name="T27" fmla="*/ 1608 h 2586"/>
                <a:gd name="T28" fmla="*/ 916 w 1692"/>
                <a:gd name="T29" fmla="*/ 1782 h 2586"/>
                <a:gd name="T30" fmla="*/ 1034 w 1692"/>
                <a:gd name="T31" fmla="*/ 2022 h 2586"/>
                <a:gd name="T32" fmla="*/ 1094 w 1692"/>
                <a:gd name="T33" fmla="*/ 2310 h 2586"/>
                <a:gd name="T34" fmla="*/ 1194 w 1692"/>
                <a:gd name="T35" fmla="*/ 2540 h 2586"/>
                <a:gd name="T36" fmla="*/ 1280 w 1692"/>
                <a:gd name="T37" fmla="*/ 2520 h 2586"/>
                <a:gd name="T38" fmla="*/ 1244 w 1692"/>
                <a:gd name="T39" fmla="*/ 2394 h 2586"/>
                <a:gd name="T40" fmla="*/ 1288 w 1692"/>
                <a:gd name="T41" fmla="*/ 2306 h 2586"/>
                <a:gd name="T42" fmla="*/ 1368 w 1692"/>
                <a:gd name="T43" fmla="*/ 2228 h 2586"/>
                <a:gd name="T44" fmla="*/ 1448 w 1692"/>
                <a:gd name="T45" fmla="*/ 2076 h 2586"/>
                <a:gd name="T46" fmla="*/ 1568 w 1692"/>
                <a:gd name="T47" fmla="*/ 1950 h 2586"/>
                <a:gd name="T48" fmla="*/ 1622 w 1692"/>
                <a:gd name="T49" fmla="*/ 1746 h 2586"/>
                <a:gd name="T50" fmla="*/ 1552 w 1692"/>
                <a:gd name="T51" fmla="*/ 1538 h 2586"/>
                <a:gd name="T52" fmla="*/ 1376 w 1692"/>
                <a:gd name="T53" fmla="*/ 1410 h 2586"/>
                <a:gd name="T54" fmla="*/ 1104 w 1692"/>
                <a:gd name="T55" fmla="*/ 1280 h 2586"/>
                <a:gd name="T56" fmla="*/ 974 w 1692"/>
                <a:gd name="T57" fmla="*/ 1260 h 2586"/>
                <a:gd name="T58" fmla="*/ 904 w 1692"/>
                <a:gd name="T59" fmla="*/ 1268 h 2586"/>
                <a:gd name="T60" fmla="*/ 794 w 1692"/>
                <a:gd name="T61" fmla="*/ 1308 h 2586"/>
                <a:gd name="T62" fmla="*/ 758 w 1692"/>
                <a:gd name="T63" fmla="*/ 1174 h 2586"/>
                <a:gd name="T64" fmla="*/ 736 w 1692"/>
                <a:gd name="T65" fmla="*/ 1062 h 2586"/>
                <a:gd name="T66" fmla="*/ 632 w 1692"/>
                <a:gd name="T67" fmla="*/ 1104 h 2586"/>
                <a:gd name="T68" fmla="*/ 568 w 1692"/>
                <a:gd name="T69" fmla="*/ 950 h 2586"/>
                <a:gd name="T70" fmla="*/ 740 w 1692"/>
                <a:gd name="T71" fmla="*/ 912 h 2586"/>
                <a:gd name="T72" fmla="*/ 842 w 1692"/>
                <a:gd name="T73" fmla="*/ 906 h 2586"/>
                <a:gd name="T74" fmla="*/ 896 w 1692"/>
                <a:gd name="T75" fmla="*/ 900 h 2586"/>
                <a:gd name="T76" fmla="*/ 1058 w 1692"/>
                <a:gd name="T77" fmla="*/ 750 h 2586"/>
                <a:gd name="T78" fmla="*/ 1184 w 1692"/>
                <a:gd name="T79" fmla="*/ 678 h 2586"/>
                <a:gd name="T80" fmla="*/ 1278 w 1692"/>
                <a:gd name="T81" fmla="*/ 636 h 2586"/>
                <a:gd name="T82" fmla="*/ 1340 w 1692"/>
                <a:gd name="T83" fmla="*/ 538 h 2586"/>
                <a:gd name="T84" fmla="*/ 1288 w 1692"/>
                <a:gd name="T85" fmla="*/ 512 h 2586"/>
                <a:gd name="T86" fmla="*/ 1526 w 1692"/>
                <a:gd name="T87" fmla="*/ 456 h 2586"/>
                <a:gd name="T88" fmla="*/ 1406 w 1692"/>
                <a:gd name="T89" fmla="*/ 342 h 2586"/>
                <a:gd name="T90" fmla="*/ 1328 w 1692"/>
                <a:gd name="T91" fmla="*/ 264 h 2586"/>
                <a:gd name="T92" fmla="*/ 1222 w 1692"/>
                <a:gd name="T93" fmla="*/ 364 h 2586"/>
                <a:gd name="T94" fmla="*/ 1110 w 1692"/>
                <a:gd name="T95" fmla="*/ 444 h 2586"/>
                <a:gd name="T96" fmla="*/ 1022 w 1692"/>
                <a:gd name="T97" fmla="*/ 304 h 2586"/>
                <a:gd name="T98" fmla="*/ 1212 w 1692"/>
                <a:gd name="T99" fmla="*/ 240 h 2586"/>
                <a:gd name="T100" fmla="*/ 1266 w 1692"/>
                <a:gd name="T101" fmla="*/ 198 h 2586"/>
                <a:gd name="T102" fmla="*/ 1328 w 1692"/>
                <a:gd name="T103" fmla="*/ 172 h 2586"/>
                <a:gd name="T104" fmla="*/ 1286 w 1692"/>
                <a:gd name="T105" fmla="*/ 144 h 2586"/>
                <a:gd name="T106" fmla="*/ 1262 w 1692"/>
                <a:gd name="T107" fmla="*/ 120 h 2586"/>
                <a:gd name="T108" fmla="*/ 1202 w 1692"/>
                <a:gd name="T109" fmla="*/ 102 h 2586"/>
                <a:gd name="T110" fmla="*/ 1106 w 1692"/>
                <a:gd name="T111" fmla="*/ 136 h 2586"/>
                <a:gd name="T112" fmla="*/ 950 w 1692"/>
                <a:gd name="T113" fmla="*/ 120 h 2586"/>
                <a:gd name="T114" fmla="*/ 550 w 1692"/>
                <a:gd name="T115" fmla="*/ 0 h 2586"/>
                <a:gd name="T116" fmla="*/ 344 w 1692"/>
                <a:gd name="T117" fmla="*/ 32 h 2586"/>
                <a:gd name="T118" fmla="*/ 290 w 1692"/>
                <a:gd name="T119" fmla="*/ 102 h 2586"/>
                <a:gd name="T120" fmla="*/ 128 w 1692"/>
                <a:gd name="T121" fmla="*/ 174 h 2586"/>
                <a:gd name="T122" fmla="*/ 128 w 1692"/>
                <a:gd name="T123" fmla="*/ 216 h 2586"/>
                <a:gd name="T124" fmla="*/ 2 w 1692"/>
                <a:gd name="T125" fmla="*/ 252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92" h="2586">
                  <a:moveTo>
                    <a:pt x="2" y="252"/>
                  </a:moveTo>
                  <a:lnTo>
                    <a:pt x="68" y="264"/>
                  </a:lnTo>
                  <a:lnTo>
                    <a:pt x="116" y="258"/>
                  </a:lnTo>
                  <a:lnTo>
                    <a:pt x="188" y="216"/>
                  </a:lnTo>
                  <a:lnTo>
                    <a:pt x="236" y="210"/>
                  </a:lnTo>
                  <a:lnTo>
                    <a:pt x="320" y="210"/>
                  </a:lnTo>
                  <a:lnTo>
                    <a:pt x="368" y="216"/>
                  </a:lnTo>
                  <a:lnTo>
                    <a:pt x="398" y="246"/>
                  </a:lnTo>
                  <a:lnTo>
                    <a:pt x="434" y="240"/>
                  </a:lnTo>
                  <a:lnTo>
                    <a:pt x="422" y="294"/>
                  </a:lnTo>
                  <a:lnTo>
                    <a:pt x="404" y="354"/>
                  </a:lnTo>
                  <a:lnTo>
                    <a:pt x="416" y="444"/>
                  </a:lnTo>
                  <a:lnTo>
                    <a:pt x="408" y="480"/>
                  </a:lnTo>
                  <a:lnTo>
                    <a:pt x="380" y="474"/>
                  </a:lnTo>
                  <a:lnTo>
                    <a:pt x="272" y="582"/>
                  </a:lnTo>
                  <a:lnTo>
                    <a:pt x="236" y="628"/>
                  </a:lnTo>
                  <a:lnTo>
                    <a:pt x="242" y="672"/>
                  </a:lnTo>
                  <a:lnTo>
                    <a:pt x="218" y="714"/>
                  </a:lnTo>
                  <a:lnTo>
                    <a:pt x="268" y="774"/>
                  </a:lnTo>
                  <a:lnTo>
                    <a:pt x="262" y="844"/>
                  </a:lnTo>
                  <a:lnTo>
                    <a:pt x="284" y="964"/>
                  </a:lnTo>
                  <a:lnTo>
                    <a:pt x="320" y="1010"/>
                  </a:lnTo>
                  <a:lnTo>
                    <a:pt x="324" y="970"/>
                  </a:lnTo>
                  <a:lnTo>
                    <a:pt x="316" y="960"/>
                  </a:lnTo>
                  <a:lnTo>
                    <a:pt x="302" y="834"/>
                  </a:lnTo>
                  <a:lnTo>
                    <a:pt x="326" y="830"/>
                  </a:lnTo>
                  <a:lnTo>
                    <a:pt x="328" y="906"/>
                  </a:lnTo>
                  <a:lnTo>
                    <a:pt x="380" y="996"/>
                  </a:lnTo>
                  <a:lnTo>
                    <a:pt x="368" y="1074"/>
                  </a:lnTo>
                  <a:lnTo>
                    <a:pt x="478" y="1154"/>
                  </a:lnTo>
                  <a:lnTo>
                    <a:pt x="564" y="1164"/>
                  </a:lnTo>
                  <a:lnTo>
                    <a:pt x="612" y="1208"/>
                  </a:lnTo>
                  <a:lnTo>
                    <a:pt x="650" y="1200"/>
                  </a:lnTo>
                  <a:lnTo>
                    <a:pt x="680" y="1224"/>
                  </a:lnTo>
                  <a:lnTo>
                    <a:pt x="698" y="1272"/>
                  </a:lnTo>
                  <a:lnTo>
                    <a:pt x="794" y="1350"/>
                  </a:lnTo>
                  <a:lnTo>
                    <a:pt x="842" y="1308"/>
                  </a:lnTo>
                  <a:lnTo>
                    <a:pt x="848" y="1350"/>
                  </a:lnTo>
                  <a:lnTo>
                    <a:pt x="854" y="1422"/>
                  </a:lnTo>
                  <a:lnTo>
                    <a:pt x="786" y="1490"/>
                  </a:lnTo>
                  <a:lnTo>
                    <a:pt x="788" y="1542"/>
                  </a:lnTo>
                  <a:lnTo>
                    <a:pt x="770" y="1608"/>
                  </a:lnTo>
                  <a:lnTo>
                    <a:pt x="802" y="1634"/>
                  </a:lnTo>
                  <a:lnTo>
                    <a:pt x="848" y="1668"/>
                  </a:lnTo>
                  <a:lnTo>
                    <a:pt x="916" y="1782"/>
                  </a:lnTo>
                  <a:lnTo>
                    <a:pt x="956" y="1800"/>
                  </a:lnTo>
                  <a:lnTo>
                    <a:pt x="1010" y="1848"/>
                  </a:lnTo>
                  <a:lnTo>
                    <a:pt x="1034" y="2022"/>
                  </a:lnTo>
                  <a:lnTo>
                    <a:pt x="1058" y="2178"/>
                  </a:lnTo>
                  <a:lnTo>
                    <a:pt x="1046" y="2244"/>
                  </a:lnTo>
                  <a:lnTo>
                    <a:pt x="1094" y="2310"/>
                  </a:lnTo>
                  <a:lnTo>
                    <a:pt x="1118" y="2364"/>
                  </a:lnTo>
                  <a:lnTo>
                    <a:pt x="1138" y="2458"/>
                  </a:lnTo>
                  <a:lnTo>
                    <a:pt x="1194" y="2540"/>
                  </a:lnTo>
                  <a:lnTo>
                    <a:pt x="1286" y="2586"/>
                  </a:lnTo>
                  <a:lnTo>
                    <a:pt x="1382" y="2574"/>
                  </a:lnTo>
                  <a:lnTo>
                    <a:pt x="1280" y="2520"/>
                  </a:lnTo>
                  <a:lnTo>
                    <a:pt x="1266" y="2472"/>
                  </a:lnTo>
                  <a:lnTo>
                    <a:pt x="1288" y="2428"/>
                  </a:lnTo>
                  <a:lnTo>
                    <a:pt x="1244" y="2394"/>
                  </a:lnTo>
                  <a:lnTo>
                    <a:pt x="1284" y="2334"/>
                  </a:lnTo>
                  <a:lnTo>
                    <a:pt x="1244" y="2300"/>
                  </a:lnTo>
                  <a:lnTo>
                    <a:pt x="1288" y="2306"/>
                  </a:lnTo>
                  <a:lnTo>
                    <a:pt x="1286" y="2244"/>
                  </a:lnTo>
                  <a:lnTo>
                    <a:pt x="1330" y="2268"/>
                  </a:lnTo>
                  <a:lnTo>
                    <a:pt x="1368" y="2228"/>
                  </a:lnTo>
                  <a:lnTo>
                    <a:pt x="1334" y="2160"/>
                  </a:lnTo>
                  <a:lnTo>
                    <a:pt x="1382" y="2184"/>
                  </a:lnTo>
                  <a:lnTo>
                    <a:pt x="1448" y="2076"/>
                  </a:lnTo>
                  <a:lnTo>
                    <a:pt x="1468" y="2052"/>
                  </a:lnTo>
                  <a:lnTo>
                    <a:pt x="1476" y="1982"/>
                  </a:lnTo>
                  <a:lnTo>
                    <a:pt x="1568" y="1950"/>
                  </a:lnTo>
                  <a:lnTo>
                    <a:pt x="1612" y="1880"/>
                  </a:lnTo>
                  <a:lnTo>
                    <a:pt x="1628" y="1830"/>
                  </a:lnTo>
                  <a:lnTo>
                    <a:pt x="1622" y="1746"/>
                  </a:lnTo>
                  <a:lnTo>
                    <a:pt x="1692" y="1644"/>
                  </a:lnTo>
                  <a:lnTo>
                    <a:pt x="1652" y="1578"/>
                  </a:lnTo>
                  <a:lnTo>
                    <a:pt x="1552" y="1538"/>
                  </a:lnTo>
                  <a:lnTo>
                    <a:pt x="1448" y="1500"/>
                  </a:lnTo>
                  <a:lnTo>
                    <a:pt x="1376" y="1494"/>
                  </a:lnTo>
                  <a:lnTo>
                    <a:pt x="1376" y="1410"/>
                  </a:lnTo>
                  <a:lnTo>
                    <a:pt x="1262" y="1356"/>
                  </a:lnTo>
                  <a:lnTo>
                    <a:pt x="1166" y="1272"/>
                  </a:lnTo>
                  <a:lnTo>
                    <a:pt x="1104" y="1280"/>
                  </a:lnTo>
                  <a:lnTo>
                    <a:pt x="1048" y="1276"/>
                  </a:lnTo>
                  <a:lnTo>
                    <a:pt x="1020" y="1244"/>
                  </a:lnTo>
                  <a:lnTo>
                    <a:pt x="974" y="1260"/>
                  </a:lnTo>
                  <a:lnTo>
                    <a:pt x="984" y="1238"/>
                  </a:lnTo>
                  <a:lnTo>
                    <a:pt x="934" y="1268"/>
                  </a:lnTo>
                  <a:lnTo>
                    <a:pt x="904" y="1268"/>
                  </a:lnTo>
                  <a:lnTo>
                    <a:pt x="872" y="1314"/>
                  </a:lnTo>
                  <a:lnTo>
                    <a:pt x="836" y="1272"/>
                  </a:lnTo>
                  <a:lnTo>
                    <a:pt x="794" y="1308"/>
                  </a:lnTo>
                  <a:lnTo>
                    <a:pt x="748" y="1278"/>
                  </a:lnTo>
                  <a:lnTo>
                    <a:pt x="758" y="1242"/>
                  </a:lnTo>
                  <a:lnTo>
                    <a:pt x="758" y="1174"/>
                  </a:lnTo>
                  <a:lnTo>
                    <a:pt x="698" y="1176"/>
                  </a:lnTo>
                  <a:lnTo>
                    <a:pt x="668" y="1140"/>
                  </a:lnTo>
                  <a:lnTo>
                    <a:pt x="736" y="1062"/>
                  </a:lnTo>
                  <a:lnTo>
                    <a:pt x="712" y="1050"/>
                  </a:lnTo>
                  <a:lnTo>
                    <a:pt x="658" y="1062"/>
                  </a:lnTo>
                  <a:lnTo>
                    <a:pt x="632" y="1104"/>
                  </a:lnTo>
                  <a:lnTo>
                    <a:pt x="596" y="1110"/>
                  </a:lnTo>
                  <a:lnTo>
                    <a:pt x="538" y="1066"/>
                  </a:lnTo>
                  <a:lnTo>
                    <a:pt x="568" y="950"/>
                  </a:lnTo>
                  <a:lnTo>
                    <a:pt x="632" y="894"/>
                  </a:lnTo>
                  <a:lnTo>
                    <a:pt x="686" y="894"/>
                  </a:lnTo>
                  <a:lnTo>
                    <a:pt x="740" y="912"/>
                  </a:lnTo>
                  <a:lnTo>
                    <a:pt x="736" y="900"/>
                  </a:lnTo>
                  <a:lnTo>
                    <a:pt x="766" y="868"/>
                  </a:lnTo>
                  <a:lnTo>
                    <a:pt x="842" y="906"/>
                  </a:lnTo>
                  <a:lnTo>
                    <a:pt x="848" y="966"/>
                  </a:lnTo>
                  <a:lnTo>
                    <a:pt x="884" y="984"/>
                  </a:lnTo>
                  <a:lnTo>
                    <a:pt x="896" y="900"/>
                  </a:lnTo>
                  <a:lnTo>
                    <a:pt x="878" y="858"/>
                  </a:lnTo>
                  <a:lnTo>
                    <a:pt x="998" y="806"/>
                  </a:lnTo>
                  <a:lnTo>
                    <a:pt x="1058" y="750"/>
                  </a:lnTo>
                  <a:lnTo>
                    <a:pt x="1100" y="696"/>
                  </a:lnTo>
                  <a:lnTo>
                    <a:pt x="1130" y="672"/>
                  </a:lnTo>
                  <a:lnTo>
                    <a:pt x="1184" y="678"/>
                  </a:lnTo>
                  <a:lnTo>
                    <a:pt x="1190" y="636"/>
                  </a:lnTo>
                  <a:lnTo>
                    <a:pt x="1280" y="588"/>
                  </a:lnTo>
                  <a:lnTo>
                    <a:pt x="1278" y="636"/>
                  </a:lnTo>
                  <a:lnTo>
                    <a:pt x="1360" y="602"/>
                  </a:lnTo>
                  <a:lnTo>
                    <a:pt x="1322" y="570"/>
                  </a:lnTo>
                  <a:lnTo>
                    <a:pt x="1340" y="538"/>
                  </a:lnTo>
                  <a:lnTo>
                    <a:pt x="1320" y="522"/>
                  </a:lnTo>
                  <a:lnTo>
                    <a:pt x="1286" y="546"/>
                  </a:lnTo>
                  <a:lnTo>
                    <a:pt x="1288" y="512"/>
                  </a:lnTo>
                  <a:lnTo>
                    <a:pt x="1400" y="504"/>
                  </a:lnTo>
                  <a:lnTo>
                    <a:pt x="1490" y="480"/>
                  </a:lnTo>
                  <a:lnTo>
                    <a:pt x="1526" y="456"/>
                  </a:lnTo>
                  <a:lnTo>
                    <a:pt x="1484" y="394"/>
                  </a:lnTo>
                  <a:cubicBezTo>
                    <a:pt x="1474" y="370"/>
                    <a:pt x="1479" y="319"/>
                    <a:pt x="1466" y="310"/>
                  </a:cubicBezTo>
                  <a:cubicBezTo>
                    <a:pt x="1456" y="300"/>
                    <a:pt x="1423" y="343"/>
                    <a:pt x="1406" y="342"/>
                  </a:cubicBezTo>
                  <a:lnTo>
                    <a:pt x="1376" y="312"/>
                  </a:lnTo>
                  <a:lnTo>
                    <a:pt x="1376" y="270"/>
                  </a:lnTo>
                  <a:lnTo>
                    <a:pt x="1328" y="264"/>
                  </a:lnTo>
                  <a:lnTo>
                    <a:pt x="1312" y="252"/>
                  </a:lnTo>
                  <a:lnTo>
                    <a:pt x="1256" y="314"/>
                  </a:lnTo>
                  <a:lnTo>
                    <a:pt x="1222" y="364"/>
                  </a:lnTo>
                  <a:lnTo>
                    <a:pt x="1172" y="402"/>
                  </a:lnTo>
                  <a:lnTo>
                    <a:pt x="1136" y="474"/>
                  </a:lnTo>
                  <a:lnTo>
                    <a:pt x="1110" y="444"/>
                  </a:lnTo>
                  <a:lnTo>
                    <a:pt x="1128" y="394"/>
                  </a:lnTo>
                  <a:lnTo>
                    <a:pt x="1038" y="334"/>
                  </a:lnTo>
                  <a:lnTo>
                    <a:pt x="1022" y="304"/>
                  </a:lnTo>
                  <a:lnTo>
                    <a:pt x="1122" y="226"/>
                  </a:lnTo>
                  <a:lnTo>
                    <a:pt x="1184" y="222"/>
                  </a:lnTo>
                  <a:lnTo>
                    <a:pt x="1212" y="240"/>
                  </a:lnTo>
                  <a:lnTo>
                    <a:pt x="1248" y="220"/>
                  </a:lnTo>
                  <a:lnTo>
                    <a:pt x="1300" y="220"/>
                  </a:lnTo>
                  <a:lnTo>
                    <a:pt x="1266" y="198"/>
                  </a:lnTo>
                  <a:lnTo>
                    <a:pt x="1208" y="196"/>
                  </a:lnTo>
                  <a:lnTo>
                    <a:pt x="1250" y="174"/>
                  </a:lnTo>
                  <a:lnTo>
                    <a:pt x="1328" y="172"/>
                  </a:lnTo>
                  <a:lnTo>
                    <a:pt x="1364" y="132"/>
                  </a:lnTo>
                  <a:cubicBezTo>
                    <a:pt x="1346" y="124"/>
                    <a:pt x="1343" y="119"/>
                    <a:pt x="1324" y="122"/>
                  </a:cubicBezTo>
                  <a:cubicBezTo>
                    <a:pt x="1310" y="124"/>
                    <a:pt x="1294" y="132"/>
                    <a:pt x="1286" y="144"/>
                  </a:cubicBezTo>
                  <a:cubicBezTo>
                    <a:pt x="1282" y="149"/>
                    <a:pt x="1274" y="148"/>
                    <a:pt x="1268" y="150"/>
                  </a:cubicBezTo>
                  <a:cubicBezTo>
                    <a:pt x="1266" y="144"/>
                    <a:pt x="1259" y="138"/>
                    <a:pt x="1262" y="132"/>
                  </a:cubicBezTo>
                  <a:cubicBezTo>
                    <a:pt x="1269" y="118"/>
                    <a:pt x="1303" y="134"/>
                    <a:pt x="1262" y="120"/>
                  </a:cubicBezTo>
                  <a:cubicBezTo>
                    <a:pt x="1221" y="134"/>
                    <a:pt x="1252" y="105"/>
                    <a:pt x="1262" y="90"/>
                  </a:cubicBezTo>
                  <a:cubicBezTo>
                    <a:pt x="1260" y="84"/>
                    <a:pt x="1262" y="75"/>
                    <a:pt x="1256" y="72"/>
                  </a:cubicBezTo>
                  <a:cubicBezTo>
                    <a:pt x="1238" y="63"/>
                    <a:pt x="1202" y="102"/>
                    <a:pt x="1202" y="102"/>
                  </a:cubicBezTo>
                  <a:cubicBezTo>
                    <a:pt x="1198" y="108"/>
                    <a:pt x="1186" y="140"/>
                    <a:pt x="1180" y="144"/>
                  </a:cubicBezTo>
                  <a:cubicBezTo>
                    <a:pt x="1169" y="151"/>
                    <a:pt x="1148" y="122"/>
                    <a:pt x="1148" y="122"/>
                  </a:cubicBezTo>
                  <a:cubicBezTo>
                    <a:pt x="1138" y="123"/>
                    <a:pt x="1121" y="137"/>
                    <a:pt x="1106" y="136"/>
                  </a:cubicBezTo>
                  <a:cubicBezTo>
                    <a:pt x="1091" y="135"/>
                    <a:pt x="1074" y="117"/>
                    <a:pt x="1056" y="116"/>
                  </a:cubicBezTo>
                  <a:cubicBezTo>
                    <a:pt x="1038" y="115"/>
                    <a:pt x="1016" y="131"/>
                    <a:pt x="998" y="132"/>
                  </a:cubicBezTo>
                  <a:cubicBezTo>
                    <a:pt x="997" y="132"/>
                    <a:pt x="956" y="125"/>
                    <a:pt x="950" y="120"/>
                  </a:cubicBezTo>
                  <a:cubicBezTo>
                    <a:pt x="918" y="94"/>
                    <a:pt x="960" y="108"/>
                    <a:pt x="920" y="90"/>
                  </a:cubicBezTo>
                  <a:cubicBezTo>
                    <a:pt x="852" y="60"/>
                    <a:pt x="806" y="58"/>
                    <a:pt x="730" y="54"/>
                  </a:cubicBezTo>
                  <a:cubicBezTo>
                    <a:pt x="656" y="39"/>
                    <a:pt x="625" y="15"/>
                    <a:pt x="550" y="0"/>
                  </a:cubicBezTo>
                  <a:cubicBezTo>
                    <a:pt x="510" y="2"/>
                    <a:pt x="486" y="5"/>
                    <a:pt x="446" y="8"/>
                  </a:cubicBezTo>
                  <a:cubicBezTo>
                    <a:pt x="424" y="9"/>
                    <a:pt x="423" y="14"/>
                    <a:pt x="406" y="18"/>
                  </a:cubicBezTo>
                  <a:cubicBezTo>
                    <a:pt x="389" y="22"/>
                    <a:pt x="353" y="24"/>
                    <a:pt x="344" y="32"/>
                  </a:cubicBezTo>
                  <a:cubicBezTo>
                    <a:pt x="346" y="38"/>
                    <a:pt x="354" y="60"/>
                    <a:pt x="350" y="64"/>
                  </a:cubicBezTo>
                  <a:cubicBezTo>
                    <a:pt x="274" y="50"/>
                    <a:pt x="250" y="81"/>
                    <a:pt x="236" y="82"/>
                  </a:cubicBezTo>
                  <a:cubicBezTo>
                    <a:pt x="278" y="110"/>
                    <a:pt x="270" y="72"/>
                    <a:pt x="290" y="102"/>
                  </a:cubicBezTo>
                  <a:cubicBezTo>
                    <a:pt x="234" y="121"/>
                    <a:pt x="178" y="104"/>
                    <a:pt x="128" y="138"/>
                  </a:cubicBezTo>
                  <a:cubicBezTo>
                    <a:pt x="126" y="144"/>
                    <a:pt x="122" y="150"/>
                    <a:pt x="122" y="156"/>
                  </a:cubicBezTo>
                  <a:cubicBezTo>
                    <a:pt x="122" y="162"/>
                    <a:pt x="132" y="170"/>
                    <a:pt x="128" y="174"/>
                  </a:cubicBezTo>
                  <a:cubicBezTo>
                    <a:pt x="126" y="182"/>
                    <a:pt x="109" y="197"/>
                    <a:pt x="112" y="202"/>
                  </a:cubicBezTo>
                  <a:cubicBezTo>
                    <a:pt x="124" y="206"/>
                    <a:pt x="137" y="195"/>
                    <a:pt x="146" y="204"/>
                  </a:cubicBezTo>
                  <a:cubicBezTo>
                    <a:pt x="151" y="209"/>
                    <a:pt x="135" y="213"/>
                    <a:pt x="128" y="216"/>
                  </a:cubicBezTo>
                  <a:cubicBezTo>
                    <a:pt x="116" y="221"/>
                    <a:pt x="104" y="226"/>
                    <a:pt x="92" y="228"/>
                  </a:cubicBezTo>
                  <a:cubicBezTo>
                    <a:pt x="48" y="237"/>
                    <a:pt x="72" y="233"/>
                    <a:pt x="20" y="240"/>
                  </a:cubicBezTo>
                  <a:cubicBezTo>
                    <a:pt x="0" y="247"/>
                    <a:pt x="2" y="240"/>
                    <a:pt x="2" y="25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3" name="Freeform 17"/>
            <p:cNvSpPr/>
            <p:nvPr/>
          </p:nvSpPr>
          <p:spPr bwMode="invGray">
            <a:xfrm>
              <a:off x="703" y="2230"/>
              <a:ext cx="34" cy="28"/>
            </a:xfrm>
            <a:custGeom>
              <a:avLst/>
              <a:gdLst>
                <a:gd name="T0" fmla="*/ 16 w 46"/>
                <a:gd name="T1" fmla="*/ 4 h 38"/>
                <a:gd name="T2" fmla="*/ 0 w 46"/>
                <a:gd name="T3" fmla="*/ 22 h 38"/>
                <a:gd name="T4" fmla="*/ 22 w 46"/>
                <a:gd name="T5" fmla="*/ 38 h 38"/>
                <a:gd name="T6" fmla="*/ 46 w 46"/>
                <a:gd name="T7" fmla="*/ 26 h 38"/>
                <a:gd name="T8" fmla="*/ 30 w 46"/>
                <a:gd name="T9" fmla="*/ 0 h 38"/>
                <a:gd name="T10" fmla="*/ 16 w 46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8">
                  <a:moveTo>
                    <a:pt x="16" y="4"/>
                  </a:moveTo>
                  <a:lnTo>
                    <a:pt x="0" y="22"/>
                  </a:lnTo>
                  <a:lnTo>
                    <a:pt x="22" y="38"/>
                  </a:lnTo>
                  <a:lnTo>
                    <a:pt x="46" y="26"/>
                  </a:lnTo>
                  <a:lnTo>
                    <a:pt x="30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4" name="Freeform 18"/>
            <p:cNvSpPr/>
            <p:nvPr/>
          </p:nvSpPr>
          <p:spPr bwMode="invGray">
            <a:xfrm>
              <a:off x="1010" y="2353"/>
              <a:ext cx="39" cy="32"/>
            </a:xfrm>
            <a:custGeom>
              <a:avLst/>
              <a:gdLst>
                <a:gd name="T0" fmla="*/ 12 w 52"/>
                <a:gd name="T1" fmla="*/ 0 h 44"/>
                <a:gd name="T2" fmla="*/ 26 w 52"/>
                <a:gd name="T3" fmla="*/ 44 h 44"/>
                <a:gd name="T4" fmla="*/ 42 w 52"/>
                <a:gd name="T5" fmla="*/ 42 h 44"/>
                <a:gd name="T6" fmla="*/ 38 w 52"/>
                <a:gd name="T7" fmla="*/ 16 h 44"/>
                <a:gd name="T8" fmla="*/ 26 w 52"/>
                <a:gd name="T9" fmla="*/ 2 h 44"/>
                <a:gd name="T10" fmla="*/ 12 w 5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4">
                  <a:moveTo>
                    <a:pt x="12" y="0"/>
                  </a:moveTo>
                  <a:cubicBezTo>
                    <a:pt x="16" y="14"/>
                    <a:pt x="18" y="32"/>
                    <a:pt x="26" y="44"/>
                  </a:cubicBezTo>
                  <a:cubicBezTo>
                    <a:pt x="31" y="43"/>
                    <a:pt x="37" y="44"/>
                    <a:pt x="42" y="42"/>
                  </a:cubicBezTo>
                  <a:cubicBezTo>
                    <a:pt x="52" y="38"/>
                    <a:pt x="48" y="19"/>
                    <a:pt x="38" y="16"/>
                  </a:cubicBezTo>
                  <a:cubicBezTo>
                    <a:pt x="33" y="9"/>
                    <a:pt x="34" y="5"/>
                    <a:pt x="26" y="2"/>
                  </a:cubicBezTo>
                  <a:cubicBezTo>
                    <a:pt x="4" y="4"/>
                    <a:pt x="0" y="8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5" name="Freeform 19"/>
            <p:cNvSpPr/>
            <p:nvPr/>
          </p:nvSpPr>
          <p:spPr bwMode="invGray">
            <a:xfrm>
              <a:off x="1792" y="2409"/>
              <a:ext cx="98" cy="74"/>
            </a:xfrm>
            <a:custGeom>
              <a:avLst/>
              <a:gdLst>
                <a:gd name="T0" fmla="*/ 97 w 131"/>
                <a:gd name="T1" fmla="*/ 0 h 98"/>
                <a:gd name="T2" fmla="*/ 79 w 131"/>
                <a:gd name="T3" fmla="*/ 8 h 98"/>
                <a:gd name="T4" fmla="*/ 53 w 131"/>
                <a:gd name="T5" fmla="*/ 24 h 98"/>
                <a:gd name="T6" fmla="*/ 39 w 131"/>
                <a:gd name="T7" fmla="*/ 40 h 98"/>
                <a:gd name="T8" fmla="*/ 21 w 131"/>
                <a:gd name="T9" fmla="*/ 52 h 98"/>
                <a:gd name="T10" fmla="*/ 63 w 131"/>
                <a:gd name="T11" fmla="*/ 82 h 98"/>
                <a:gd name="T12" fmla="*/ 79 w 131"/>
                <a:gd name="T13" fmla="*/ 94 h 98"/>
                <a:gd name="T14" fmla="*/ 85 w 131"/>
                <a:gd name="T15" fmla="*/ 92 h 98"/>
                <a:gd name="T16" fmla="*/ 89 w 131"/>
                <a:gd name="T17" fmla="*/ 86 h 98"/>
                <a:gd name="T18" fmla="*/ 97 w 131"/>
                <a:gd name="T19" fmla="*/ 98 h 98"/>
                <a:gd name="T20" fmla="*/ 123 w 131"/>
                <a:gd name="T21" fmla="*/ 86 h 98"/>
                <a:gd name="T22" fmla="*/ 129 w 131"/>
                <a:gd name="T23" fmla="*/ 74 h 98"/>
                <a:gd name="T24" fmla="*/ 101 w 131"/>
                <a:gd name="T25" fmla="*/ 40 h 98"/>
                <a:gd name="T26" fmla="*/ 115 w 131"/>
                <a:gd name="T27" fmla="*/ 24 h 98"/>
                <a:gd name="T28" fmla="*/ 111 w 131"/>
                <a:gd name="T29" fmla="*/ 4 h 98"/>
                <a:gd name="T30" fmla="*/ 97 w 131"/>
                <a:gd name="T3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98">
                  <a:moveTo>
                    <a:pt x="97" y="0"/>
                  </a:moveTo>
                  <a:cubicBezTo>
                    <a:pt x="83" y="5"/>
                    <a:pt x="89" y="2"/>
                    <a:pt x="79" y="8"/>
                  </a:cubicBezTo>
                  <a:cubicBezTo>
                    <a:pt x="76" y="18"/>
                    <a:pt x="62" y="18"/>
                    <a:pt x="53" y="24"/>
                  </a:cubicBezTo>
                  <a:cubicBezTo>
                    <a:pt x="49" y="29"/>
                    <a:pt x="44" y="36"/>
                    <a:pt x="39" y="40"/>
                  </a:cubicBezTo>
                  <a:cubicBezTo>
                    <a:pt x="34" y="45"/>
                    <a:pt x="21" y="52"/>
                    <a:pt x="21" y="52"/>
                  </a:cubicBezTo>
                  <a:cubicBezTo>
                    <a:pt x="0" y="84"/>
                    <a:pt x="41" y="75"/>
                    <a:pt x="63" y="82"/>
                  </a:cubicBezTo>
                  <a:cubicBezTo>
                    <a:pt x="68" y="89"/>
                    <a:pt x="71" y="91"/>
                    <a:pt x="79" y="94"/>
                  </a:cubicBezTo>
                  <a:cubicBezTo>
                    <a:pt x="81" y="93"/>
                    <a:pt x="83" y="93"/>
                    <a:pt x="85" y="92"/>
                  </a:cubicBezTo>
                  <a:cubicBezTo>
                    <a:pt x="87" y="90"/>
                    <a:pt x="87" y="85"/>
                    <a:pt x="89" y="86"/>
                  </a:cubicBezTo>
                  <a:cubicBezTo>
                    <a:pt x="93" y="88"/>
                    <a:pt x="97" y="98"/>
                    <a:pt x="97" y="98"/>
                  </a:cubicBezTo>
                  <a:cubicBezTo>
                    <a:pt x="112" y="95"/>
                    <a:pt x="111" y="90"/>
                    <a:pt x="123" y="86"/>
                  </a:cubicBezTo>
                  <a:cubicBezTo>
                    <a:pt x="124" y="82"/>
                    <a:pt x="128" y="78"/>
                    <a:pt x="129" y="74"/>
                  </a:cubicBezTo>
                  <a:cubicBezTo>
                    <a:pt x="131" y="61"/>
                    <a:pt x="108" y="47"/>
                    <a:pt x="101" y="40"/>
                  </a:cubicBezTo>
                  <a:cubicBezTo>
                    <a:pt x="103" y="33"/>
                    <a:pt x="115" y="24"/>
                    <a:pt x="115" y="24"/>
                  </a:cubicBezTo>
                  <a:cubicBezTo>
                    <a:pt x="121" y="15"/>
                    <a:pt x="124" y="8"/>
                    <a:pt x="111" y="4"/>
                  </a:cubicBezTo>
                  <a:cubicBezTo>
                    <a:pt x="101" y="7"/>
                    <a:pt x="97" y="13"/>
                    <a:pt x="9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" name="Freeform 20"/>
            <p:cNvSpPr/>
            <p:nvPr/>
          </p:nvSpPr>
          <p:spPr bwMode="invGray">
            <a:xfrm>
              <a:off x="1318" y="2793"/>
              <a:ext cx="158" cy="84"/>
            </a:xfrm>
            <a:custGeom>
              <a:avLst/>
              <a:gdLst>
                <a:gd name="T0" fmla="*/ 47 w 212"/>
                <a:gd name="T1" fmla="*/ 12 h 112"/>
                <a:gd name="T2" fmla="*/ 17 w 212"/>
                <a:gd name="T3" fmla="*/ 12 h 112"/>
                <a:gd name="T4" fmla="*/ 5 w 212"/>
                <a:gd name="T5" fmla="*/ 16 h 112"/>
                <a:gd name="T6" fmla="*/ 25 w 212"/>
                <a:gd name="T7" fmla="*/ 52 h 112"/>
                <a:gd name="T8" fmla="*/ 51 w 212"/>
                <a:gd name="T9" fmla="*/ 44 h 112"/>
                <a:gd name="T10" fmla="*/ 93 w 212"/>
                <a:gd name="T11" fmla="*/ 54 h 112"/>
                <a:gd name="T12" fmla="*/ 111 w 212"/>
                <a:gd name="T13" fmla="*/ 60 h 112"/>
                <a:gd name="T14" fmla="*/ 133 w 212"/>
                <a:gd name="T15" fmla="*/ 88 h 112"/>
                <a:gd name="T16" fmla="*/ 141 w 212"/>
                <a:gd name="T17" fmla="*/ 112 h 112"/>
                <a:gd name="T18" fmla="*/ 157 w 212"/>
                <a:gd name="T19" fmla="*/ 100 h 112"/>
                <a:gd name="T20" fmla="*/ 169 w 212"/>
                <a:gd name="T21" fmla="*/ 96 h 112"/>
                <a:gd name="T22" fmla="*/ 187 w 212"/>
                <a:gd name="T23" fmla="*/ 102 h 112"/>
                <a:gd name="T24" fmla="*/ 195 w 212"/>
                <a:gd name="T25" fmla="*/ 80 h 112"/>
                <a:gd name="T26" fmla="*/ 153 w 212"/>
                <a:gd name="T27" fmla="*/ 54 h 112"/>
                <a:gd name="T28" fmla="*/ 105 w 212"/>
                <a:gd name="T29" fmla="*/ 20 h 112"/>
                <a:gd name="T30" fmla="*/ 53 w 212"/>
                <a:gd name="T31" fmla="*/ 26 h 112"/>
                <a:gd name="T32" fmla="*/ 47 w 212"/>
                <a:gd name="T33" fmla="*/ 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" h="112">
                  <a:moveTo>
                    <a:pt x="47" y="12"/>
                  </a:moveTo>
                  <a:cubicBezTo>
                    <a:pt x="39" y="0"/>
                    <a:pt x="28" y="7"/>
                    <a:pt x="17" y="12"/>
                  </a:cubicBezTo>
                  <a:cubicBezTo>
                    <a:pt x="13" y="14"/>
                    <a:pt x="5" y="16"/>
                    <a:pt x="5" y="16"/>
                  </a:cubicBezTo>
                  <a:cubicBezTo>
                    <a:pt x="0" y="31"/>
                    <a:pt x="10" y="48"/>
                    <a:pt x="25" y="52"/>
                  </a:cubicBezTo>
                  <a:cubicBezTo>
                    <a:pt x="37" y="50"/>
                    <a:pt x="41" y="47"/>
                    <a:pt x="51" y="44"/>
                  </a:cubicBezTo>
                  <a:cubicBezTo>
                    <a:pt x="65" y="53"/>
                    <a:pt x="76" y="53"/>
                    <a:pt x="93" y="54"/>
                  </a:cubicBezTo>
                  <a:cubicBezTo>
                    <a:pt x="99" y="56"/>
                    <a:pt x="111" y="60"/>
                    <a:pt x="111" y="60"/>
                  </a:cubicBezTo>
                  <a:cubicBezTo>
                    <a:pt x="120" y="69"/>
                    <a:pt x="129" y="75"/>
                    <a:pt x="133" y="88"/>
                  </a:cubicBezTo>
                  <a:cubicBezTo>
                    <a:pt x="125" y="100"/>
                    <a:pt x="126" y="107"/>
                    <a:pt x="141" y="112"/>
                  </a:cubicBezTo>
                  <a:cubicBezTo>
                    <a:pt x="145" y="106"/>
                    <a:pt x="150" y="103"/>
                    <a:pt x="157" y="100"/>
                  </a:cubicBezTo>
                  <a:cubicBezTo>
                    <a:pt x="161" y="98"/>
                    <a:pt x="169" y="96"/>
                    <a:pt x="169" y="96"/>
                  </a:cubicBezTo>
                  <a:cubicBezTo>
                    <a:pt x="175" y="98"/>
                    <a:pt x="187" y="102"/>
                    <a:pt x="187" y="102"/>
                  </a:cubicBezTo>
                  <a:cubicBezTo>
                    <a:pt x="203" y="100"/>
                    <a:pt x="212" y="94"/>
                    <a:pt x="195" y="80"/>
                  </a:cubicBezTo>
                  <a:cubicBezTo>
                    <a:pt x="183" y="70"/>
                    <a:pt x="165" y="66"/>
                    <a:pt x="153" y="54"/>
                  </a:cubicBezTo>
                  <a:cubicBezTo>
                    <a:pt x="141" y="42"/>
                    <a:pt x="122" y="26"/>
                    <a:pt x="105" y="20"/>
                  </a:cubicBezTo>
                  <a:cubicBezTo>
                    <a:pt x="85" y="21"/>
                    <a:pt x="71" y="20"/>
                    <a:pt x="53" y="26"/>
                  </a:cubicBezTo>
                  <a:cubicBezTo>
                    <a:pt x="47" y="24"/>
                    <a:pt x="33" y="12"/>
                    <a:pt x="47" y="1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" name="Freeform 21"/>
            <p:cNvSpPr/>
            <p:nvPr/>
          </p:nvSpPr>
          <p:spPr bwMode="invGray">
            <a:xfrm>
              <a:off x="1448" y="2857"/>
              <a:ext cx="99" cy="41"/>
            </a:xfrm>
            <a:custGeom>
              <a:avLst/>
              <a:gdLst>
                <a:gd name="T0" fmla="*/ 57 w 133"/>
                <a:gd name="T1" fmla="*/ 0 h 54"/>
                <a:gd name="T2" fmla="*/ 43 w 133"/>
                <a:gd name="T3" fmla="*/ 6 h 54"/>
                <a:gd name="T4" fmla="*/ 31 w 133"/>
                <a:gd name="T5" fmla="*/ 30 h 54"/>
                <a:gd name="T6" fmla="*/ 15 w 133"/>
                <a:gd name="T7" fmla="*/ 34 h 54"/>
                <a:gd name="T8" fmla="*/ 3 w 133"/>
                <a:gd name="T9" fmla="*/ 42 h 54"/>
                <a:gd name="T10" fmla="*/ 13 w 133"/>
                <a:gd name="T11" fmla="*/ 54 h 54"/>
                <a:gd name="T12" fmla="*/ 133 w 133"/>
                <a:gd name="T13" fmla="*/ 34 h 54"/>
                <a:gd name="T14" fmla="*/ 123 w 133"/>
                <a:gd name="T15" fmla="*/ 16 h 54"/>
                <a:gd name="T16" fmla="*/ 105 w 133"/>
                <a:gd name="T17" fmla="*/ 8 h 54"/>
                <a:gd name="T18" fmla="*/ 101 w 133"/>
                <a:gd name="T19" fmla="*/ 24 h 54"/>
                <a:gd name="T20" fmla="*/ 89 w 133"/>
                <a:gd name="T21" fmla="*/ 18 h 54"/>
                <a:gd name="T22" fmla="*/ 67 w 133"/>
                <a:gd name="T23" fmla="*/ 14 h 54"/>
                <a:gd name="T24" fmla="*/ 57 w 133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54">
                  <a:moveTo>
                    <a:pt x="57" y="0"/>
                  </a:moveTo>
                  <a:cubicBezTo>
                    <a:pt x="53" y="3"/>
                    <a:pt x="46" y="2"/>
                    <a:pt x="43" y="6"/>
                  </a:cubicBezTo>
                  <a:cubicBezTo>
                    <a:pt x="36" y="14"/>
                    <a:pt x="43" y="26"/>
                    <a:pt x="31" y="30"/>
                  </a:cubicBezTo>
                  <a:cubicBezTo>
                    <a:pt x="26" y="32"/>
                    <a:pt x="20" y="31"/>
                    <a:pt x="15" y="34"/>
                  </a:cubicBezTo>
                  <a:cubicBezTo>
                    <a:pt x="11" y="36"/>
                    <a:pt x="3" y="42"/>
                    <a:pt x="3" y="42"/>
                  </a:cubicBezTo>
                  <a:cubicBezTo>
                    <a:pt x="0" y="51"/>
                    <a:pt x="5" y="51"/>
                    <a:pt x="13" y="54"/>
                  </a:cubicBezTo>
                  <a:cubicBezTo>
                    <a:pt x="51" y="51"/>
                    <a:pt x="97" y="46"/>
                    <a:pt x="133" y="34"/>
                  </a:cubicBezTo>
                  <a:cubicBezTo>
                    <a:pt x="129" y="28"/>
                    <a:pt x="128" y="21"/>
                    <a:pt x="123" y="16"/>
                  </a:cubicBezTo>
                  <a:cubicBezTo>
                    <a:pt x="118" y="11"/>
                    <a:pt x="105" y="8"/>
                    <a:pt x="105" y="8"/>
                  </a:cubicBezTo>
                  <a:cubicBezTo>
                    <a:pt x="84" y="13"/>
                    <a:pt x="106" y="19"/>
                    <a:pt x="101" y="24"/>
                  </a:cubicBezTo>
                  <a:cubicBezTo>
                    <a:pt x="99" y="26"/>
                    <a:pt x="89" y="18"/>
                    <a:pt x="89" y="18"/>
                  </a:cubicBezTo>
                  <a:cubicBezTo>
                    <a:pt x="83" y="15"/>
                    <a:pt x="73" y="15"/>
                    <a:pt x="67" y="14"/>
                  </a:cubicBezTo>
                  <a:cubicBezTo>
                    <a:pt x="58" y="8"/>
                    <a:pt x="62" y="12"/>
                    <a:pt x="5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" name="Freeform 22"/>
            <p:cNvSpPr/>
            <p:nvPr/>
          </p:nvSpPr>
          <p:spPr bwMode="invGray">
            <a:xfrm>
              <a:off x="1553" y="2883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9" name="Freeform 23"/>
            <p:cNvSpPr/>
            <p:nvPr/>
          </p:nvSpPr>
          <p:spPr bwMode="invGray">
            <a:xfrm>
              <a:off x="1609" y="2886"/>
              <a:ext cx="12" cy="25"/>
            </a:xfrm>
            <a:custGeom>
              <a:avLst/>
              <a:gdLst>
                <a:gd name="T0" fmla="*/ 14 w 16"/>
                <a:gd name="T1" fmla="*/ 0 h 34"/>
                <a:gd name="T2" fmla="*/ 0 w 16"/>
                <a:gd name="T3" fmla="*/ 14 h 34"/>
                <a:gd name="T4" fmla="*/ 16 w 16"/>
                <a:gd name="T5" fmla="*/ 34 h 34"/>
                <a:gd name="T6" fmla="*/ 12 w 16"/>
                <a:gd name="T7" fmla="*/ 18 h 34"/>
                <a:gd name="T8" fmla="*/ 16 w 16"/>
                <a:gd name="T9" fmla="*/ 6 h 34"/>
                <a:gd name="T10" fmla="*/ 14 w 1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4">
                  <a:moveTo>
                    <a:pt x="14" y="0"/>
                  </a:moveTo>
                  <a:cubicBezTo>
                    <a:pt x="5" y="3"/>
                    <a:pt x="2" y="4"/>
                    <a:pt x="0" y="14"/>
                  </a:cubicBezTo>
                  <a:cubicBezTo>
                    <a:pt x="3" y="26"/>
                    <a:pt x="4" y="30"/>
                    <a:pt x="16" y="34"/>
                  </a:cubicBezTo>
                  <a:cubicBezTo>
                    <a:pt x="15" y="29"/>
                    <a:pt x="11" y="23"/>
                    <a:pt x="12" y="18"/>
                  </a:cubicBezTo>
                  <a:cubicBezTo>
                    <a:pt x="12" y="14"/>
                    <a:pt x="16" y="6"/>
                    <a:pt x="16" y="6"/>
                  </a:cubicBezTo>
                  <a:cubicBezTo>
                    <a:pt x="9" y="1"/>
                    <a:pt x="8" y="3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0" name="Freeform 24"/>
            <p:cNvSpPr/>
            <p:nvPr/>
          </p:nvSpPr>
          <p:spPr bwMode="invGray">
            <a:xfrm>
              <a:off x="1426" y="2040"/>
              <a:ext cx="180" cy="88"/>
            </a:xfrm>
            <a:custGeom>
              <a:avLst/>
              <a:gdLst>
                <a:gd name="T0" fmla="*/ 64 w 240"/>
                <a:gd name="T1" fmla="*/ 1 h 117"/>
                <a:gd name="T2" fmla="*/ 24 w 240"/>
                <a:gd name="T3" fmla="*/ 31 h 117"/>
                <a:gd name="T4" fmla="*/ 6 w 240"/>
                <a:gd name="T5" fmla="*/ 37 h 117"/>
                <a:gd name="T6" fmla="*/ 0 w 240"/>
                <a:gd name="T7" fmla="*/ 39 h 117"/>
                <a:gd name="T8" fmla="*/ 26 w 240"/>
                <a:gd name="T9" fmla="*/ 59 h 117"/>
                <a:gd name="T10" fmla="*/ 38 w 240"/>
                <a:gd name="T11" fmla="*/ 63 h 117"/>
                <a:gd name="T12" fmla="*/ 68 w 240"/>
                <a:gd name="T13" fmla="*/ 47 h 117"/>
                <a:gd name="T14" fmla="*/ 80 w 240"/>
                <a:gd name="T15" fmla="*/ 43 h 117"/>
                <a:gd name="T16" fmla="*/ 82 w 240"/>
                <a:gd name="T17" fmla="*/ 55 h 117"/>
                <a:gd name="T18" fmla="*/ 64 w 240"/>
                <a:gd name="T19" fmla="*/ 61 h 117"/>
                <a:gd name="T20" fmla="*/ 72 w 240"/>
                <a:gd name="T21" fmla="*/ 73 h 117"/>
                <a:gd name="T22" fmla="*/ 40 w 240"/>
                <a:gd name="T23" fmla="*/ 87 h 117"/>
                <a:gd name="T24" fmla="*/ 70 w 240"/>
                <a:gd name="T25" fmla="*/ 109 h 117"/>
                <a:gd name="T26" fmla="*/ 82 w 240"/>
                <a:gd name="T27" fmla="*/ 113 h 117"/>
                <a:gd name="T28" fmla="*/ 118 w 240"/>
                <a:gd name="T29" fmla="*/ 103 h 117"/>
                <a:gd name="T30" fmla="*/ 150 w 240"/>
                <a:gd name="T31" fmla="*/ 105 h 117"/>
                <a:gd name="T32" fmla="*/ 168 w 240"/>
                <a:gd name="T33" fmla="*/ 117 h 117"/>
                <a:gd name="T34" fmla="*/ 204 w 240"/>
                <a:gd name="T35" fmla="*/ 109 h 117"/>
                <a:gd name="T36" fmla="*/ 224 w 240"/>
                <a:gd name="T37" fmla="*/ 103 h 117"/>
                <a:gd name="T38" fmla="*/ 222 w 240"/>
                <a:gd name="T39" fmla="*/ 77 h 117"/>
                <a:gd name="T40" fmla="*/ 234 w 240"/>
                <a:gd name="T41" fmla="*/ 69 h 117"/>
                <a:gd name="T42" fmla="*/ 238 w 240"/>
                <a:gd name="T43" fmla="*/ 47 h 117"/>
                <a:gd name="T44" fmla="*/ 210 w 240"/>
                <a:gd name="T45" fmla="*/ 57 h 117"/>
                <a:gd name="T46" fmla="*/ 200 w 240"/>
                <a:gd name="T47" fmla="*/ 43 h 117"/>
                <a:gd name="T48" fmla="*/ 172 w 240"/>
                <a:gd name="T49" fmla="*/ 45 h 117"/>
                <a:gd name="T50" fmla="*/ 134 w 240"/>
                <a:gd name="T51" fmla="*/ 9 h 117"/>
                <a:gd name="T52" fmla="*/ 94 w 240"/>
                <a:gd name="T53" fmla="*/ 11 h 117"/>
                <a:gd name="T54" fmla="*/ 82 w 240"/>
                <a:gd name="T55" fmla="*/ 1 h 117"/>
                <a:gd name="T56" fmla="*/ 64 w 240"/>
                <a:gd name="T57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0" h="117">
                  <a:moveTo>
                    <a:pt x="64" y="1"/>
                  </a:moveTo>
                  <a:cubicBezTo>
                    <a:pt x="57" y="21"/>
                    <a:pt x="44" y="24"/>
                    <a:pt x="24" y="31"/>
                  </a:cubicBezTo>
                  <a:cubicBezTo>
                    <a:pt x="18" y="33"/>
                    <a:pt x="12" y="35"/>
                    <a:pt x="6" y="37"/>
                  </a:cubicBezTo>
                  <a:cubicBezTo>
                    <a:pt x="4" y="38"/>
                    <a:pt x="0" y="39"/>
                    <a:pt x="0" y="39"/>
                  </a:cubicBezTo>
                  <a:cubicBezTo>
                    <a:pt x="3" y="55"/>
                    <a:pt x="12" y="54"/>
                    <a:pt x="26" y="59"/>
                  </a:cubicBezTo>
                  <a:cubicBezTo>
                    <a:pt x="30" y="60"/>
                    <a:pt x="38" y="63"/>
                    <a:pt x="38" y="63"/>
                  </a:cubicBezTo>
                  <a:cubicBezTo>
                    <a:pt x="50" y="59"/>
                    <a:pt x="57" y="54"/>
                    <a:pt x="68" y="47"/>
                  </a:cubicBezTo>
                  <a:cubicBezTo>
                    <a:pt x="72" y="45"/>
                    <a:pt x="80" y="43"/>
                    <a:pt x="80" y="43"/>
                  </a:cubicBezTo>
                  <a:cubicBezTo>
                    <a:pt x="82" y="46"/>
                    <a:pt x="88" y="51"/>
                    <a:pt x="82" y="55"/>
                  </a:cubicBezTo>
                  <a:cubicBezTo>
                    <a:pt x="77" y="59"/>
                    <a:pt x="64" y="61"/>
                    <a:pt x="64" y="61"/>
                  </a:cubicBezTo>
                  <a:cubicBezTo>
                    <a:pt x="58" y="70"/>
                    <a:pt x="63" y="70"/>
                    <a:pt x="72" y="73"/>
                  </a:cubicBezTo>
                  <a:cubicBezTo>
                    <a:pt x="77" y="88"/>
                    <a:pt x="50" y="86"/>
                    <a:pt x="40" y="87"/>
                  </a:cubicBezTo>
                  <a:cubicBezTo>
                    <a:pt x="47" y="94"/>
                    <a:pt x="60" y="106"/>
                    <a:pt x="70" y="109"/>
                  </a:cubicBezTo>
                  <a:cubicBezTo>
                    <a:pt x="74" y="110"/>
                    <a:pt x="82" y="113"/>
                    <a:pt x="82" y="113"/>
                  </a:cubicBezTo>
                  <a:cubicBezTo>
                    <a:pt x="99" y="111"/>
                    <a:pt x="104" y="108"/>
                    <a:pt x="118" y="103"/>
                  </a:cubicBezTo>
                  <a:cubicBezTo>
                    <a:pt x="129" y="104"/>
                    <a:pt x="140" y="103"/>
                    <a:pt x="150" y="105"/>
                  </a:cubicBezTo>
                  <a:cubicBezTo>
                    <a:pt x="157" y="107"/>
                    <a:pt x="168" y="117"/>
                    <a:pt x="168" y="117"/>
                  </a:cubicBezTo>
                  <a:cubicBezTo>
                    <a:pt x="193" y="115"/>
                    <a:pt x="188" y="116"/>
                    <a:pt x="204" y="109"/>
                  </a:cubicBezTo>
                  <a:cubicBezTo>
                    <a:pt x="210" y="106"/>
                    <a:pt x="224" y="103"/>
                    <a:pt x="224" y="103"/>
                  </a:cubicBezTo>
                  <a:cubicBezTo>
                    <a:pt x="223" y="98"/>
                    <a:pt x="217" y="82"/>
                    <a:pt x="222" y="77"/>
                  </a:cubicBezTo>
                  <a:cubicBezTo>
                    <a:pt x="225" y="73"/>
                    <a:pt x="234" y="69"/>
                    <a:pt x="234" y="69"/>
                  </a:cubicBezTo>
                  <a:cubicBezTo>
                    <a:pt x="237" y="59"/>
                    <a:pt x="240" y="59"/>
                    <a:pt x="238" y="47"/>
                  </a:cubicBezTo>
                  <a:cubicBezTo>
                    <a:pt x="228" y="49"/>
                    <a:pt x="219" y="51"/>
                    <a:pt x="210" y="57"/>
                  </a:cubicBezTo>
                  <a:cubicBezTo>
                    <a:pt x="201" y="71"/>
                    <a:pt x="201" y="50"/>
                    <a:pt x="200" y="43"/>
                  </a:cubicBezTo>
                  <a:cubicBezTo>
                    <a:pt x="189" y="45"/>
                    <a:pt x="182" y="48"/>
                    <a:pt x="172" y="45"/>
                  </a:cubicBezTo>
                  <a:cubicBezTo>
                    <a:pt x="161" y="34"/>
                    <a:pt x="148" y="14"/>
                    <a:pt x="134" y="9"/>
                  </a:cubicBezTo>
                  <a:cubicBezTo>
                    <a:pt x="119" y="11"/>
                    <a:pt x="108" y="13"/>
                    <a:pt x="94" y="11"/>
                  </a:cubicBezTo>
                  <a:cubicBezTo>
                    <a:pt x="92" y="9"/>
                    <a:pt x="85" y="2"/>
                    <a:pt x="82" y="1"/>
                  </a:cubicBezTo>
                  <a:cubicBezTo>
                    <a:pt x="74" y="0"/>
                    <a:pt x="72" y="9"/>
                    <a:pt x="64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1" name="Freeform 25"/>
            <p:cNvSpPr/>
            <p:nvPr/>
          </p:nvSpPr>
          <p:spPr bwMode="invGray">
            <a:xfrm>
              <a:off x="1506" y="1999"/>
              <a:ext cx="146" cy="60"/>
            </a:xfrm>
            <a:custGeom>
              <a:avLst/>
              <a:gdLst>
                <a:gd name="T0" fmla="*/ 97 w 194"/>
                <a:gd name="T1" fmla="*/ 10 h 80"/>
                <a:gd name="T2" fmla="*/ 13 w 194"/>
                <a:gd name="T3" fmla="*/ 24 h 80"/>
                <a:gd name="T4" fmla="*/ 9 w 194"/>
                <a:gd name="T5" fmla="*/ 34 h 80"/>
                <a:gd name="T6" fmla="*/ 57 w 194"/>
                <a:gd name="T7" fmla="*/ 52 h 80"/>
                <a:gd name="T8" fmla="*/ 135 w 194"/>
                <a:gd name="T9" fmla="*/ 74 h 80"/>
                <a:gd name="T10" fmla="*/ 175 w 194"/>
                <a:gd name="T11" fmla="*/ 68 h 80"/>
                <a:gd name="T12" fmla="*/ 187 w 194"/>
                <a:gd name="T13" fmla="*/ 64 h 80"/>
                <a:gd name="T14" fmla="*/ 175 w 194"/>
                <a:gd name="T15" fmla="*/ 44 h 80"/>
                <a:gd name="T16" fmla="*/ 163 w 194"/>
                <a:gd name="T17" fmla="*/ 36 h 80"/>
                <a:gd name="T18" fmla="*/ 129 w 194"/>
                <a:gd name="T19" fmla="*/ 26 h 80"/>
                <a:gd name="T20" fmla="*/ 97 w 194"/>
                <a:gd name="T21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80">
                  <a:moveTo>
                    <a:pt x="97" y="10"/>
                  </a:moveTo>
                  <a:cubicBezTo>
                    <a:pt x="70" y="19"/>
                    <a:pt x="42" y="22"/>
                    <a:pt x="13" y="24"/>
                  </a:cubicBezTo>
                  <a:cubicBezTo>
                    <a:pt x="9" y="25"/>
                    <a:pt x="0" y="26"/>
                    <a:pt x="9" y="34"/>
                  </a:cubicBezTo>
                  <a:cubicBezTo>
                    <a:pt x="21" y="44"/>
                    <a:pt x="43" y="43"/>
                    <a:pt x="57" y="52"/>
                  </a:cubicBezTo>
                  <a:cubicBezTo>
                    <a:pt x="75" y="80"/>
                    <a:pt x="104" y="73"/>
                    <a:pt x="135" y="74"/>
                  </a:cubicBezTo>
                  <a:cubicBezTo>
                    <a:pt x="153" y="73"/>
                    <a:pt x="159" y="73"/>
                    <a:pt x="175" y="68"/>
                  </a:cubicBezTo>
                  <a:cubicBezTo>
                    <a:pt x="179" y="67"/>
                    <a:pt x="187" y="64"/>
                    <a:pt x="187" y="64"/>
                  </a:cubicBezTo>
                  <a:cubicBezTo>
                    <a:pt x="194" y="53"/>
                    <a:pt x="184" y="49"/>
                    <a:pt x="175" y="44"/>
                  </a:cubicBezTo>
                  <a:cubicBezTo>
                    <a:pt x="171" y="42"/>
                    <a:pt x="163" y="36"/>
                    <a:pt x="163" y="36"/>
                  </a:cubicBezTo>
                  <a:cubicBezTo>
                    <a:pt x="140" y="41"/>
                    <a:pt x="147" y="38"/>
                    <a:pt x="129" y="26"/>
                  </a:cubicBezTo>
                  <a:cubicBezTo>
                    <a:pt x="123" y="17"/>
                    <a:pt x="107" y="0"/>
                    <a:pt x="97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2" name="Freeform 26"/>
            <p:cNvSpPr/>
            <p:nvPr/>
          </p:nvSpPr>
          <p:spPr bwMode="invGray">
            <a:xfrm>
              <a:off x="1711" y="2069"/>
              <a:ext cx="233" cy="190"/>
            </a:xfrm>
            <a:custGeom>
              <a:avLst/>
              <a:gdLst>
                <a:gd name="T0" fmla="*/ 67 w 310"/>
                <a:gd name="T1" fmla="*/ 9 h 254"/>
                <a:gd name="T2" fmla="*/ 51 w 310"/>
                <a:gd name="T3" fmla="*/ 23 h 254"/>
                <a:gd name="T4" fmla="*/ 21 w 310"/>
                <a:gd name="T5" fmla="*/ 39 h 254"/>
                <a:gd name="T6" fmla="*/ 53 w 310"/>
                <a:gd name="T7" fmla="*/ 77 h 254"/>
                <a:gd name="T8" fmla="*/ 79 w 310"/>
                <a:gd name="T9" fmla="*/ 85 h 254"/>
                <a:gd name="T10" fmla="*/ 103 w 310"/>
                <a:gd name="T11" fmla="*/ 99 h 254"/>
                <a:gd name="T12" fmla="*/ 127 w 310"/>
                <a:gd name="T13" fmla="*/ 85 h 254"/>
                <a:gd name="T14" fmla="*/ 143 w 310"/>
                <a:gd name="T15" fmla="*/ 101 h 254"/>
                <a:gd name="T16" fmla="*/ 149 w 310"/>
                <a:gd name="T17" fmla="*/ 127 h 254"/>
                <a:gd name="T18" fmla="*/ 115 w 310"/>
                <a:gd name="T19" fmla="*/ 151 h 254"/>
                <a:gd name="T20" fmla="*/ 89 w 310"/>
                <a:gd name="T21" fmla="*/ 173 h 254"/>
                <a:gd name="T22" fmla="*/ 69 w 310"/>
                <a:gd name="T23" fmla="*/ 169 h 254"/>
                <a:gd name="T24" fmla="*/ 57 w 310"/>
                <a:gd name="T25" fmla="*/ 165 h 254"/>
                <a:gd name="T26" fmla="*/ 43 w 310"/>
                <a:gd name="T27" fmla="*/ 187 h 254"/>
                <a:gd name="T28" fmla="*/ 39 w 310"/>
                <a:gd name="T29" fmla="*/ 199 h 254"/>
                <a:gd name="T30" fmla="*/ 73 w 310"/>
                <a:gd name="T31" fmla="*/ 205 h 254"/>
                <a:gd name="T32" fmla="*/ 95 w 310"/>
                <a:gd name="T33" fmla="*/ 203 h 254"/>
                <a:gd name="T34" fmla="*/ 115 w 310"/>
                <a:gd name="T35" fmla="*/ 231 h 254"/>
                <a:gd name="T36" fmla="*/ 127 w 310"/>
                <a:gd name="T37" fmla="*/ 235 h 254"/>
                <a:gd name="T38" fmla="*/ 139 w 310"/>
                <a:gd name="T39" fmla="*/ 239 h 254"/>
                <a:gd name="T40" fmla="*/ 155 w 310"/>
                <a:gd name="T41" fmla="*/ 251 h 254"/>
                <a:gd name="T42" fmla="*/ 181 w 310"/>
                <a:gd name="T43" fmla="*/ 237 h 254"/>
                <a:gd name="T44" fmla="*/ 203 w 310"/>
                <a:gd name="T45" fmla="*/ 235 h 254"/>
                <a:gd name="T46" fmla="*/ 229 w 310"/>
                <a:gd name="T47" fmla="*/ 213 h 254"/>
                <a:gd name="T48" fmla="*/ 225 w 310"/>
                <a:gd name="T49" fmla="*/ 185 h 254"/>
                <a:gd name="T50" fmla="*/ 217 w 310"/>
                <a:gd name="T51" fmla="*/ 173 h 254"/>
                <a:gd name="T52" fmla="*/ 233 w 310"/>
                <a:gd name="T53" fmla="*/ 167 h 254"/>
                <a:gd name="T54" fmla="*/ 245 w 310"/>
                <a:gd name="T55" fmla="*/ 183 h 254"/>
                <a:gd name="T56" fmla="*/ 247 w 310"/>
                <a:gd name="T57" fmla="*/ 197 h 254"/>
                <a:gd name="T58" fmla="*/ 261 w 310"/>
                <a:gd name="T59" fmla="*/ 193 h 254"/>
                <a:gd name="T60" fmla="*/ 303 w 310"/>
                <a:gd name="T61" fmla="*/ 169 h 254"/>
                <a:gd name="T62" fmla="*/ 293 w 310"/>
                <a:gd name="T63" fmla="*/ 147 h 254"/>
                <a:gd name="T64" fmla="*/ 259 w 310"/>
                <a:gd name="T65" fmla="*/ 123 h 254"/>
                <a:gd name="T66" fmla="*/ 265 w 310"/>
                <a:gd name="T67" fmla="*/ 107 h 254"/>
                <a:gd name="T68" fmla="*/ 277 w 310"/>
                <a:gd name="T69" fmla="*/ 103 h 254"/>
                <a:gd name="T70" fmla="*/ 253 w 310"/>
                <a:gd name="T71" fmla="*/ 63 h 254"/>
                <a:gd name="T72" fmla="*/ 233 w 310"/>
                <a:gd name="T73" fmla="*/ 59 h 254"/>
                <a:gd name="T74" fmla="*/ 221 w 310"/>
                <a:gd name="T75" fmla="*/ 55 h 254"/>
                <a:gd name="T76" fmla="*/ 201 w 310"/>
                <a:gd name="T77" fmla="*/ 33 h 254"/>
                <a:gd name="T78" fmla="*/ 155 w 310"/>
                <a:gd name="T79" fmla="*/ 45 h 254"/>
                <a:gd name="T80" fmla="*/ 167 w 310"/>
                <a:gd name="T81" fmla="*/ 25 h 254"/>
                <a:gd name="T82" fmla="*/ 139 w 310"/>
                <a:gd name="T83" fmla="*/ 17 h 254"/>
                <a:gd name="T84" fmla="*/ 119 w 310"/>
                <a:gd name="T85" fmla="*/ 19 h 254"/>
                <a:gd name="T86" fmla="*/ 67 w 310"/>
                <a:gd name="T87" fmla="*/ 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0" h="254">
                  <a:moveTo>
                    <a:pt x="67" y="9"/>
                  </a:moveTo>
                  <a:cubicBezTo>
                    <a:pt x="63" y="15"/>
                    <a:pt x="51" y="23"/>
                    <a:pt x="51" y="23"/>
                  </a:cubicBezTo>
                  <a:cubicBezTo>
                    <a:pt x="43" y="34"/>
                    <a:pt x="33" y="35"/>
                    <a:pt x="21" y="39"/>
                  </a:cubicBezTo>
                  <a:cubicBezTo>
                    <a:pt x="0" y="71"/>
                    <a:pt x="30" y="74"/>
                    <a:pt x="53" y="77"/>
                  </a:cubicBezTo>
                  <a:cubicBezTo>
                    <a:pt x="61" y="89"/>
                    <a:pt x="63" y="87"/>
                    <a:pt x="79" y="85"/>
                  </a:cubicBezTo>
                  <a:cubicBezTo>
                    <a:pt x="88" y="88"/>
                    <a:pt x="93" y="96"/>
                    <a:pt x="103" y="99"/>
                  </a:cubicBezTo>
                  <a:cubicBezTo>
                    <a:pt x="117" y="96"/>
                    <a:pt x="116" y="89"/>
                    <a:pt x="127" y="85"/>
                  </a:cubicBezTo>
                  <a:cubicBezTo>
                    <a:pt x="134" y="90"/>
                    <a:pt x="138" y="94"/>
                    <a:pt x="143" y="101"/>
                  </a:cubicBezTo>
                  <a:cubicBezTo>
                    <a:pt x="140" y="116"/>
                    <a:pt x="134" y="117"/>
                    <a:pt x="149" y="127"/>
                  </a:cubicBezTo>
                  <a:cubicBezTo>
                    <a:pt x="161" y="144"/>
                    <a:pt x="126" y="147"/>
                    <a:pt x="115" y="151"/>
                  </a:cubicBezTo>
                  <a:cubicBezTo>
                    <a:pt x="109" y="160"/>
                    <a:pt x="100" y="169"/>
                    <a:pt x="89" y="173"/>
                  </a:cubicBezTo>
                  <a:cubicBezTo>
                    <a:pt x="81" y="172"/>
                    <a:pt x="76" y="171"/>
                    <a:pt x="69" y="169"/>
                  </a:cubicBezTo>
                  <a:cubicBezTo>
                    <a:pt x="65" y="168"/>
                    <a:pt x="57" y="165"/>
                    <a:pt x="57" y="165"/>
                  </a:cubicBezTo>
                  <a:cubicBezTo>
                    <a:pt x="46" y="169"/>
                    <a:pt x="46" y="177"/>
                    <a:pt x="43" y="187"/>
                  </a:cubicBezTo>
                  <a:cubicBezTo>
                    <a:pt x="42" y="191"/>
                    <a:pt x="39" y="199"/>
                    <a:pt x="39" y="199"/>
                  </a:cubicBezTo>
                  <a:cubicBezTo>
                    <a:pt x="50" y="203"/>
                    <a:pt x="61" y="204"/>
                    <a:pt x="73" y="205"/>
                  </a:cubicBezTo>
                  <a:cubicBezTo>
                    <a:pt x="82" y="203"/>
                    <a:pt x="86" y="201"/>
                    <a:pt x="95" y="203"/>
                  </a:cubicBezTo>
                  <a:cubicBezTo>
                    <a:pt x="107" y="211"/>
                    <a:pt x="111" y="218"/>
                    <a:pt x="115" y="231"/>
                  </a:cubicBezTo>
                  <a:cubicBezTo>
                    <a:pt x="116" y="235"/>
                    <a:pt x="123" y="234"/>
                    <a:pt x="127" y="235"/>
                  </a:cubicBezTo>
                  <a:cubicBezTo>
                    <a:pt x="131" y="236"/>
                    <a:pt x="139" y="239"/>
                    <a:pt x="139" y="239"/>
                  </a:cubicBezTo>
                  <a:cubicBezTo>
                    <a:pt x="144" y="246"/>
                    <a:pt x="147" y="248"/>
                    <a:pt x="155" y="251"/>
                  </a:cubicBezTo>
                  <a:cubicBezTo>
                    <a:pt x="169" y="250"/>
                    <a:pt x="187" y="254"/>
                    <a:pt x="181" y="237"/>
                  </a:cubicBezTo>
                  <a:cubicBezTo>
                    <a:pt x="184" y="220"/>
                    <a:pt x="192" y="228"/>
                    <a:pt x="203" y="235"/>
                  </a:cubicBezTo>
                  <a:cubicBezTo>
                    <a:pt x="224" y="233"/>
                    <a:pt x="224" y="232"/>
                    <a:pt x="229" y="213"/>
                  </a:cubicBezTo>
                  <a:cubicBezTo>
                    <a:pt x="229" y="211"/>
                    <a:pt x="229" y="192"/>
                    <a:pt x="225" y="185"/>
                  </a:cubicBezTo>
                  <a:cubicBezTo>
                    <a:pt x="223" y="181"/>
                    <a:pt x="217" y="173"/>
                    <a:pt x="217" y="173"/>
                  </a:cubicBezTo>
                  <a:cubicBezTo>
                    <a:pt x="220" y="163"/>
                    <a:pt x="224" y="165"/>
                    <a:pt x="233" y="167"/>
                  </a:cubicBezTo>
                  <a:cubicBezTo>
                    <a:pt x="240" y="172"/>
                    <a:pt x="242" y="175"/>
                    <a:pt x="245" y="183"/>
                  </a:cubicBezTo>
                  <a:cubicBezTo>
                    <a:pt x="246" y="188"/>
                    <a:pt x="244" y="193"/>
                    <a:pt x="247" y="197"/>
                  </a:cubicBezTo>
                  <a:cubicBezTo>
                    <a:pt x="250" y="201"/>
                    <a:pt x="256" y="194"/>
                    <a:pt x="261" y="193"/>
                  </a:cubicBezTo>
                  <a:cubicBezTo>
                    <a:pt x="276" y="188"/>
                    <a:pt x="290" y="178"/>
                    <a:pt x="303" y="169"/>
                  </a:cubicBezTo>
                  <a:cubicBezTo>
                    <a:pt x="310" y="158"/>
                    <a:pt x="302" y="153"/>
                    <a:pt x="293" y="147"/>
                  </a:cubicBezTo>
                  <a:cubicBezTo>
                    <a:pt x="281" y="129"/>
                    <a:pt x="283" y="126"/>
                    <a:pt x="259" y="123"/>
                  </a:cubicBezTo>
                  <a:cubicBezTo>
                    <a:pt x="256" y="115"/>
                    <a:pt x="257" y="111"/>
                    <a:pt x="265" y="107"/>
                  </a:cubicBezTo>
                  <a:cubicBezTo>
                    <a:pt x="269" y="105"/>
                    <a:pt x="277" y="103"/>
                    <a:pt x="277" y="103"/>
                  </a:cubicBezTo>
                  <a:cubicBezTo>
                    <a:pt x="287" y="88"/>
                    <a:pt x="269" y="66"/>
                    <a:pt x="253" y="63"/>
                  </a:cubicBezTo>
                  <a:cubicBezTo>
                    <a:pt x="239" y="60"/>
                    <a:pt x="244" y="62"/>
                    <a:pt x="233" y="59"/>
                  </a:cubicBezTo>
                  <a:cubicBezTo>
                    <a:pt x="229" y="58"/>
                    <a:pt x="221" y="55"/>
                    <a:pt x="221" y="55"/>
                  </a:cubicBezTo>
                  <a:cubicBezTo>
                    <a:pt x="200" y="60"/>
                    <a:pt x="217" y="38"/>
                    <a:pt x="201" y="33"/>
                  </a:cubicBezTo>
                  <a:cubicBezTo>
                    <a:pt x="185" y="35"/>
                    <a:pt x="169" y="36"/>
                    <a:pt x="155" y="45"/>
                  </a:cubicBezTo>
                  <a:cubicBezTo>
                    <a:pt x="145" y="30"/>
                    <a:pt x="152" y="30"/>
                    <a:pt x="167" y="25"/>
                  </a:cubicBezTo>
                  <a:cubicBezTo>
                    <a:pt x="163" y="10"/>
                    <a:pt x="155" y="15"/>
                    <a:pt x="139" y="17"/>
                  </a:cubicBezTo>
                  <a:cubicBezTo>
                    <a:pt x="131" y="20"/>
                    <a:pt x="127" y="22"/>
                    <a:pt x="119" y="19"/>
                  </a:cubicBezTo>
                  <a:cubicBezTo>
                    <a:pt x="106" y="0"/>
                    <a:pt x="74" y="29"/>
                    <a:pt x="67" y="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3" name="Freeform 27"/>
            <p:cNvSpPr/>
            <p:nvPr/>
          </p:nvSpPr>
          <p:spPr bwMode="invGray">
            <a:xfrm>
              <a:off x="1709" y="1987"/>
              <a:ext cx="44" cy="37"/>
            </a:xfrm>
            <a:custGeom>
              <a:avLst/>
              <a:gdLst>
                <a:gd name="T0" fmla="*/ 26 w 59"/>
                <a:gd name="T1" fmla="*/ 0 h 50"/>
                <a:gd name="T2" fmla="*/ 0 w 59"/>
                <a:gd name="T3" fmla="*/ 10 h 50"/>
                <a:gd name="T4" fmla="*/ 30 w 59"/>
                <a:gd name="T5" fmla="*/ 40 h 50"/>
                <a:gd name="T6" fmla="*/ 48 w 59"/>
                <a:gd name="T7" fmla="*/ 50 h 50"/>
                <a:gd name="T8" fmla="*/ 58 w 59"/>
                <a:gd name="T9" fmla="*/ 28 h 50"/>
                <a:gd name="T10" fmla="*/ 44 w 59"/>
                <a:gd name="T11" fmla="*/ 8 h 50"/>
                <a:gd name="T12" fmla="*/ 26 w 59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0">
                  <a:moveTo>
                    <a:pt x="26" y="0"/>
                  </a:moveTo>
                  <a:cubicBezTo>
                    <a:pt x="13" y="2"/>
                    <a:pt x="7" y="0"/>
                    <a:pt x="0" y="10"/>
                  </a:cubicBezTo>
                  <a:cubicBezTo>
                    <a:pt x="4" y="22"/>
                    <a:pt x="18" y="36"/>
                    <a:pt x="30" y="40"/>
                  </a:cubicBezTo>
                  <a:cubicBezTo>
                    <a:pt x="37" y="42"/>
                    <a:pt x="48" y="50"/>
                    <a:pt x="48" y="50"/>
                  </a:cubicBezTo>
                  <a:cubicBezTo>
                    <a:pt x="57" y="44"/>
                    <a:pt x="55" y="37"/>
                    <a:pt x="58" y="28"/>
                  </a:cubicBezTo>
                  <a:cubicBezTo>
                    <a:pt x="55" y="11"/>
                    <a:pt x="59" y="18"/>
                    <a:pt x="44" y="8"/>
                  </a:cubicBezTo>
                  <a:cubicBezTo>
                    <a:pt x="42" y="6"/>
                    <a:pt x="26" y="5"/>
                    <a:pt x="2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4" name="Freeform 28"/>
            <p:cNvSpPr/>
            <p:nvPr/>
          </p:nvSpPr>
          <p:spPr bwMode="invGray">
            <a:xfrm>
              <a:off x="1625" y="2057"/>
              <a:ext cx="65" cy="42"/>
            </a:xfrm>
            <a:custGeom>
              <a:avLst/>
              <a:gdLst>
                <a:gd name="T0" fmla="*/ 44 w 86"/>
                <a:gd name="T1" fmla="*/ 7 h 57"/>
                <a:gd name="T2" fmla="*/ 24 w 86"/>
                <a:gd name="T3" fmla="*/ 25 h 57"/>
                <a:gd name="T4" fmla="*/ 4 w 86"/>
                <a:gd name="T5" fmla="*/ 27 h 57"/>
                <a:gd name="T6" fmla="*/ 16 w 86"/>
                <a:gd name="T7" fmla="*/ 57 h 57"/>
                <a:gd name="T8" fmla="*/ 74 w 86"/>
                <a:gd name="T9" fmla="*/ 35 h 57"/>
                <a:gd name="T10" fmla="*/ 86 w 86"/>
                <a:gd name="T11" fmla="*/ 17 h 57"/>
                <a:gd name="T12" fmla="*/ 56 w 86"/>
                <a:gd name="T13" fmla="*/ 7 h 57"/>
                <a:gd name="T14" fmla="*/ 44 w 86"/>
                <a:gd name="T15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57">
                  <a:moveTo>
                    <a:pt x="44" y="7"/>
                  </a:moveTo>
                  <a:cubicBezTo>
                    <a:pt x="39" y="14"/>
                    <a:pt x="31" y="20"/>
                    <a:pt x="24" y="25"/>
                  </a:cubicBezTo>
                  <a:cubicBezTo>
                    <a:pt x="16" y="19"/>
                    <a:pt x="12" y="22"/>
                    <a:pt x="4" y="27"/>
                  </a:cubicBezTo>
                  <a:cubicBezTo>
                    <a:pt x="0" y="38"/>
                    <a:pt x="4" y="53"/>
                    <a:pt x="16" y="57"/>
                  </a:cubicBezTo>
                  <a:cubicBezTo>
                    <a:pt x="33" y="51"/>
                    <a:pt x="60" y="45"/>
                    <a:pt x="74" y="35"/>
                  </a:cubicBezTo>
                  <a:cubicBezTo>
                    <a:pt x="78" y="29"/>
                    <a:pt x="86" y="17"/>
                    <a:pt x="86" y="17"/>
                  </a:cubicBezTo>
                  <a:cubicBezTo>
                    <a:pt x="80" y="0"/>
                    <a:pt x="74" y="5"/>
                    <a:pt x="56" y="7"/>
                  </a:cubicBezTo>
                  <a:cubicBezTo>
                    <a:pt x="43" y="11"/>
                    <a:pt x="44" y="15"/>
                    <a:pt x="44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5" name="Freeform 29"/>
            <p:cNvSpPr/>
            <p:nvPr/>
          </p:nvSpPr>
          <p:spPr bwMode="invGray">
            <a:xfrm>
              <a:off x="1693" y="2065"/>
              <a:ext cx="54" cy="25"/>
            </a:xfrm>
            <a:custGeom>
              <a:avLst/>
              <a:gdLst>
                <a:gd name="T0" fmla="*/ 40 w 73"/>
                <a:gd name="T1" fmla="*/ 0 h 34"/>
                <a:gd name="T2" fmla="*/ 10 w 73"/>
                <a:gd name="T3" fmla="*/ 16 h 34"/>
                <a:gd name="T4" fmla="*/ 24 w 73"/>
                <a:gd name="T5" fmla="*/ 34 h 34"/>
                <a:gd name="T6" fmla="*/ 52 w 73"/>
                <a:gd name="T7" fmla="*/ 28 h 34"/>
                <a:gd name="T8" fmla="*/ 64 w 73"/>
                <a:gd name="T9" fmla="*/ 20 h 34"/>
                <a:gd name="T10" fmla="*/ 40 w 73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34">
                  <a:moveTo>
                    <a:pt x="40" y="0"/>
                  </a:moveTo>
                  <a:cubicBezTo>
                    <a:pt x="30" y="6"/>
                    <a:pt x="20" y="10"/>
                    <a:pt x="10" y="16"/>
                  </a:cubicBezTo>
                  <a:cubicBezTo>
                    <a:pt x="0" y="31"/>
                    <a:pt x="13" y="30"/>
                    <a:pt x="24" y="34"/>
                  </a:cubicBezTo>
                  <a:cubicBezTo>
                    <a:pt x="44" y="31"/>
                    <a:pt x="35" y="34"/>
                    <a:pt x="52" y="28"/>
                  </a:cubicBezTo>
                  <a:cubicBezTo>
                    <a:pt x="57" y="26"/>
                    <a:pt x="64" y="20"/>
                    <a:pt x="64" y="20"/>
                  </a:cubicBezTo>
                  <a:cubicBezTo>
                    <a:pt x="73" y="7"/>
                    <a:pt x="48" y="8"/>
                    <a:pt x="4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6" name="Freeform 30"/>
            <p:cNvSpPr/>
            <p:nvPr/>
          </p:nvSpPr>
          <p:spPr bwMode="invGray">
            <a:xfrm>
              <a:off x="1664" y="2029"/>
              <a:ext cx="64" cy="34"/>
            </a:xfrm>
            <a:custGeom>
              <a:avLst/>
              <a:gdLst>
                <a:gd name="T0" fmla="*/ 58 w 85"/>
                <a:gd name="T1" fmla="*/ 10 h 45"/>
                <a:gd name="T2" fmla="*/ 28 w 85"/>
                <a:gd name="T3" fmla="*/ 4 h 45"/>
                <a:gd name="T4" fmla="*/ 0 w 85"/>
                <a:gd name="T5" fmla="*/ 18 h 45"/>
                <a:gd name="T6" fmla="*/ 40 w 85"/>
                <a:gd name="T7" fmla="*/ 32 h 45"/>
                <a:gd name="T8" fmla="*/ 64 w 85"/>
                <a:gd name="T9" fmla="*/ 40 h 45"/>
                <a:gd name="T10" fmla="*/ 84 w 85"/>
                <a:gd name="T11" fmla="*/ 18 h 45"/>
                <a:gd name="T12" fmla="*/ 82 w 85"/>
                <a:gd name="T13" fmla="*/ 6 h 45"/>
                <a:gd name="T14" fmla="*/ 64 w 85"/>
                <a:gd name="T15" fmla="*/ 0 h 45"/>
                <a:gd name="T16" fmla="*/ 58 w 85"/>
                <a:gd name="T17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45">
                  <a:moveTo>
                    <a:pt x="58" y="10"/>
                  </a:moveTo>
                  <a:cubicBezTo>
                    <a:pt x="39" y="16"/>
                    <a:pt x="45" y="10"/>
                    <a:pt x="28" y="4"/>
                  </a:cubicBezTo>
                  <a:cubicBezTo>
                    <a:pt x="7" y="6"/>
                    <a:pt x="5" y="2"/>
                    <a:pt x="0" y="18"/>
                  </a:cubicBezTo>
                  <a:cubicBezTo>
                    <a:pt x="5" y="34"/>
                    <a:pt x="26" y="31"/>
                    <a:pt x="40" y="32"/>
                  </a:cubicBezTo>
                  <a:cubicBezTo>
                    <a:pt x="50" y="42"/>
                    <a:pt x="49" y="45"/>
                    <a:pt x="64" y="40"/>
                  </a:cubicBezTo>
                  <a:cubicBezTo>
                    <a:pt x="69" y="32"/>
                    <a:pt x="77" y="25"/>
                    <a:pt x="84" y="18"/>
                  </a:cubicBezTo>
                  <a:cubicBezTo>
                    <a:pt x="83" y="14"/>
                    <a:pt x="85" y="9"/>
                    <a:pt x="82" y="6"/>
                  </a:cubicBezTo>
                  <a:cubicBezTo>
                    <a:pt x="78" y="1"/>
                    <a:pt x="64" y="0"/>
                    <a:pt x="64" y="0"/>
                  </a:cubicBezTo>
                  <a:cubicBezTo>
                    <a:pt x="56" y="3"/>
                    <a:pt x="47" y="21"/>
                    <a:pt x="58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7" name="Freeform 31"/>
            <p:cNvSpPr/>
            <p:nvPr/>
          </p:nvSpPr>
          <p:spPr bwMode="invGray">
            <a:xfrm>
              <a:off x="1637" y="1997"/>
              <a:ext cx="44" cy="24"/>
            </a:xfrm>
            <a:custGeom>
              <a:avLst/>
              <a:gdLst>
                <a:gd name="T0" fmla="*/ 16 w 58"/>
                <a:gd name="T1" fmla="*/ 4 h 31"/>
                <a:gd name="T2" fmla="*/ 0 w 58"/>
                <a:gd name="T3" fmla="*/ 18 h 31"/>
                <a:gd name="T4" fmla="*/ 20 w 58"/>
                <a:gd name="T5" fmla="*/ 28 h 31"/>
                <a:gd name="T6" fmla="*/ 28 w 58"/>
                <a:gd name="T7" fmla="*/ 20 h 31"/>
                <a:gd name="T8" fmla="*/ 52 w 58"/>
                <a:gd name="T9" fmla="*/ 12 h 31"/>
                <a:gd name="T10" fmla="*/ 44 w 58"/>
                <a:gd name="T11" fmla="*/ 0 h 31"/>
                <a:gd name="T12" fmla="*/ 16 w 58"/>
                <a:gd name="T1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31">
                  <a:moveTo>
                    <a:pt x="16" y="4"/>
                  </a:moveTo>
                  <a:cubicBezTo>
                    <a:pt x="2" y="13"/>
                    <a:pt x="7" y="8"/>
                    <a:pt x="0" y="18"/>
                  </a:cubicBezTo>
                  <a:cubicBezTo>
                    <a:pt x="5" y="26"/>
                    <a:pt x="11" y="25"/>
                    <a:pt x="20" y="28"/>
                  </a:cubicBezTo>
                  <a:cubicBezTo>
                    <a:pt x="36" y="23"/>
                    <a:pt x="17" y="31"/>
                    <a:pt x="28" y="20"/>
                  </a:cubicBezTo>
                  <a:cubicBezTo>
                    <a:pt x="33" y="15"/>
                    <a:pt x="46" y="13"/>
                    <a:pt x="52" y="12"/>
                  </a:cubicBezTo>
                  <a:cubicBezTo>
                    <a:pt x="58" y="3"/>
                    <a:pt x="53" y="3"/>
                    <a:pt x="44" y="0"/>
                  </a:cubicBezTo>
                  <a:cubicBezTo>
                    <a:pt x="38" y="1"/>
                    <a:pt x="20" y="8"/>
                    <a:pt x="16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8" name="Freeform 32"/>
            <p:cNvSpPr/>
            <p:nvPr/>
          </p:nvSpPr>
          <p:spPr bwMode="invGray">
            <a:xfrm>
              <a:off x="1751" y="2000"/>
              <a:ext cx="114" cy="77"/>
            </a:xfrm>
            <a:custGeom>
              <a:avLst/>
              <a:gdLst>
                <a:gd name="T0" fmla="*/ 38 w 152"/>
                <a:gd name="T1" fmla="*/ 0 h 102"/>
                <a:gd name="T2" fmla="*/ 14 w 152"/>
                <a:gd name="T3" fmla="*/ 6 h 102"/>
                <a:gd name="T4" fmla="*/ 4 w 152"/>
                <a:gd name="T5" fmla="*/ 38 h 102"/>
                <a:gd name="T6" fmla="*/ 12 w 152"/>
                <a:gd name="T7" fmla="*/ 56 h 102"/>
                <a:gd name="T8" fmla="*/ 0 w 152"/>
                <a:gd name="T9" fmla="*/ 72 h 102"/>
                <a:gd name="T10" fmla="*/ 56 w 152"/>
                <a:gd name="T11" fmla="*/ 86 h 102"/>
                <a:gd name="T12" fmla="*/ 82 w 152"/>
                <a:gd name="T13" fmla="*/ 92 h 102"/>
                <a:gd name="T14" fmla="*/ 152 w 152"/>
                <a:gd name="T15" fmla="*/ 86 h 102"/>
                <a:gd name="T16" fmla="*/ 76 w 152"/>
                <a:gd name="T17" fmla="*/ 70 h 102"/>
                <a:gd name="T18" fmla="*/ 54 w 152"/>
                <a:gd name="T19" fmla="*/ 62 h 102"/>
                <a:gd name="T20" fmla="*/ 44 w 152"/>
                <a:gd name="T21" fmla="*/ 52 h 102"/>
                <a:gd name="T22" fmla="*/ 50 w 152"/>
                <a:gd name="T23" fmla="*/ 34 h 102"/>
                <a:gd name="T24" fmla="*/ 38 w 152"/>
                <a:gd name="T2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102">
                  <a:moveTo>
                    <a:pt x="38" y="0"/>
                  </a:moveTo>
                  <a:cubicBezTo>
                    <a:pt x="22" y="5"/>
                    <a:pt x="30" y="3"/>
                    <a:pt x="14" y="6"/>
                  </a:cubicBezTo>
                  <a:cubicBezTo>
                    <a:pt x="18" y="22"/>
                    <a:pt x="22" y="32"/>
                    <a:pt x="4" y="38"/>
                  </a:cubicBezTo>
                  <a:cubicBezTo>
                    <a:pt x="1" y="47"/>
                    <a:pt x="7" y="49"/>
                    <a:pt x="12" y="56"/>
                  </a:cubicBezTo>
                  <a:cubicBezTo>
                    <a:pt x="10" y="65"/>
                    <a:pt x="9" y="69"/>
                    <a:pt x="0" y="72"/>
                  </a:cubicBezTo>
                  <a:cubicBezTo>
                    <a:pt x="5" y="88"/>
                    <a:pt x="45" y="85"/>
                    <a:pt x="56" y="86"/>
                  </a:cubicBezTo>
                  <a:cubicBezTo>
                    <a:pt x="72" y="97"/>
                    <a:pt x="63" y="95"/>
                    <a:pt x="82" y="92"/>
                  </a:cubicBezTo>
                  <a:cubicBezTo>
                    <a:pt x="86" y="92"/>
                    <a:pt x="147" y="102"/>
                    <a:pt x="152" y="86"/>
                  </a:cubicBezTo>
                  <a:cubicBezTo>
                    <a:pt x="123" y="66"/>
                    <a:pt x="128" y="72"/>
                    <a:pt x="76" y="70"/>
                  </a:cubicBezTo>
                  <a:cubicBezTo>
                    <a:pt x="62" y="56"/>
                    <a:pt x="81" y="73"/>
                    <a:pt x="54" y="62"/>
                  </a:cubicBezTo>
                  <a:cubicBezTo>
                    <a:pt x="50" y="60"/>
                    <a:pt x="48" y="55"/>
                    <a:pt x="44" y="52"/>
                  </a:cubicBezTo>
                  <a:cubicBezTo>
                    <a:pt x="41" y="43"/>
                    <a:pt x="42" y="39"/>
                    <a:pt x="50" y="34"/>
                  </a:cubicBezTo>
                  <a:cubicBezTo>
                    <a:pt x="52" y="27"/>
                    <a:pt x="42" y="9"/>
                    <a:pt x="3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9" name="Freeform 33"/>
            <p:cNvSpPr/>
            <p:nvPr/>
          </p:nvSpPr>
          <p:spPr bwMode="invGray">
            <a:xfrm>
              <a:off x="664" y="2245"/>
              <a:ext cx="25" cy="15"/>
            </a:xfrm>
            <a:custGeom>
              <a:avLst/>
              <a:gdLst>
                <a:gd name="T0" fmla="*/ 34 w 34"/>
                <a:gd name="T1" fmla="*/ 0 h 20"/>
                <a:gd name="T2" fmla="*/ 24 w 34"/>
                <a:gd name="T3" fmla="*/ 20 h 20"/>
                <a:gd name="T4" fmla="*/ 4 w 34"/>
                <a:gd name="T5" fmla="*/ 18 h 20"/>
                <a:gd name="T6" fmla="*/ 4 w 34"/>
                <a:gd name="T7" fmla="*/ 6 h 20"/>
                <a:gd name="T8" fmla="*/ 34 w 34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0">
                  <a:moveTo>
                    <a:pt x="34" y="0"/>
                  </a:moveTo>
                  <a:cubicBezTo>
                    <a:pt x="32" y="10"/>
                    <a:pt x="34" y="17"/>
                    <a:pt x="24" y="20"/>
                  </a:cubicBezTo>
                  <a:cubicBezTo>
                    <a:pt x="17" y="19"/>
                    <a:pt x="10" y="20"/>
                    <a:pt x="4" y="18"/>
                  </a:cubicBezTo>
                  <a:cubicBezTo>
                    <a:pt x="0" y="17"/>
                    <a:pt x="2" y="7"/>
                    <a:pt x="4" y="6"/>
                  </a:cubicBezTo>
                  <a:cubicBezTo>
                    <a:pt x="12" y="0"/>
                    <a:pt x="24" y="0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0" name="Freeform 34"/>
            <p:cNvSpPr/>
            <p:nvPr/>
          </p:nvSpPr>
          <p:spPr bwMode="invGray">
            <a:xfrm>
              <a:off x="1421" y="2756"/>
              <a:ext cx="16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1" name="Freeform 35"/>
            <p:cNvSpPr/>
            <p:nvPr/>
          </p:nvSpPr>
          <p:spPr bwMode="invGray">
            <a:xfrm>
              <a:off x="1424" y="2781"/>
              <a:ext cx="16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2" name="Freeform 36"/>
            <p:cNvSpPr/>
            <p:nvPr/>
          </p:nvSpPr>
          <p:spPr bwMode="invGray">
            <a:xfrm>
              <a:off x="1628" y="2913"/>
              <a:ext cx="15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3" name="Freeform 37"/>
            <p:cNvSpPr/>
            <p:nvPr/>
          </p:nvSpPr>
          <p:spPr bwMode="invGray">
            <a:xfrm>
              <a:off x="1752" y="2429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4" name="Freeform 38"/>
            <p:cNvSpPr/>
            <p:nvPr/>
          </p:nvSpPr>
          <p:spPr bwMode="invGray">
            <a:xfrm>
              <a:off x="1652" y="2224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5" name="Freeform 39"/>
            <p:cNvSpPr/>
            <p:nvPr/>
          </p:nvSpPr>
          <p:spPr bwMode="invGray">
            <a:xfrm>
              <a:off x="1717" y="2045"/>
              <a:ext cx="39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6" name="Freeform 40"/>
            <p:cNvSpPr/>
            <p:nvPr/>
          </p:nvSpPr>
          <p:spPr bwMode="invGray">
            <a:xfrm>
              <a:off x="1780" y="2153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" name="Freeform 41"/>
            <p:cNvSpPr/>
            <p:nvPr/>
          </p:nvSpPr>
          <p:spPr bwMode="invGray">
            <a:xfrm>
              <a:off x="1796" y="1951"/>
              <a:ext cx="696" cy="346"/>
            </a:xfrm>
            <a:custGeom>
              <a:avLst/>
              <a:gdLst>
                <a:gd name="T0" fmla="*/ 28 w 929"/>
                <a:gd name="T1" fmla="*/ 56 h 462"/>
                <a:gd name="T2" fmla="*/ 6 w 929"/>
                <a:gd name="T3" fmla="*/ 92 h 462"/>
                <a:gd name="T4" fmla="*/ 36 w 929"/>
                <a:gd name="T5" fmla="*/ 100 h 462"/>
                <a:gd name="T6" fmla="*/ 16 w 929"/>
                <a:gd name="T7" fmla="*/ 116 h 462"/>
                <a:gd name="T8" fmla="*/ 104 w 929"/>
                <a:gd name="T9" fmla="*/ 136 h 462"/>
                <a:gd name="T10" fmla="*/ 142 w 929"/>
                <a:gd name="T11" fmla="*/ 130 h 462"/>
                <a:gd name="T12" fmla="*/ 250 w 929"/>
                <a:gd name="T13" fmla="*/ 78 h 462"/>
                <a:gd name="T14" fmla="*/ 300 w 929"/>
                <a:gd name="T15" fmla="*/ 66 h 462"/>
                <a:gd name="T16" fmla="*/ 324 w 929"/>
                <a:gd name="T17" fmla="*/ 80 h 462"/>
                <a:gd name="T18" fmla="*/ 272 w 929"/>
                <a:gd name="T19" fmla="*/ 88 h 462"/>
                <a:gd name="T20" fmla="*/ 242 w 929"/>
                <a:gd name="T21" fmla="*/ 112 h 462"/>
                <a:gd name="T22" fmla="*/ 254 w 929"/>
                <a:gd name="T23" fmla="*/ 120 h 462"/>
                <a:gd name="T24" fmla="*/ 260 w 929"/>
                <a:gd name="T25" fmla="*/ 158 h 462"/>
                <a:gd name="T26" fmla="*/ 350 w 929"/>
                <a:gd name="T27" fmla="*/ 192 h 462"/>
                <a:gd name="T28" fmla="*/ 336 w 929"/>
                <a:gd name="T29" fmla="*/ 210 h 462"/>
                <a:gd name="T30" fmla="*/ 368 w 929"/>
                <a:gd name="T31" fmla="*/ 246 h 462"/>
                <a:gd name="T32" fmla="*/ 348 w 929"/>
                <a:gd name="T33" fmla="*/ 266 h 462"/>
                <a:gd name="T34" fmla="*/ 324 w 929"/>
                <a:gd name="T35" fmla="*/ 294 h 462"/>
                <a:gd name="T36" fmla="*/ 294 w 929"/>
                <a:gd name="T37" fmla="*/ 324 h 462"/>
                <a:gd name="T38" fmla="*/ 292 w 929"/>
                <a:gd name="T39" fmla="*/ 420 h 462"/>
                <a:gd name="T40" fmla="*/ 332 w 929"/>
                <a:gd name="T41" fmla="*/ 446 h 462"/>
                <a:gd name="T42" fmla="*/ 388 w 929"/>
                <a:gd name="T43" fmla="*/ 448 h 462"/>
                <a:gd name="T44" fmla="*/ 412 w 929"/>
                <a:gd name="T45" fmla="*/ 422 h 462"/>
                <a:gd name="T46" fmla="*/ 506 w 929"/>
                <a:gd name="T47" fmla="*/ 356 h 462"/>
                <a:gd name="T48" fmla="*/ 572 w 929"/>
                <a:gd name="T49" fmla="*/ 334 h 462"/>
                <a:gd name="T50" fmla="*/ 646 w 929"/>
                <a:gd name="T51" fmla="*/ 308 h 462"/>
                <a:gd name="T52" fmla="*/ 720 w 929"/>
                <a:gd name="T53" fmla="*/ 290 h 462"/>
                <a:gd name="T54" fmla="*/ 762 w 929"/>
                <a:gd name="T55" fmla="*/ 260 h 462"/>
                <a:gd name="T56" fmla="*/ 800 w 929"/>
                <a:gd name="T57" fmla="*/ 200 h 462"/>
                <a:gd name="T58" fmla="*/ 802 w 929"/>
                <a:gd name="T59" fmla="*/ 154 h 462"/>
                <a:gd name="T60" fmla="*/ 802 w 929"/>
                <a:gd name="T61" fmla="*/ 124 h 462"/>
                <a:gd name="T62" fmla="*/ 832 w 929"/>
                <a:gd name="T63" fmla="*/ 90 h 462"/>
                <a:gd name="T64" fmla="*/ 876 w 929"/>
                <a:gd name="T65" fmla="*/ 94 h 462"/>
                <a:gd name="T66" fmla="*/ 922 w 929"/>
                <a:gd name="T67" fmla="*/ 52 h 462"/>
                <a:gd name="T68" fmla="*/ 888 w 929"/>
                <a:gd name="T69" fmla="*/ 56 h 462"/>
                <a:gd name="T70" fmla="*/ 848 w 929"/>
                <a:gd name="T71" fmla="*/ 46 h 462"/>
                <a:gd name="T72" fmla="*/ 794 w 929"/>
                <a:gd name="T73" fmla="*/ 22 h 462"/>
                <a:gd name="T74" fmla="*/ 642 w 929"/>
                <a:gd name="T75" fmla="*/ 26 h 462"/>
                <a:gd name="T76" fmla="*/ 584 w 929"/>
                <a:gd name="T77" fmla="*/ 38 h 462"/>
                <a:gd name="T78" fmla="*/ 556 w 929"/>
                <a:gd name="T79" fmla="*/ 38 h 462"/>
                <a:gd name="T80" fmla="*/ 516 w 929"/>
                <a:gd name="T81" fmla="*/ 54 h 462"/>
                <a:gd name="T82" fmla="*/ 478 w 929"/>
                <a:gd name="T83" fmla="*/ 30 h 462"/>
                <a:gd name="T84" fmla="*/ 432 w 929"/>
                <a:gd name="T85" fmla="*/ 40 h 462"/>
                <a:gd name="T86" fmla="*/ 366 w 929"/>
                <a:gd name="T87" fmla="*/ 52 h 462"/>
                <a:gd name="T88" fmla="*/ 410 w 929"/>
                <a:gd name="T89" fmla="*/ 38 h 462"/>
                <a:gd name="T90" fmla="*/ 352 w 929"/>
                <a:gd name="T91" fmla="*/ 8 h 462"/>
                <a:gd name="T92" fmla="*/ 334 w 929"/>
                <a:gd name="T93" fmla="*/ 2 h 462"/>
                <a:gd name="T94" fmla="*/ 314 w 929"/>
                <a:gd name="T95" fmla="*/ 8 h 462"/>
                <a:gd name="T96" fmla="*/ 240 w 929"/>
                <a:gd name="T97" fmla="*/ 16 h 462"/>
                <a:gd name="T98" fmla="*/ 160 w 929"/>
                <a:gd name="T99" fmla="*/ 28 h 462"/>
                <a:gd name="T100" fmla="*/ 108 w 929"/>
                <a:gd name="T101" fmla="*/ 26 h 462"/>
                <a:gd name="T102" fmla="*/ 114 w 929"/>
                <a:gd name="T103" fmla="*/ 68 h 462"/>
                <a:gd name="T104" fmla="*/ 104 w 929"/>
                <a:gd name="T105" fmla="*/ 52 h 462"/>
                <a:gd name="T106" fmla="*/ 60 w 929"/>
                <a:gd name="T107" fmla="*/ 4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9" h="462">
                  <a:moveTo>
                    <a:pt x="60" y="42"/>
                  </a:moveTo>
                  <a:cubicBezTo>
                    <a:pt x="40" y="45"/>
                    <a:pt x="42" y="46"/>
                    <a:pt x="28" y="56"/>
                  </a:cubicBezTo>
                  <a:cubicBezTo>
                    <a:pt x="26" y="74"/>
                    <a:pt x="27" y="75"/>
                    <a:pt x="10" y="78"/>
                  </a:cubicBezTo>
                  <a:cubicBezTo>
                    <a:pt x="4" y="82"/>
                    <a:pt x="0" y="82"/>
                    <a:pt x="6" y="92"/>
                  </a:cubicBezTo>
                  <a:cubicBezTo>
                    <a:pt x="10" y="98"/>
                    <a:pt x="21" y="96"/>
                    <a:pt x="28" y="98"/>
                  </a:cubicBezTo>
                  <a:cubicBezTo>
                    <a:pt x="31" y="99"/>
                    <a:pt x="36" y="100"/>
                    <a:pt x="36" y="100"/>
                  </a:cubicBezTo>
                  <a:cubicBezTo>
                    <a:pt x="47" y="99"/>
                    <a:pt x="69" y="97"/>
                    <a:pt x="50" y="110"/>
                  </a:cubicBezTo>
                  <a:cubicBezTo>
                    <a:pt x="37" y="108"/>
                    <a:pt x="24" y="104"/>
                    <a:pt x="16" y="116"/>
                  </a:cubicBezTo>
                  <a:cubicBezTo>
                    <a:pt x="24" y="141"/>
                    <a:pt x="68" y="125"/>
                    <a:pt x="94" y="126"/>
                  </a:cubicBezTo>
                  <a:cubicBezTo>
                    <a:pt x="98" y="129"/>
                    <a:pt x="100" y="134"/>
                    <a:pt x="104" y="136"/>
                  </a:cubicBezTo>
                  <a:cubicBezTo>
                    <a:pt x="108" y="138"/>
                    <a:pt x="116" y="140"/>
                    <a:pt x="116" y="140"/>
                  </a:cubicBezTo>
                  <a:cubicBezTo>
                    <a:pt x="129" y="138"/>
                    <a:pt x="133" y="139"/>
                    <a:pt x="142" y="130"/>
                  </a:cubicBezTo>
                  <a:cubicBezTo>
                    <a:pt x="151" y="104"/>
                    <a:pt x="179" y="110"/>
                    <a:pt x="202" y="102"/>
                  </a:cubicBezTo>
                  <a:cubicBezTo>
                    <a:pt x="219" y="96"/>
                    <a:pt x="233" y="84"/>
                    <a:pt x="250" y="78"/>
                  </a:cubicBezTo>
                  <a:cubicBezTo>
                    <a:pt x="260" y="75"/>
                    <a:pt x="269" y="74"/>
                    <a:pt x="280" y="72"/>
                  </a:cubicBezTo>
                  <a:cubicBezTo>
                    <a:pt x="287" y="71"/>
                    <a:pt x="300" y="66"/>
                    <a:pt x="300" y="66"/>
                  </a:cubicBezTo>
                  <a:cubicBezTo>
                    <a:pt x="311" y="49"/>
                    <a:pt x="336" y="54"/>
                    <a:pt x="354" y="60"/>
                  </a:cubicBezTo>
                  <a:cubicBezTo>
                    <a:pt x="367" y="79"/>
                    <a:pt x="335" y="79"/>
                    <a:pt x="324" y="80"/>
                  </a:cubicBezTo>
                  <a:cubicBezTo>
                    <a:pt x="312" y="83"/>
                    <a:pt x="306" y="93"/>
                    <a:pt x="292" y="96"/>
                  </a:cubicBezTo>
                  <a:cubicBezTo>
                    <a:pt x="284" y="94"/>
                    <a:pt x="279" y="90"/>
                    <a:pt x="272" y="88"/>
                  </a:cubicBezTo>
                  <a:cubicBezTo>
                    <a:pt x="253" y="91"/>
                    <a:pt x="232" y="96"/>
                    <a:pt x="214" y="102"/>
                  </a:cubicBezTo>
                  <a:cubicBezTo>
                    <a:pt x="223" y="108"/>
                    <a:pt x="231" y="109"/>
                    <a:pt x="242" y="112"/>
                  </a:cubicBezTo>
                  <a:cubicBezTo>
                    <a:pt x="245" y="113"/>
                    <a:pt x="250" y="114"/>
                    <a:pt x="250" y="114"/>
                  </a:cubicBezTo>
                  <a:cubicBezTo>
                    <a:pt x="251" y="116"/>
                    <a:pt x="255" y="118"/>
                    <a:pt x="254" y="120"/>
                  </a:cubicBezTo>
                  <a:cubicBezTo>
                    <a:pt x="252" y="124"/>
                    <a:pt x="242" y="128"/>
                    <a:pt x="242" y="128"/>
                  </a:cubicBezTo>
                  <a:cubicBezTo>
                    <a:pt x="233" y="141"/>
                    <a:pt x="247" y="154"/>
                    <a:pt x="260" y="158"/>
                  </a:cubicBezTo>
                  <a:cubicBezTo>
                    <a:pt x="282" y="155"/>
                    <a:pt x="295" y="151"/>
                    <a:pt x="318" y="150"/>
                  </a:cubicBezTo>
                  <a:cubicBezTo>
                    <a:pt x="334" y="155"/>
                    <a:pt x="345" y="176"/>
                    <a:pt x="350" y="192"/>
                  </a:cubicBezTo>
                  <a:cubicBezTo>
                    <a:pt x="349" y="195"/>
                    <a:pt x="350" y="199"/>
                    <a:pt x="348" y="202"/>
                  </a:cubicBezTo>
                  <a:cubicBezTo>
                    <a:pt x="345" y="206"/>
                    <a:pt x="336" y="210"/>
                    <a:pt x="336" y="210"/>
                  </a:cubicBezTo>
                  <a:cubicBezTo>
                    <a:pt x="327" y="224"/>
                    <a:pt x="332" y="235"/>
                    <a:pt x="348" y="240"/>
                  </a:cubicBezTo>
                  <a:cubicBezTo>
                    <a:pt x="358" y="237"/>
                    <a:pt x="362" y="237"/>
                    <a:pt x="368" y="246"/>
                  </a:cubicBezTo>
                  <a:cubicBezTo>
                    <a:pt x="360" y="252"/>
                    <a:pt x="346" y="246"/>
                    <a:pt x="338" y="252"/>
                  </a:cubicBezTo>
                  <a:cubicBezTo>
                    <a:pt x="326" y="260"/>
                    <a:pt x="346" y="265"/>
                    <a:pt x="348" y="266"/>
                  </a:cubicBezTo>
                  <a:cubicBezTo>
                    <a:pt x="352" y="278"/>
                    <a:pt x="347" y="279"/>
                    <a:pt x="336" y="286"/>
                  </a:cubicBezTo>
                  <a:cubicBezTo>
                    <a:pt x="332" y="289"/>
                    <a:pt x="324" y="294"/>
                    <a:pt x="324" y="294"/>
                  </a:cubicBezTo>
                  <a:cubicBezTo>
                    <a:pt x="315" y="308"/>
                    <a:pt x="320" y="303"/>
                    <a:pt x="310" y="310"/>
                  </a:cubicBezTo>
                  <a:cubicBezTo>
                    <a:pt x="306" y="316"/>
                    <a:pt x="294" y="324"/>
                    <a:pt x="294" y="324"/>
                  </a:cubicBezTo>
                  <a:cubicBezTo>
                    <a:pt x="285" y="338"/>
                    <a:pt x="288" y="331"/>
                    <a:pt x="284" y="342"/>
                  </a:cubicBezTo>
                  <a:cubicBezTo>
                    <a:pt x="285" y="374"/>
                    <a:pt x="283" y="393"/>
                    <a:pt x="292" y="420"/>
                  </a:cubicBezTo>
                  <a:cubicBezTo>
                    <a:pt x="295" y="429"/>
                    <a:pt x="307" y="435"/>
                    <a:pt x="314" y="440"/>
                  </a:cubicBezTo>
                  <a:cubicBezTo>
                    <a:pt x="319" y="444"/>
                    <a:pt x="332" y="446"/>
                    <a:pt x="332" y="446"/>
                  </a:cubicBezTo>
                  <a:cubicBezTo>
                    <a:pt x="340" y="457"/>
                    <a:pt x="345" y="459"/>
                    <a:pt x="358" y="462"/>
                  </a:cubicBezTo>
                  <a:cubicBezTo>
                    <a:pt x="376" y="459"/>
                    <a:pt x="375" y="457"/>
                    <a:pt x="388" y="448"/>
                  </a:cubicBezTo>
                  <a:cubicBezTo>
                    <a:pt x="390" y="441"/>
                    <a:pt x="394" y="435"/>
                    <a:pt x="400" y="430"/>
                  </a:cubicBezTo>
                  <a:cubicBezTo>
                    <a:pt x="404" y="427"/>
                    <a:pt x="412" y="422"/>
                    <a:pt x="412" y="422"/>
                  </a:cubicBezTo>
                  <a:cubicBezTo>
                    <a:pt x="417" y="415"/>
                    <a:pt x="451" y="367"/>
                    <a:pt x="458" y="364"/>
                  </a:cubicBezTo>
                  <a:cubicBezTo>
                    <a:pt x="475" y="356"/>
                    <a:pt x="486" y="357"/>
                    <a:pt x="506" y="356"/>
                  </a:cubicBezTo>
                  <a:cubicBezTo>
                    <a:pt x="525" y="350"/>
                    <a:pt x="533" y="342"/>
                    <a:pt x="554" y="340"/>
                  </a:cubicBezTo>
                  <a:cubicBezTo>
                    <a:pt x="560" y="338"/>
                    <a:pt x="566" y="336"/>
                    <a:pt x="572" y="334"/>
                  </a:cubicBezTo>
                  <a:cubicBezTo>
                    <a:pt x="576" y="333"/>
                    <a:pt x="584" y="330"/>
                    <a:pt x="584" y="330"/>
                  </a:cubicBezTo>
                  <a:cubicBezTo>
                    <a:pt x="603" y="311"/>
                    <a:pt x="618" y="310"/>
                    <a:pt x="646" y="308"/>
                  </a:cubicBezTo>
                  <a:cubicBezTo>
                    <a:pt x="665" y="304"/>
                    <a:pt x="684" y="303"/>
                    <a:pt x="704" y="302"/>
                  </a:cubicBezTo>
                  <a:cubicBezTo>
                    <a:pt x="712" y="299"/>
                    <a:pt x="712" y="293"/>
                    <a:pt x="720" y="290"/>
                  </a:cubicBezTo>
                  <a:cubicBezTo>
                    <a:pt x="732" y="285"/>
                    <a:pt x="743" y="285"/>
                    <a:pt x="754" y="278"/>
                  </a:cubicBezTo>
                  <a:cubicBezTo>
                    <a:pt x="756" y="271"/>
                    <a:pt x="760" y="267"/>
                    <a:pt x="762" y="260"/>
                  </a:cubicBezTo>
                  <a:cubicBezTo>
                    <a:pt x="763" y="247"/>
                    <a:pt x="762" y="233"/>
                    <a:pt x="764" y="220"/>
                  </a:cubicBezTo>
                  <a:cubicBezTo>
                    <a:pt x="764" y="219"/>
                    <a:pt x="794" y="204"/>
                    <a:pt x="800" y="200"/>
                  </a:cubicBezTo>
                  <a:cubicBezTo>
                    <a:pt x="807" y="189"/>
                    <a:pt x="808" y="186"/>
                    <a:pt x="820" y="182"/>
                  </a:cubicBezTo>
                  <a:cubicBezTo>
                    <a:pt x="825" y="166"/>
                    <a:pt x="814" y="162"/>
                    <a:pt x="802" y="154"/>
                  </a:cubicBezTo>
                  <a:cubicBezTo>
                    <a:pt x="797" y="151"/>
                    <a:pt x="790" y="142"/>
                    <a:pt x="790" y="142"/>
                  </a:cubicBezTo>
                  <a:cubicBezTo>
                    <a:pt x="786" y="131"/>
                    <a:pt x="792" y="127"/>
                    <a:pt x="802" y="124"/>
                  </a:cubicBezTo>
                  <a:cubicBezTo>
                    <a:pt x="810" y="116"/>
                    <a:pt x="813" y="98"/>
                    <a:pt x="820" y="94"/>
                  </a:cubicBezTo>
                  <a:cubicBezTo>
                    <a:pt x="824" y="92"/>
                    <a:pt x="832" y="90"/>
                    <a:pt x="832" y="90"/>
                  </a:cubicBezTo>
                  <a:cubicBezTo>
                    <a:pt x="844" y="92"/>
                    <a:pt x="848" y="92"/>
                    <a:pt x="856" y="100"/>
                  </a:cubicBezTo>
                  <a:cubicBezTo>
                    <a:pt x="863" y="98"/>
                    <a:pt x="876" y="94"/>
                    <a:pt x="876" y="94"/>
                  </a:cubicBezTo>
                  <a:cubicBezTo>
                    <a:pt x="889" y="81"/>
                    <a:pt x="906" y="77"/>
                    <a:pt x="924" y="74"/>
                  </a:cubicBezTo>
                  <a:cubicBezTo>
                    <a:pt x="929" y="67"/>
                    <a:pt x="929" y="58"/>
                    <a:pt x="922" y="52"/>
                  </a:cubicBezTo>
                  <a:cubicBezTo>
                    <a:pt x="918" y="49"/>
                    <a:pt x="910" y="44"/>
                    <a:pt x="910" y="44"/>
                  </a:cubicBezTo>
                  <a:cubicBezTo>
                    <a:pt x="894" y="47"/>
                    <a:pt x="899" y="49"/>
                    <a:pt x="888" y="56"/>
                  </a:cubicBezTo>
                  <a:cubicBezTo>
                    <a:pt x="884" y="58"/>
                    <a:pt x="876" y="60"/>
                    <a:pt x="876" y="60"/>
                  </a:cubicBezTo>
                  <a:cubicBezTo>
                    <a:pt x="853" y="59"/>
                    <a:pt x="810" y="59"/>
                    <a:pt x="848" y="46"/>
                  </a:cubicBezTo>
                  <a:cubicBezTo>
                    <a:pt x="844" y="33"/>
                    <a:pt x="831" y="37"/>
                    <a:pt x="818" y="36"/>
                  </a:cubicBezTo>
                  <a:cubicBezTo>
                    <a:pt x="809" y="33"/>
                    <a:pt x="802" y="27"/>
                    <a:pt x="794" y="22"/>
                  </a:cubicBezTo>
                  <a:cubicBezTo>
                    <a:pt x="790" y="20"/>
                    <a:pt x="782" y="18"/>
                    <a:pt x="782" y="18"/>
                  </a:cubicBezTo>
                  <a:cubicBezTo>
                    <a:pt x="727" y="19"/>
                    <a:pt x="688" y="11"/>
                    <a:pt x="642" y="26"/>
                  </a:cubicBezTo>
                  <a:cubicBezTo>
                    <a:pt x="635" y="16"/>
                    <a:pt x="632" y="18"/>
                    <a:pt x="620" y="20"/>
                  </a:cubicBezTo>
                  <a:cubicBezTo>
                    <a:pt x="611" y="34"/>
                    <a:pt x="600" y="36"/>
                    <a:pt x="584" y="38"/>
                  </a:cubicBezTo>
                  <a:cubicBezTo>
                    <a:pt x="575" y="44"/>
                    <a:pt x="581" y="46"/>
                    <a:pt x="578" y="56"/>
                  </a:cubicBezTo>
                  <a:cubicBezTo>
                    <a:pt x="572" y="47"/>
                    <a:pt x="566" y="41"/>
                    <a:pt x="556" y="38"/>
                  </a:cubicBezTo>
                  <a:cubicBezTo>
                    <a:pt x="553" y="38"/>
                    <a:pt x="539" y="39"/>
                    <a:pt x="534" y="42"/>
                  </a:cubicBezTo>
                  <a:cubicBezTo>
                    <a:pt x="528" y="46"/>
                    <a:pt x="516" y="54"/>
                    <a:pt x="516" y="54"/>
                  </a:cubicBezTo>
                  <a:cubicBezTo>
                    <a:pt x="507" y="52"/>
                    <a:pt x="503" y="51"/>
                    <a:pt x="500" y="42"/>
                  </a:cubicBezTo>
                  <a:cubicBezTo>
                    <a:pt x="505" y="28"/>
                    <a:pt x="488" y="31"/>
                    <a:pt x="478" y="30"/>
                  </a:cubicBezTo>
                  <a:cubicBezTo>
                    <a:pt x="469" y="33"/>
                    <a:pt x="473" y="37"/>
                    <a:pt x="464" y="40"/>
                  </a:cubicBezTo>
                  <a:cubicBezTo>
                    <a:pt x="447" y="34"/>
                    <a:pt x="451" y="27"/>
                    <a:pt x="432" y="40"/>
                  </a:cubicBezTo>
                  <a:cubicBezTo>
                    <a:pt x="427" y="54"/>
                    <a:pt x="427" y="52"/>
                    <a:pt x="410" y="50"/>
                  </a:cubicBezTo>
                  <a:cubicBezTo>
                    <a:pt x="391" y="52"/>
                    <a:pt x="385" y="54"/>
                    <a:pt x="366" y="52"/>
                  </a:cubicBezTo>
                  <a:cubicBezTo>
                    <a:pt x="357" y="49"/>
                    <a:pt x="356" y="46"/>
                    <a:pt x="364" y="40"/>
                  </a:cubicBezTo>
                  <a:cubicBezTo>
                    <a:pt x="380" y="42"/>
                    <a:pt x="395" y="43"/>
                    <a:pt x="410" y="38"/>
                  </a:cubicBezTo>
                  <a:cubicBezTo>
                    <a:pt x="426" y="15"/>
                    <a:pt x="386" y="21"/>
                    <a:pt x="370" y="20"/>
                  </a:cubicBezTo>
                  <a:cubicBezTo>
                    <a:pt x="364" y="16"/>
                    <a:pt x="358" y="12"/>
                    <a:pt x="352" y="8"/>
                  </a:cubicBezTo>
                  <a:cubicBezTo>
                    <a:pt x="348" y="5"/>
                    <a:pt x="340" y="0"/>
                    <a:pt x="340" y="0"/>
                  </a:cubicBezTo>
                  <a:cubicBezTo>
                    <a:pt x="338" y="1"/>
                    <a:pt x="336" y="1"/>
                    <a:pt x="334" y="2"/>
                  </a:cubicBezTo>
                  <a:cubicBezTo>
                    <a:pt x="331" y="3"/>
                    <a:pt x="329" y="3"/>
                    <a:pt x="326" y="4"/>
                  </a:cubicBezTo>
                  <a:cubicBezTo>
                    <a:pt x="322" y="5"/>
                    <a:pt x="314" y="8"/>
                    <a:pt x="314" y="8"/>
                  </a:cubicBezTo>
                  <a:cubicBezTo>
                    <a:pt x="305" y="22"/>
                    <a:pt x="288" y="6"/>
                    <a:pt x="276" y="2"/>
                  </a:cubicBezTo>
                  <a:cubicBezTo>
                    <a:pt x="270" y="3"/>
                    <a:pt x="241" y="16"/>
                    <a:pt x="240" y="16"/>
                  </a:cubicBezTo>
                  <a:cubicBezTo>
                    <a:pt x="226" y="17"/>
                    <a:pt x="212" y="17"/>
                    <a:pt x="198" y="18"/>
                  </a:cubicBezTo>
                  <a:cubicBezTo>
                    <a:pt x="183" y="19"/>
                    <a:pt x="172" y="20"/>
                    <a:pt x="160" y="28"/>
                  </a:cubicBezTo>
                  <a:cubicBezTo>
                    <a:pt x="146" y="26"/>
                    <a:pt x="141" y="27"/>
                    <a:pt x="130" y="20"/>
                  </a:cubicBezTo>
                  <a:cubicBezTo>
                    <a:pt x="123" y="22"/>
                    <a:pt x="115" y="24"/>
                    <a:pt x="108" y="26"/>
                  </a:cubicBezTo>
                  <a:cubicBezTo>
                    <a:pt x="102" y="35"/>
                    <a:pt x="113" y="41"/>
                    <a:pt x="122" y="44"/>
                  </a:cubicBezTo>
                  <a:cubicBezTo>
                    <a:pt x="125" y="52"/>
                    <a:pt x="114" y="68"/>
                    <a:pt x="114" y="68"/>
                  </a:cubicBezTo>
                  <a:cubicBezTo>
                    <a:pt x="112" y="79"/>
                    <a:pt x="111" y="82"/>
                    <a:pt x="100" y="78"/>
                  </a:cubicBezTo>
                  <a:cubicBezTo>
                    <a:pt x="93" y="67"/>
                    <a:pt x="100" y="63"/>
                    <a:pt x="104" y="52"/>
                  </a:cubicBezTo>
                  <a:cubicBezTo>
                    <a:pt x="96" y="44"/>
                    <a:pt x="91" y="36"/>
                    <a:pt x="80" y="32"/>
                  </a:cubicBezTo>
                  <a:cubicBezTo>
                    <a:pt x="73" y="34"/>
                    <a:pt x="67" y="39"/>
                    <a:pt x="60" y="4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8" name="Freeform 42"/>
            <p:cNvSpPr/>
            <p:nvPr/>
          </p:nvSpPr>
          <p:spPr bwMode="invGray">
            <a:xfrm>
              <a:off x="2009" y="2135"/>
              <a:ext cx="39" cy="24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9" name="Freeform 43"/>
            <p:cNvSpPr/>
            <p:nvPr/>
          </p:nvSpPr>
          <p:spPr bwMode="invGray">
            <a:xfrm>
              <a:off x="2292" y="2201"/>
              <a:ext cx="128" cy="54"/>
            </a:xfrm>
            <a:custGeom>
              <a:avLst/>
              <a:gdLst>
                <a:gd name="T0" fmla="*/ 102 w 172"/>
                <a:gd name="T1" fmla="*/ 8 h 72"/>
                <a:gd name="T2" fmla="*/ 66 w 172"/>
                <a:gd name="T3" fmla="*/ 4 h 72"/>
                <a:gd name="T4" fmla="*/ 54 w 172"/>
                <a:gd name="T5" fmla="*/ 0 h 72"/>
                <a:gd name="T6" fmla="*/ 0 w 172"/>
                <a:gd name="T7" fmla="*/ 28 h 72"/>
                <a:gd name="T8" fmla="*/ 28 w 172"/>
                <a:gd name="T9" fmla="*/ 40 h 72"/>
                <a:gd name="T10" fmla="*/ 42 w 172"/>
                <a:gd name="T11" fmla="*/ 60 h 72"/>
                <a:gd name="T12" fmla="*/ 66 w 172"/>
                <a:gd name="T13" fmla="*/ 68 h 72"/>
                <a:gd name="T14" fmla="*/ 78 w 172"/>
                <a:gd name="T15" fmla="*/ 72 h 72"/>
                <a:gd name="T16" fmla="*/ 130 w 172"/>
                <a:gd name="T17" fmla="*/ 60 h 72"/>
                <a:gd name="T18" fmla="*/ 172 w 172"/>
                <a:gd name="T19" fmla="*/ 44 h 72"/>
                <a:gd name="T20" fmla="*/ 148 w 172"/>
                <a:gd name="T21" fmla="*/ 18 h 72"/>
                <a:gd name="T22" fmla="*/ 136 w 172"/>
                <a:gd name="T23" fmla="*/ 4 h 72"/>
                <a:gd name="T24" fmla="*/ 102 w 172"/>
                <a:gd name="T25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72">
                  <a:moveTo>
                    <a:pt x="102" y="8"/>
                  </a:moveTo>
                  <a:cubicBezTo>
                    <a:pt x="89" y="12"/>
                    <a:pt x="78" y="8"/>
                    <a:pt x="66" y="4"/>
                  </a:cubicBezTo>
                  <a:cubicBezTo>
                    <a:pt x="62" y="3"/>
                    <a:pt x="54" y="0"/>
                    <a:pt x="54" y="0"/>
                  </a:cubicBezTo>
                  <a:cubicBezTo>
                    <a:pt x="38" y="5"/>
                    <a:pt x="12" y="16"/>
                    <a:pt x="0" y="28"/>
                  </a:cubicBezTo>
                  <a:cubicBezTo>
                    <a:pt x="4" y="39"/>
                    <a:pt x="18" y="39"/>
                    <a:pt x="28" y="40"/>
                  </a:cubicBezTo>
                  <a:cubicBezTo>
                    <a:pt x="39" y="44"/>
                    <a:pt x="41" y="60"/>
                    <a:pt x="42" y="60"/>
                  </a:cubicBezTo>
                  <a:cubicBezTo>
                    <a:pt x="50" y="63"/>
                    <a:pt x="58" y="65"/>
                    <a:pt x="66" y="68"/>
                  </a:cubicBezTo>
                  <a:cubicBezTo>
                    <a:pt x="70" y="69"/>
                    <a:pt x="78" y="72"/>
                    <a:pt x="78" y="72"/>
                  </a:cubicBezTo>
                  <a:cubicBezTo>
                    <a:pt x="92" y="71"/>
                    <a:pt x="117" y="69"/>
                    <a:pt x="130" y="60"/>
                  </a:cubicBezTo>
                  <a:cubicBezTo>
                    <a:pt x="148" y="48"/>
                    <a:pt x="150" y="46"/>
                    <a:pt x="172" y="44"/>
                  </a:cubicBezTo>
                  <a:cubicBezTo>
                    <a:pt x="169" y="29"/>
                    <a:pt x="162" y="23"/>
                    <a:pt x="148" y="18"/>
                  </a:cubicBezTo>
                  <a:cubicBezTo>
                    <a:pt x="145" y="10"/>
                    <a:pt x="144" y="7"/>
                    <a:pt x="136" y="4"/>
                  </a:cubicBezTo>
                  <a:cubicBezTo>
                    <a:pt x="134" y="4"/>
                    <a:pt x="105" y="11"/>
                    <a:pt x="102" y="8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0" name="Freeform 44"/>
            <p:cNvSpPr/>
            <p:nvPr/>
          </p:nvSpPr>
          <p:spPr bwMode="invGray">
            <a:xfrm>
              <a:off x="2393" y="2038"/>
              <a:ext cx="39" cy="24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1" name="Freeform 45"/>
            <p:cNvSpPr/>
            <p:nvPr/>
          </p:nvSpPr>
          <p:spPr bwMode="invGray">
            <a:xfrm>
              <a:off x="2662" y="2006"/>
              <a:ext cx="155" cy="63"/>
            </a:xfrm>
            <a:custGeom>
              <a:avLst/>
              <a:gdLst>
                <a:gd name="T0" fmla="*/ 191 w 206"/>
                <a:gd name="T1" fmla="*/ 7 h 85"/>
                <a:gd name="T2" fmla="*/ 103 w 206"/>
                <a:gd name="T3" fmla="*/ 9 h 85"/>
                <a:gd name="T4" fmla="*/ 109 w 206"/>
                <a:gd name="T5" fmla="*/ 25 h 85"/>
                <a:gd name="T6" fmla="*/ 107 w 206"/>
                <a:gd name="T7" fmla="*/ 33 h 85"/>
                <a:gd name="T8" fmla="*/ 89 w 206"/>
                <a:gd name="T9" fmla="*/ 27 h 85"/>
                <a:gd name="T10" fmla="*/ 77 w 206"/>
                <a:gd name="T11" fmla="*/ 19 h 85"/>
                <a:gd name="T12" fmla="*/ 23 w 206"/>
                <a:gd name="T13" fmla="*/ 27 h 85"/>
                <a:gd name="T14" fmla="*/ 31 w 206"/>
                <a:gd name="T15" fmla="*/ 49 h 85"/>
                <a:gd name="T16" fmla="*/ 55 w 206"/>
                <a:gd name="T17" fmla="*/ 53 h 85"/>
                <a:gd name="T18" fmla="*/ 75 w 206"/>
                <a:gd name="T19" fmla="*/ 73 h 85"/>
                <a:gd name="T20" fmla="*/ 89 w 206"/>
                <a:gd name="T21" fmla="*/ 85 h 85"/>
                <a:gd name="T22" fmla="*/ 109 w 206"/>
                <a:gd name="T23" fmla="*/ 67 h 85"/>
                <a:gd name="T24" fmla="*/ 121 w 206"/>
                <a:gd name="T25" fmla="*/ 59 h 85"/>
                <a:gd name="T26" fmla="*/ 127 w 206"/>
                <a:gd name="T27" fmla="*/ 47 h 85"/>
                <a:gd name="T28" fmla="*/ 167 w 206"/>
                <a:gd name="T29" fmla="*/ 35 h 85"/>
                <a:gd name="T30" fmla="*/ 187 w 206"/>
                <a:gd name="T31" fmla="*/ 31 h 85"/>
                <a:gd name="T32" fmla="*/ 199 w 206"/>
                <a:gd name="T33" fmla="*/ 27 h 85"/>
                <a:gd name="T34" fmla="*/ 191 w 206"/>
                <a:gd name="T35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85">
                  <a:moveTo>
                    <a:pt x="191" y="7"/>
                  </a:moveTo>
                  <a:cubicBezTo>
                    <a:pt x="165" y="6"/>
                    <a:pt x="130" y="0"/>
                    <a:pt x="103" y="9"/>
                  </a:cubicBezTo>
                  <a:cubicBezTo>
                    <a:pt x="100" y="18"/>
                    <a:pt x="101" y="20"/>
                    <a:pt x="109" y="25"/>
                  </a:cubicBezTo>
                  <a:cubicBezTo>
                    <a:pt x="111" y="28"/>
                    <a:pt x="118" y="34"/>
                    <a:pt x="107" y="33"/>
                  </a:cubicBezTo>
                  <a:cubicBezTo>
                    <a:pt x="101" y="32"/>
                    <a:pt x="89" y="27"/>
                    <a:pt x="89" y="27"/>
                  </a:cubicBezTo>
                  <a:cubicBezTo>
                    <a:pt x="86" y="24"/>
                    <a:pt x="82" y="18"/>
                    <a:pt x="77" y="19"/>
                  </a:cubicBezTo>
                  <a:cubicBezTo>
                    <a:pt x="52" y="22"/>
                    <a:pt x="57" y="25"/>
                    <a:pt x="23" y="27"/>
                  </a:cubicBezTo>
                  <a:cubicBezTo>
                    <a:pt x="0" y="31"/>
                    <a:pt x="18" y="45"/>
                    <a:pt x="31" y="49"/>
                  </a:cubicBezTo>
                  <a:cubicBezTo>
                    <a:pt x="43" y="53"/>
                    <a:pt x="35" y="51"/>
                    <a:pt x="55" y="53"/>
                  </a:cubicBezTo>
                  <a:cubicBezTo>
                    <a:pt x="63" y="59"/>
                    <a:pt x="66" y="67"/>
                    <a:pt x="75" y="73"/>
                  </a:cubicBezTo>
                  <a:cubicBezTo>
                    <a:pt x="78" y="81"/>
                    <a:pt x="81" y="82"/>
                    <a:pt x="89" y="85"/>
                  </a:cubicBezTo>
                  <a:cubicBezTo>
                    <a:pt x="104" y="81"/>
                    <a:pt x="99" y="75"/>
                    <a:pt x="109" y="67"/>
                  </a:cubicBezTo>
                  <a:cubicBezTo>
                    <a:pt x="113" y="64"/>
                    <a:pt x="121" y="59"/>
                    <a:pt x="121" y="59"/>
                  </a:cubicBezTo>
                  <a:cubicBezTo>
                    <a:pt x="123" y="55"/>
                    <a:pt x="124" y="50"/>
                    <a:pt x="127" y="47"/>
                  </a:cubicBezTo>
                  <a:cubicBezTo>
                    <a:pt x="132" y="41"/>
                    <a:pt x="158" y="37"/>
                    <a:pt x="167" y="35"/>
                  </a:cubicBezTo>
                  <a:cubicBezTo>
                    <a:pt x="174" y="34"/>
                    <a:pt x="181" y="33"/>
                    <a:pt x="187" y="31"/>
                  </a:cubicBezTo>
                  <a:cubicBezTo>
                    <a:pt x="191" y="30"/>
                    <a:pt x="199" y="27"/>
                    <a:pt x="199" y="27"/>
                  </a:cubicBezTo>
                  <a:cubicBezTo>
                    <a:pt x="206" y="16"/>
                    <a:pt x="199" y="15"/>
                    <a:pt x="191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2" name="Freeform 46"/>
            <p:cNvSpPr/>
            <p:nvPr/>
          </p:nvSpPr>
          <p:spPr bwMode="invGray">
            <a:xfrm>
              <a:off x="2759" y="2039"/>
              <a:ext cx="48" cy="21"/>
            </a:xfrm>
            <a:custGeom>
              <a:avLst/>
              <a:gdLst>
                <a:gd name="T0" fmla="*/ 36 w 64"/>
                <a:gd name="T1" fmla="*/ 6 h 28"/>
                <a:gd name="T2" fmla="*/ 8 w 64"/>
                <a:gd name="T3" fmla="*/ 4 h 28"/>
                <a:gd name="T4" fmla="*/ 24 w 64"/>
                <a:gd name="T5" fmla="*/ 28 h 28"/>
                <a:gd name="T6" fmla="*/ 54 w 64"/>
                <a:gd name="T7" fmla="*/ 14 h 28"/>
                <a:gd name="T8" fmla="*/ 36 w 64"/>
                <a:gd name="T9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8">
                  <a:moveTo>
                    <a:pt x="36" y="6"/>
                  </a:moveTo>
                  <a:cubicBezTo>
                    <a:pt x="32" y="18"/>
                    <a:pt x="19" y="0"/>
                    <a:pt x="8" y="4"/>
                  </a:cubicBezTo>
                  <a:cubicBezTo>
                    <a:pt x="0" y="16"/>
                    <a:pt x="14" y="27"/>
                    <a:pt x="24" y="28"/>
                  </a:cubicBezTo>
                  <a:cubicBezTo>
                    <a:pt x="30" y="27"/>
                    <a:pt x="48" y="16"/>
                    <a:pt x="54" y="14"/>
                  </a:cubicBezTo>
                  <a:cubicBezTo>
                    <a:pt x="64" y="10"/>
                    <a:pt x="36" y="9"/>
                    <a:pt x="36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3" name="Freeform 47"/>
            <p:cNvSpPr/>
            <p:nvPr/>
          </p:nvSpPr>
          <p:spPr bwMode="invGray">
            <a:xfrm>
              <a:off x="2467" y="2311"/>
              <a:ext cx="109" cy="132"/>
            </a:xfrm>
            <a:custGeom>
              <a:avLst/>
              <a:gdLst>
                <a:gd name="T0" fmla="*/ 24 w 146"/>
                <a:gd name="T1" fmla="*/ 19 h 176"/>
                <a:gd name="T2" fmla="*/ 0 w 146"/>
                <a:gd name="T3" fmla="*/ 25 h 176"/>
                <a:gd name="T4" fmla="*/ 14 w 146"/>
                <a:gd name="T5" fmla="*/ 43 h 176"/>
                <a:gd name="T6" fmla="*/ 34 w 146"/>
                <a:gd name="T7" fmla="*/ 87 h 176"/>
                <a:gd name="T8" fmla="*/ 52 w 146"/>
                <a:gd name="T9" fmla="*/ 91 h 176"/>
                <a:gd name="T10" fmla="*/ 50 w 146"/>
                <a:gd name="T11" fmla="*/ 107 h 176"/>
                <a:gd name="T12" fmla="*/ 28 w 146"/>
                <a:gd name="T13" fmla="*/ 113 h 176"/>
                <a:gd name="T14" fmla="*/ 16 w 146"/>
                <a:gd name="T15" fmla="*/ 131 h 176"/>
                <a:gd name="T16" fmla="*/ 18 w 146"/>
                <a:gd name="T17" fmla="*/ 137 h 176"/>
                <a:gd name="T18" fmla="*/ 30 w 146"/>
                <a:gd name="T19" fmla="*/ 141 h 176"/>
                <a:gd name="T20" fmla="*/ 18 w 146"/>
                <a:gd name="T21" fmla="*/ 169 h 176"/>
                <a:gd name="T22" fmla="*/ 20 w 146"/>
                <a:gd name="T23" fmla="*/ 175 h 176"/>
                <a:gd name="T24" fmla="*/ 34 w 146"/>
                <a:gd name="T25" fmla="*/ 171 h 176"/>
                <a:gd name="T26" fmla="*/ 58 w 146"/>
                <a:gd name="T27" fmla="*/ 169 h 176"/>
                <a:gd name="T28" fmla="*/ 92 w 146"/>
                <a:gd name="T29" fmla="*/ 171 h 176"/>
                <a:gd name="T30" fmla="*/ 110 w 146"/>
                <a:gd name="T31" fmla="*/ 169 h 176"/>
                <a:gd name="T32" fmla="*/ 122 w 146"/>
                <a:gd name="T33" fmla="*/ 165 h 176"/>
                <a:gd name="T34" fmla="*/ 128 w 146"/>
                <a:gd name="T35" fmla="*/ 141 h 176"/>
                <a:gd name="T36" fmla="*/ 146 w 146"/>
                <a:gd name="T37" fmla="*/ 133 h 176"/>
                <a:gd name="T38" fmla="*/ 110 w 146"/>
                <a:gd name="T39" fmla="*/ 109 h 176"/>
                <a:gd name="T40" fmla="*/ 88 w 146"/>
                <a:gd name="T41" fmla="*/ 83 h 176"/>
                <a:gd name="T42" fmla="*/ 82 w 146"/>
                <a:gd name="T43" fmla="*/ 69 h 176"/>
                <a:gd name="T44" fmla="*/ 64 w 146"/>
                <a:gd name="T45" fmla="*/ 61 h 176"/>
                <a:gd name="T46" fmla="*/ 86 w 146"/>
                <a:gd name="T47" fmla="*/ 45 h 176"/>
                <a:gd name="T48" fmla="*/ 64 w 146"/>
                <a:gd name="T49" fmla="*/ 31 h 176"/>
                <a:gd name="T50" fmla="*/ 70 w 146"/>
                <a:gd name="T51" fmla="*/ 13 h 176"/>
                <a:gd name="T52" fmla="*/ 46 w 146"/>
                <a:gd name="T53" fmla="*/ 1 h 176"/>
                <a:gd name="T54" fmla="*/ 30 w 146"/>
                <a:gd name="T55" fmla="*/ 9 h 176"/>
                <a:gd name="T56" fmla="*/ 24 w 146"/>
                <a:gd name="T57" fmla="*/ 1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176">
                  <a:moveTo>
                    <a:pt x="24" y="19"/>
                  </a:moveTo>
                  <a:cubicBezTo>
                    <a:pt x="13" y="23"/>
                    <a:pt x="7" y="15"/>
                    <a:pt x="0" y="25"/>
                  </a:cubicBezTo>
                  <a:cubicBezTo>
                    <a:pt x="2" y="32"/>
                    <a:pt x="14" y="43"/>
                    <a:pt x="14" y="43"/>
                  </a:cubicBezTo>
                  <a:cubicBezTo>
                    <a:pt x="19" y="58"/>
                    <a:pt x="20" y="78"/>
                    <a:pt x="34" y="87"/>
                  </a:cubicBezTo>
                  <a:cubicBezTo>
                    <a:pt x="42" y="84"/>
                    <a:pt x="45" y="86"/>
                    <a:pt x="52" y="91"/>
                  </a:cubicBezTo>
                  <a:cubicBezTo>
                    <a:pt x="57" y="105"/>
                    <a:pt x="60" y="101"/>
                    <a:pt x="50" y="107"/>
                  </a:cubicBezTo>
                  <a:cubicBezTo>
                    <a:pt x="38" y="105"/>
                    <a:pt x="32" y="101"/>
                    <a:pt x="28" y="113"/>
                  </a:cubicBezTo>
                  <a:cubicBezTo>
                    <a:pt x="32" y="129"/>
                    <a:pt x="33" y="128"/>
                    <a:pt x="16" y="131"/>
                  </a:cubicBezTo>
                  <a:cubicBezTo>
                    <a:pt x="17" y="133"/>
                    <a:pt x="16" y="136"/>
                    <a:pt x="18" y="137"/>
                  </a:cubicBezTo>
                  <a:cubicBezTo>
                    <a:pt x="21" y="139"/>
                    <a:pt x="30" y="141"/>
                    <a:pt x="30" y="141"/>
                  </a:cubicBezTo>
                  <a:cubicBezTo>
                    <a:pt x="28" y="152"/>
                    <a:pt x="21" y="159"/>
                    <a:pt x="18" y="169"/>
                  </a:cubicBezTo>
                  <a:cubicBezTo>
                    <a:pt x="19" y="171"/>
                    <a:pt x="18" y="174"/>
                    <a:pt x="20" y="175"/>
                  </a:cubicBezTo>
                  <a:cubicBezTo>
                    <a:pt x="22" y="176"/>
                    <a:pt x="32" y="171"/>
                    <a:pt x="34" y="171"/>
                  </a:cubicBezTo>
                  <a:cubicBezTo>
                    <a:pt x="42" y="170"/>
                    <a:pt x="50" y="170"/>
                    <a:pt x="58" y="169"/>
                  </a:cubicBezTo>
                  <a:cubicBezTo>
                    <a:pt x="70" y="167"/>
                    <a:pt x="80" y="167"/>
                    <a:pt x="92" y="171"/>
                  </a:cubicBezTo>
                  <a:cubicBezTo>
                    <a:pt x="98" y="170"/>
                    <a:pt x="104" y="170"/>
                    <a:pt x="110" y="169"/>
                  </a:cubicBezTo>
                  <a:cubicBezTo>
                    <a:pt x="114" y="168"/>
                    <a:pt x="122" y="165"/>
                    <a:pt x="122" y="165"/>
                  </a:cubicBezTo>
                  <a:cubicBezTo>
                    <a:pt x="124" y="158"/>
                    <a:pt x="123" y="147"/>
                    <a:pt x="128" y="141"/>
                  </a:cubicBezTo>
                  <a:cubicBezTo>
                    <a:pt x="132" y="136"/>
                    <a:pt x="146" y="133"/>
                    <a:pt x="146" y="133"/>
                  </a:cubicBezTo>
                  <a:cubicBezTo>
                    <a:pt x="142" y="105"/>
                    <a:pt x="143" y="111"/>
                    <a:pt x="110" y="109"/>
                  </a:cubicBezTo>
                  <a:cubicBezTo>
                    <a:pt x="102" y="97"/>
                    <a:pt x="103" y="88"/>
                    <a:pt x="88" y="83"/>
                  </a:cubicBezTo>
                  <a:cubicBezTo>
                    <a:pt x="85" y="79"/>
                    <a:pt x="86" y="72"/>
                    <a:pt x="82" y="69"/>
                  </a:cubicBezTo>
                  <a:cubicBezTo>
                    <a:pt x="77" y="65"/>
                    <a:pt x="69" y="65"/>
                    <a:pt x="64" y="61"/>
                  </a:cubicBezTo>
                  <a:cubicBezTo>
                    <a:pt x="52" y="43"/>
                    <a:pt x="67" y="47"/>
                    <a:pt x="86" y="45"/>
                  </a:cubicBezTo>
                  <a:cubicBezTo>
                    <a:pt x="93" y="25"/>
                    <a:pt x="83" y="29"/>
                    <a:pt x="64" y="31"/>
                  </a:cubicBezTo>
                  <a:cubicBezTo>
                    <a:pt x="62" y="25"/>
                    <a:pt x="70" y="13"/>
                    <a:pt x="70" y="13"/>
                  </a:cubicBezTo>
                  <a:cubicBezTo>
                    <a:pt x="64" y="4"/>
                    <a:pt x="56" y="3"/>
                    <a:pt x="46" y="1"/>
                  </a:cubicBezTo>
                  <a:cubicBezTo>
                    <a:pt x="35" y="3"/>
                    <a:pt x="34" y="0"/>
                    <a:pt x="30" y="9"/>
                  </a:cubicBezTo>
                  <a:cubicBezTo>
                    <a:pt x="25" y="21"/>
                    <a:pt x="29" y="24"/>
                    <a:pt x="24" y="1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4" name="Freeform 48"/>
            <p:cNvSpPr/>
            <p:nvPr/>
          </p:nvSpPr>
          <p:spPr bwMode="invGray">
            <a:xfrm>
              <a:off x="2413" y="2359"/>
              <a:ext cx="69" cy="68"/>
            </a:xfrm>
            <a:custGeom>
              <a:avLst/>
              <a:gdLst>
                <a:gd name="T0" fmla="*/ 58 w 92"/>
                <a:gd name="T1" fmla="*/ 6 h 92"/>
                <a:gd name="T2" fmla="*/ 82 w 92"/>
                <a:gd name="T3" fmla="*/ 8 h 92"/>
                <a:gd name="T4" fmla="*/ 92 w 92"/>
                <a:gd name="T5" fmla="*/ 26 h 92"/>
                <a:gd name="T6" fmla="*/ 78 w 92"/>
                <a:gd name="T7" fmla="*/ 48 h 92"/>
                <a:gd name="T8" fmla="*/ 46 w 92"/>
                <a:gd name="T9" fmla="*/ 76 h 92"/>
                <a:gd name="T10" fmla="*/ 18 w 92"/>
                <a:gd name="T11" fmla="*/ 92 h 92"/>
                <a:gd name="T12" fmla="*/ 8 w 92"/>
                <a:gd name="T13" fmla="*/ 72 h 92"/>
                <a:gd name="T14" fmla="*/ 20 w 92"/>
                <a:gd name="T15" fmla="*/ 64 h 92"/>
                <a:gd name="T16" fmla="*/ 14 w 92"/>
                <a:gd name="T17" fmla="*/ 46 h 92"/>
                <a:gd name="T18" fmla="*/ 40 w 92"/>
                <a:gd name="T19" fmla="*/ 28 h 92"/>
                <a:gd name="T20" fmla="*/ 58 w 92"/>
                <a:gd name="T21" fmla="*/ 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92">
                  <a:moveTo>
                    <a:pt x="58" y="6"/>
                  </a:moveTo>
                  <a:cubicBezTo>
                    <a:pt x="67" y="0"/>
                    <a:pt x="73" y="2"/>
                    <a:pt x="82" y="8"/>
                  </a:cubicBezTo>
                  <a:cubicBezTo>
                    <a:pt x="91" y="22"/>
                    <a:pt x="88" y="15"/>
                    <a:pt x="92" y="26"/>
                  </a:cubicBezTo>
                  <a:cubicBezTo>
                    <a:pt x="89" y="36"/>
                    <a:pt x="82" y="37"/>
                    <a:pt x="78" y="48"/>
                  </a:cubicBezTo>
                  <a:cubicBezTo>
                    <a:pt x="85" y="69"/>
                    <a:pt x="60" y="71"/>
                    <a:pt x="46" y="76"/>
                  </a:cubicBezTo>
                  <a:cubicBezTo>
                    <a:pt x="40" y="86"/>
                    <a:pt x="28" y="86"/>
                    <a:pt x="18" y="92"/>
                  </a:cubicBezTo>
                  <a:cubicBezTo>
                    <a:pt x="9" y="90"/>
                    <a:pt x="0" y="84"/>
                    <a:pt x="8" y="72"/>
                  </a:cubicBezTo>
                  <a:cubicBezTo>
                    <a:pt x="11" y="68"/>
                    <a:pt x="20" y="64"/>
                    <a:pt x="20" y="64"/>
                  </a:cubicBezTo>
                  <a:cubicBezTo>
                    <a:pt x="23" y="55"/>
                    <a:pt x="21" y="53"/>
                    <a:pt x="14" y="46"/>
                  </a:cubicBezTo>
                  <a:cubicBezTo>
                    <a:pt x="18" y="30"/>
                    <a:pt x="28" y="36"/>
                    <a:pt x="40" y="28"/>
                  </a:cubicBezTo>
                  <a:cubicBezTo>
                    <a:pt x="56" y="17"/>
                    <a:pt x="50" y="24"/>
                    <a:pt x="58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5" name="Freeform 49"/>
            <p:cNvSpPr/>
            <p:nvPr/>
          </p:nvSpPr>
          <p:spPr bwMode="invGray">
            <a:xfrm>
              <a:off x="4099" y="3502"/>
              <a:ext cx="474" cy="495"/>
            </a:xfrm>
            <a:custGeom>
              <a:avLst/>
              <a:gdLst>
                <a:gd name="T0" fmla="*/ 212 w 633"/>
                <a:gd name="T1" fmla="*/ 11 h 660"/>
                <a:gd name="T2" fmla="*/ 176 w 633"/>
                <a:gd name="T3" fmla="*/ 19 h 660"/>
                <a:gd name="T4" fmla="*/ 144 w 633"/>
                <a:gd name="T5" fmla="*/ 51 h 660"/>
                <a:gd name="T6" fmla="*/ 104 w 633"/>
                <a:gd name="T7" fmla="*/ 59 h 660"/>
                <a:gd name="T8" fmla="*/ 84 w 633"/>
                <a:gd name="T9" fmla="*/ 75 h 660"/>
                <a:gd name="T10" fmla="*/ 68 w 633"/>
                <a:gd name="T11" fmla="*/ 115 h 660"/>
                <a:gd name="T12" fmla="*/ 36 w 633"/>
                <a:gd name="T13" fmla="*/ 167 h 660"/>
                <a:gd name="T14" fmla="*/ 0 w 633"/>
                <a:gd name="T15" fmla="*/ 179 h 660"/>
                <a:gd name="T16" fmla="*/ 72 w 633"/>
                <a:gd name="T17" fmla="*/ 323 h 660"/>
                <a:gd name="T18" fmla="*/ 120 w 633"/>
                <a:gd name="T19" fmla="*/ 427 h 660"/>
                <a:gd name="T20" fmla="*/ 144 w 633"/>
                <a:gd name="T21" fmla="*/ 443 h 660"/>
                <a:gd name="T22" fmla="*/ 168 w 633"/>
                <a:gd name="T23" fmla="*/ 451 h 660"/>
                <a:gd name="T24" fmla="*/ 228 w 633"/>
                <a:gd name="T25" fmla="*/ 431 h 660"/>
                <a:gd name="T26" fmla="*/ 252 w 633"/>
                <a:gd name="T27" fmla="*/ 423 h 660"/>
                <a:gd name="T28" fmla="*/ 300 w 633"/>
                <a:gd name="T29" fmla="*/ 451 h 660"/>
                <a:gd name="T30" fmla="*/ 324 w 633"/>
                <a:gd name="T31" fmla="*/ 527 h 660"/>
                <a:gd name="T32" fmla="*/ 336 w 633"/>
                <a:gd name="T33" fmla="*/ 523 h 660"/>
                <a:gd name="T34" fmla="*/ 344 w 633"/>
                <a:gd name="T35" fmla="*/ 511 h 660"/>
                <a:gd name="T36" fmla="*/ 368 w 633"/>
                <a:gd name="T37" fmla="*/ 547 h 660"/>
                <a:gd name="T38" fmla="*/ 404 w 633"/>
                <a:gd name="T39" fmla="*/ 571 h 660"/>
                <a:gd name="T40" fmla="*/ 436 w 633"/>
                <a:gd name="T41" fmla="*/ 603 h 660"/>
                <a:gd name="T42" fmla="*/ 444 w 633"/>
                <a:gd name="T43" fmla="*/ 615 h 660"/>
                <a:gd name="T44" fmla="*/ 456 w 633"/>
                <a:gd name="T45" fmla="*/ 623 h 660"/>
                <a:gd name="T46" fmla="*/ 484 w 633"/>
                <a:gd name="T47" fmla="*/ 655 h 660"/>
                <a:gd name="T48" fmla="*/ 492 w 633"/>
                <a:gd name="T49" fmla="*/ 631 h 660"/>
                <a:gd name="T50" fmla="*/ 540 w 633"/>
                <a:gd name="T51" fmla="*/ 659 h 660"/>
                <a:gd name="T52" fmla="*/ 588 w 633"/>
                <a:gd name="T53" fmla="*/ 655 h 660"/>
                <a:gd name="T54" fmla="*/ 616 w 633"/>
                <a:gd name="T55" fmla="*/ 531 h 660"/>
                <a:gd name="T56" fmla="*/ 632 w 633"/>
                <a:gd name="T57" fmla="*/ 463 h 660"/>
                <a:gd name="T58" fmla="*/ 620 w 633"/>
                <a:gd name="T59" fmla="*/ 367 h 660"/>
                <a:gd name="T60" fmla="*/ 536 w 633"/>
                <a:gd name="T61" fmla="*/ 271 h 660"/>
                <a:gd name="T62" fmla="*/ 528 w 633"/>
                <a:gd name="T63" fmla="*/ 235 h 660"/>
                <a:gd name="T64" fmla="*/ 460 w 633"/>
                <a:gd name="T65" fmla="*/ 179 h 660"/>
                <a:gd name="T66" fmla="*/ 472 w 633"/>
                <a:gd name="T67" fmla="*/ 155 h 660"/>
                <a:gd name="T68" fmla="*/ 456 w 633"/>
                <a:gd name="T69" fmla="*/ 131 h 660"/>
                <a:gd name="T70" fmla="*/ 416 w 633"/>
                <a:gd name="T71" fmla="*/ 79 h 660"/>
                <a:gd name="T72" fmla="*/ 392 w 633"/>
                <a:gd name="T73" fmla="*/ 31 h 660"/>
                <a:gd name="T74" fmla="*/ 388 w 633"/>
                <a:gd name="T75" fmla="*/ 19 h 660"/>
                <a:gd name="T76" fmla="*/ 364 w 633"/>
                <a:gd name="T77" fmla="*/ 151 h 660"/>
                <a:gd name="T78" fmla="*/ 324 w 633"/>
                <a:gd name="T79" fmla="*/ 115 h 660"/>
                <a:gd name="T80" fmla="*/ 292 w 633"/>
                <a:gd name="T81" fmla="*/ 111 h 660"/>
                <a:gd name="T82" fmla="*/ 272 w 633"/>
                <a:gd name="T83" fmla="*/ 87 h 660"/>
                <a:gd name="T84" fmla="*/ 264 w 633"/>
                <a:gd name="T85" fmla="*/ 63 h 660"/>
                <a:gd name="T86" fmla="*/ 276 w 633"/>
                <a:gd name="T87" fmla="*/ 55 h 660"/>
                <a:gd name="T88" fmla="*/ 240 w 633"/>
                <a:gd name="T89" fmla="*/ 19 h 660"/>
                <a:gd name="T90" fmla="*/ 216 w 633"/>
                <a:gd name="T91" fmla="*/ 11 h 660"/>
                <a:gd name="T92" fmla="*/ 204 w 633"/>
                <a:gd name="T93" fmla="*/ 7 h 660"/>
                <a:gd name="T94" fmla="*/ 212 w 633"/>
                <a:gd name="T95" fmla="*/ 11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3" h="660">
                  <a:moveTo>
                    <a:pt x="212" y="11"/>
                  </a:moveTo>
                  <a:cubicBezTo>
                    <a:pt x="195" y="0"/>
                    <a:pt x="187" y="2"/>
                    <a:pt x="176" y="19"/>
                  </a:cubicBezTo>
                  <a:cubicBezTo>
                    <a:pt x="171" y="61"/>
                    <a:pt x="181" y="88"/>
                    <a:pt x="144" y="51"/>
                  </a:cubicBezTo>
                  <a:cubicBezTo>
                    <a:pt x="131" y="53"/>
                    <a:pt x="115" y="51"/>
                    <a:pt x="104" y="59"/>
                  </a:cubicBezTo>
                  <a:cubicBezTo>
                    <a:pt x="78" y="80"/>
                    <a:pt x="114" y="65"/>
                    <a:pt x="84" y="75"/>
                  </a:cubicBezTo>
                  <a:cubicBezTo>
                    <a:pt x="78" y="94"/>
                    <a:pt x="92" y="107"/>
                    <a:pt x="68" y="115"/>
                  </a:cubicBezTo>
                  <a:cubicBezTo>
                    <a:pt x="55" y="135"/>
                    <a:pt x="59" y="159"/>
                    <a:pt x="36" y="167"/>
                  </a:cubicBezTo>
                  <a:cubicBezTo>
                    <a:pt x="16" y="163"/>
                    <a:pt x="7" y="158"/>
                    <a:pt x="0" y="179"/>
                  </a:cubicBezTo>
                  <a:cubicBezTo>
                    <a:pt x="9" y="232"/>
                    <a:pt x="43" y="279"/>
                    <a:pt x="72" y="323"/>
                  </a:cubicBezTo>
                  <a:cubicBezTo>
                    <a:pt x="82" y="371"/>
                    <a:pt x="85" y="392"/>
                    <a:pt x="120" y="427"/>
                  </a:cubicBezTo>
                  <a:cubicBezTo>
                    <a:pt x="127" y="434"/>
                    <a:pt x="136" y="438"/>
                    <a:pt x="144" y="443"/>
                  </a:cubicBezTo>
                  <a:cubicBezTo>
                    <a:pt x="151" y="448"/>
                    <a:pt x="168" y="451"/>
                    <a:pt x="168" y="451"/>
                  </a:cubicBezTo>
                  <a:cubicBezTo>
                    <a:pt x="188" y="444"/>
                    <a:pt x="208" y="438"/>
                    <a:pt x="228" y="431"/>
                  </a:cubicBezTo>
                  <a:cubicBezTo>
                    <a:pt x="236" y="428"/>
                    <a:pt x="252" y="423"/>
                    <a:pt x="252" y="423"/>
                  </a:cubicBezTo>
                  <a:cubicBezTo>
                    <a:pt x="271" y="429"/>
                    <a:pt x="281" y="445"/>
                    <a:pt x="300" y="451"/>
                  </a:cubicBezTo>
                  <a:cubicBezTo>
                    <a:pt x="320" y="471"/>
                    <a:pt x="315" y="500"/>
                    <a:pt x="324" y="527"/>
                  </a:cubicBezTo>
                  <a:cubicBezTo>
                    <a:pt x="328" y="526"/>
                    <a:pt x="333" y="526"/>
                    <a:pt x="336" y="523"/>
                  </a:cubicBezTo>
                  <a:cubicBezTo>
                    <a:pt x="340" y="520"/>
                    <a:pt x="339" y="511"/>
                    <a:pt x="344" y="511"/>
                  </a:cubicBezTo>
                  <a:cubicBezTo>
                    <a:pt x="358" y="511"/>
                    <a:pt x="362" y="541"/>
                    <a:pt x="368" y="547"/>
                  </a:cubicBezTo>
                  <a:cubicBezTo>
                    <a:pt x="378" y="557"/>
                    <a:pt x="392" y="563"/>
                    <a:pt x="404" y="571"/>
                  </a:cubicBezTo>
                  <a:cubicBezTo>
                    <a:pt x="418" y="580"/>
                    <a:pt x="422" y="594"/>
                    <a:pt x="436" y="603"/>
                  </a:cubicBezTo>
                  <a:cubicBezTo>
                    <a:pt x="439" y="607"/>
                    <a:pt x="441" y="612"/>
                    <a:pt x="444" y="615"/>
                  </a:cubicBezTo>
                  <a:cubicBezTo>
                    <a:pt x="447" y="618"/>
                    <a:pt x="453" y="619"/>
                    <a:pt x="456" y="623"/>
                  </a:cubicBezTo>
                  <a:cubicBezTo>
                    <a:pt x="489" y="660"/>
                    <a:pt x="457" y="637"/>
                    <a:pt x="484" y="655"/>
                  </a:cubicBezTo>
                  <a:cubicBezTo>
                    <a:pt x="487" y="647"/>
                    <a:pt x="485" y="626"/>
                    <a:pt x="492" y="631"/>
                  </a:cubicBezTo>
                  <a:cubicBezTo>
                    <a:pt x="509" y="642"/>
                    <a:pt x="522" y="653"/>
                    <a:pt x="540" y="659"/>
                  </a:cubicBezTo>
                  <a:cubicBezTo>
                    <a:pt x="557" y="642"/>
                    <a:pt x="567" y="648"/>
                    <a:pt x="588" y="655"/>
                  </a:cubicBezTo>
                  <a:cubicBezTo>
                    <a:pt x="611" y="621"/>
                    <a:pt x="573" y="560"/>
                    <a:pt x="616" y="531"/>
                  </a:cubicBezTo>
                  <a:cubicBezTo>
                    <a:pt x="632" y="507"/>
                    <a:pt x="629" y="496"/>
                    <a:pt x="632" y="463"/>
                  </a:cubicBezTo>
                  <a:cubicBezTo>
                    <a:pt x="630" y="440"/>
                    <a:pt x="633" y="390"/>
                    <a:pt x="620" y="367"/>
                  </a:cubicBezTo>
                  <a:cubicBezTo>
                    <a:pt x="600" y="332"/>
                    <a:pt x="565" y="300"/>
                    <a:pt x="536" y="271"/>
                  </a:cubicBezTo>
                  <a:cubicBezTo>
                    <a:pt x="532" y="259"/>
                    <a:pt x="532" y="247"/>
                    <a:pt x="528" y="235"/>
                  </a:cubicBezTo>
                  <a:cubicBezTo>
                    <a:pt x="525" y="225"/>
                    <a:pt x="474" y="188"/>
                    <a:pt x="460" y="179"/>
                  </a:cubicBezTo>
                  <a:cubicBezTo>
                    <a:pt x="463" y="171"/>
                    <a:pt x="471" y="164"/>
                    <a:pt x="472" y="155"/>
                  </a:cubicBezTo>
                  <a:cubicBezTo>
                    <a:pt x="474" y="144"/>
                    <a:pt x="461" y="137"/>
                    <a:pt x="456" y="131"/>
                  </a:cubicBezTo>
                  <a:cubicBezTo>
                    <a:pt x="435" y="106"/>
                    <a:pt x="451" y="88"/>
                    <a:pt x="416" y="79"/>
                  </a:cubicBezTo>
                  <a:cubicBezTo>
                    <a:pt x="395" y="48"/>
                    <a:pt x="403" y="64"/>
                    <a:pt x="392" y="31"/>
                  </a:cubicBezTo>
                  <a:cubicBezTo>
                    <a:pt x="391" y="27"/>
                    <a:pt x="388" y="19"/>
                    <a:pt x="388" y="19"/>
                  </a:cubicBezTo>
                  <a:cubicBezTo>
                    <a:pt x="362" y="58"/>
                    <a:pt x="379" y="107"/>
                    <a:pt x="364" y="151"/>
                  </a:cubicBezTo>
                  <a:cubicBezTo>
                    <a:pt x="344" y="144"/>
                    <a:pt x="344" y="120"/>
                    <a:pt x="324" y="115"/>
                  </a:cubicBezTo>
                  <a:cubicBezTo>
                    <a:pt x="314" y="112"/>
                    <a:pt x="303" y="112"/>
                    <a:pt x="292" y="111"/>
                  </a:cubicBezTo>
                  <a:cubicBezTo>
                    <a:pt x="284" y="103"/>
                    <a:pt x="276" y="97"/>
                    <a:pt x="272" y="87"/>
                  </a:cubicBezTo>
                  <a:cubicBezTo>
                    <a:pt x="269" y="79"/>
                    <a:pt x="264" y="63"/>
                    <a:pt x="264" y="63"/>
                  </a:cubicBezTo>
                  <a:cubicBezTo>
                    <a:pt x="268" y="60"/>
                    <a:pt x="273" y="58"/>
                    <a:pt x="276" y="55"/>
                  </a:cubicBezTo>
                  <a:cubicBezTo>
                    <a:pt x="300" y="31"/>
                    <a:pt x="256" y="24"/>
                    <a:pt x="240" y="19"/>
                  </a:cubicBezTo>
                  <a:cubicBezTo>
                    <a:pt x="232" y="16"/>
                    <a:pt x="224" y="14"/>
                    <a:pt x="216" y="11"/>
                  </a:cubicBezTo>
                  <a:cubicBezTo>
                    <a:pt x="212" y="10"/>
                    <a:pt x="200" y="5"/>
                    <a:pt x="204" y="7"/>
                  </a:cubicBezTo>
                  <a:cubicBezTo>
                    <a:pt x="207" y="8"/>
                    <a:pt x="209" y="10"/>
                    <a:pt x="212" y="1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6" name="Freeform 50"/>
            <p:cNvSpPr/>
            <p:nvPr/>
          </p:nvSpPr>
          <p:spPr bwMode="invGray">
            <a:xfrm>
              <a:off x="4246" y="3241"/>
              <a:ext cx="319" cy="210"/>
            </a:xfrm>
            <a:custGeom>
              <a:avLst/>
              <a:gdLst>
                <a:gd name="T0" fmla="*/ 84 w 426"/>
                <a:gd name="T1" fmla="*/ 60 h 280"/>
                <a:gd name="T2" fmla="*/ 68 w 426"/>
                <a:gd name="T3" fmla="*/ 36 h 280"/>
                <a:gd name="T4" fmla="*/ 64 w 426"/>
                <a:gd name="T5" fmla="*/ 16 h 280"/>
                <a:gd name="T6" fmla="*/ 52 w 426"/>
                <a:gd name="T7" fmla="*/ 12 h 280"/>
                <a:gd name="T8" fmla="*/ 16 w 426"/>
                <a:gd name="T9" fmla="*/ 16 h 280"/>
                <a:gd name="T10" fmla="*/ 44 w 426"/>
                <a:gd name="T11" fmla="*/ 40 h 280"/>
                <a:gd name="T12" fmla="*/ 48 w 426"/>
                <a:gd name="T13" fmla="*/ 52 h 280"/>
                <a:gd name="T14" fmla="*/ 24 w 426"/>
                <a:gd name="T15" fmla="*/ 68 h 280"/>
                <a:gd name="T16" fmla="*/ 88 w 426"/>
                <a:gd name="T17" fmla="*/ 92 h 280"/>
                <a:gd name="T18" fmla="*/ 124 w 426"/>
                <a:gd name="T19" fmla="*/ 112 h 280"/>
                <a:gd name="T20" fmla="*/ 128 w 426"/>
                <a:gd name="T21" fmla="*/ 124 h 280"/>
                <a:gd name="T22" fmla="*/ 140 w 426"/>
                <a:gd name="T23" fmla="*/ 132 h 280"/>
                <a:gd name="T24" fmla="*/ 148 w 426"/>
                <a:gd name="T25" fmla="*/ 156 h 280"/>
                <a:gd name="T26" fmla="*/ 132 w 426"/>
                <a:gd name="T27" fmla="*/ 196 h 280"/>
                <a:gd name="T28" fmla="*/ 180 w 426"/>
                <a:gd name="T29" fmla="*/ 188 h 280"/>
                <a:gd name="T30" fmla="*/ 192 w 426"/>
                <a:gd name="T31" fmla="*/ 216 h 280"/>
                <a:gd name="T32" fmla="*/ 216 w 426"/>
                <a:gd name="T33" fmla="*/ 224 h 280"/>
                <a:gd name="T34" fmla="*/ 228 w 426"/>
                <a:gd name="T35" fmla="*/ 228 h 280"/>
                <a:gd name="T36" fmla="*/ 252 w 426"/>
                <a:gd name="T37" fmla="*/ 224 h 280"/>
                <a:gd name="T38" fmla="*/ 276 w 426"/>
                <a:gd name="T39" fmla="*/ 196 h 280"/>
                <a:gd name="T40" fmla="*/ 336 w 426"/>
                <a:gd name="T41" fmla="*/ 252 h 280"/>
                <a:gd name="T42" fmla="*/ 364 w 426"/>
                <a:gd name="T43" fmla="*/ 280 h 280"/>
                <a:gd name="T44" fmla="*/ 360 w 426"/>
                <a:gd name="T45" fmla="*/ 224 h 280"/>
                <a:gd name="T46" fmla="*/ 336 w 426"/>
                <a:gd name="T47" fmla="*/ 200 h 280"/>
                <a:gd name="T48" fmla="*/ 372 w 426"/>
                <a:gd name="T49" fmla="*/ 168 h 280"/>
                <a:gd name="T50" fmla="*/ 408 w 426"/>
                <a:gd name="T51" fmla="*/ 156 h 280"/>
                <a:gd name="T52" fmla="*/ 420 w 426"/>
                <a:gd name="T53" fmla="*/ 152 h 280"/>
                <a:gd name="T54" fmla="*/ 424 w 426"/>
                <a:gd name="T55" fmla="*/ 140 h 280"/>
                <a:gd name="T56" fmla="*/ 356 w 426"/>
                <a:gd name="T57" fmla="*/ 148 h 280"/>
                <a:gd name="T58" fmla="*/ 304 w 426"/>
                <a:gd name="T59" fmla="*/ 140 h 280"/>
                <a:gd name="T60" fmla="*/ 300 w 426"/>
                <a:gd name="T61" fmla="*/ 128 h 280"/>
                <a:gd name="T62" fmla="*/ 292 w 426"/>
                <a:gd name="T63" fmla="*/ 116 h 280"/>
                <a:gd name="T64" fmla="*/ 220 w 426"/>
                <a:gd name="T65" fmla="*/ 80 h 280"/>
                <a:gd name="T66" fmla="*/ 160 w 426"/>
                <a:gd name="T67" fmla="*/ 60 h 280"/>
                <a:gd name="T68" fmla="*/ 136 w 426"/>
                <a:gd name="T69" fmla="*/ 52 h 280"/>
                <a:gd name="T70" fmla="*/ 80 w 426"/>
                <a:gd name="T71" fmla="*/ 52 h 280"/>
                <a:gd name="T72" fmla="*/ 68 w 426"/>
                <a:gd name="T73" fmla="*/ 32 h 280"/>
                <a:gd name="T74" fmla="*/ 68 w 426"/>
                <a:gd name="T75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6" h="280">
                  <a:moveTo>
                    <a:pt x="84" y="60"/>
                  </a:moveTo>
                  <a:cubicBezTo>
                    <a:pt x="79" y="52"/>
                    <a:pt x="70" y="45"/>
                    <a:pt x="68" y="36"/>
                  </a:cubicBezTo>
                  <a:cubicBezTo>
                    <a:pt x="67" y="29"/>
                    <a:pt x="68" y="22"/>
                    <a:pt x="64" y="16"/>
                  </a:cubicBezTo>
                  <a:cubicBezTo>
                    <a:pt x="62" y="12"/>
                    <a:pt x="56" y="13"/>
                    <a:pt x="52" y="12"/>
                  </a:cubicBezTo>
                  <a:cubicBezTo>
                    <a:pt x="40" y="13"/>
                    <a:pt x="27" y="11"/>
                    <a:pt x="16" y="16"/>
                  </a:cubicBezTo>
                  <a:cubicBezTo>
                    <a:pt x="0" y="24"/>
                    <a:pt x="43" y="40"/>
                    <a:pt x="44" y="40"/>
                  </a:cubicBezTo>
                  <a:cubicBezTo>
                    <a:pt x="45" y="44"/>
                    <a:pt x="50" y="49"/>
                    <a:pt x="48" y="52"/>
                  </a:cubicBezTo>
                  <a:cubicBezTo>
                    <a:pt x="42" y="60"/>
                    <a:pt x="24" y="68"/>
                    <a:pt x="24" y="68"/>
                  </a:cubicBezTo>
                  <a:cubicBezTo>
                    <a:pt x="38" y="88"/>
                    <a:pt x="65" y="89"/>
                    <a:pt x="88" y="92"/>
                  </a:cubicBezTo>
                  <a:cubicBezTo>
                    <a:pt x="101" y="96"/>
                    <a:pt x="124" y="112"/>
                    <a:pt x="124" y="112"/>
                  </a:cubicBezTo>
                  <a:cubicBezTo>
                    <a:pt x="125" y="116"/>
                    <a:pt x="125" y="121"/>
                    <a:pt x="128" y="124"/>
                  </a:cubicBezTo>
                  <a:cubicBezTo>
                    <a:pt x="131" y="128"/>
                    <a:pt x="137" y="128"/>
                    <a:pt x="140" y="132"/>
                  </a:cubicBezTo>
                  <a:cubicBezTo>
                    <a:pt x="144" y="139"/>
                    <a:pt x="148" y="156"/>
                    <a:pt x="148" y="156"/>
                  </a:cubicBezTo>
                  <a:cubicBezTo>
                    <a:pt x="144" y="171"/>
                    <a:pt x="137" y="181"/>
                    <a:pt x="132" y="196"/>
                  </a:cubicBezTo>
                  <a:cubicBezTo>
                    <a:pt x="151" y="209"/>
                    <a:pt x="167" y="207"/>
                    <a:pt x="180" y="188"/>
                  </a:cubicBezTo>
                  <a:cubicBezTo>
                    <a:pt x="182" y="196"/>
                    <a:pt x="184" y="211"/>
                    <a:pt x="192" y="216"/>
                  </a:cubicBezTo>
                  <a:cubicBezTo>
                    <a:pt x="199" y="220"/>
                    <a:pt x="208" y="221"/>
                    <a:pt x="216" y="224"/>
                  </a:cubicBezTo>
                  <a:cubicBezTo>
                    <a:pt x="220" y="225"/>
                    <a:pt x="228" y="228"/>
                    <a:pt x="228" y="228"/>
                  </a:cubicBezTo>
                  <a:cubicBezTo>
                    <a:pt x="236" y="227"/>
                    <a:pt x="245" y="228"/>
                    <a:pt x="252" y="224"/>
                  </a:cubicBezTo>
                  <a:cubicBezTo>
                    <a:pt x="269" y="216"/>
                    <a:pt x="252" y="204"/>
                    <a:pt x="276" y="196"/>
                  </a:cubicBezTo>
                  <a:cubicBezTo>
                    <a:pt x="296" y="209"/>
                    <a:pt x="322" y="231"/>
                    <a:pt x="336" y="252"/>
                  </a:cubicBezTo>
                  <a:cubicBezTo>
                    <a:pt x="354" y="280"/>
                    <a:pt x="343" y="273"/>
                    <a:pt x="364" y="280"/>
                  </a:cubicBezTo>
                  <a:cubicBezTo>
                    <a:pt x="376" y="262"/>
                    <a:pt x="375" y="241"/>
                    <a:pt x="360" y="224"/>
                  </a:cubicBezTo>
                  <a:cubicBezTo>
                    <a:pt x="352" y="216"/>
                    <a:pt x="336" y="200"/>
                    <a:pt x="336" y="200"/>
                  </a:cubicBezTo>
                  <a:cubicBezTo>
                    <a:pt x="323" y="162"/>
                    <a:pt x="322" y="174"/>
                    <a:pt x="372" y="168"/>
                  </a:cubicBezTo>
                  <a:cubicBezTo>
                    <a:pt x="384" y="164"/>
                    <a:pt x="396" y="160"/>
                    <a:pt x="408" y="156"/>
                  </a:cubicBezTo>
                  <a:cubicBezTo>
                    <a:pt x="412" y="155"/>
                    <a:pt x="420" y="152"/>
                    <a:pt x="420" y="152"/>
                  </a:cubicBezTo>
                  <a:cubicBezTo>
                    <a:pt x="421" y="148"/>
                    <a:pt x="426" y="144"/>
                    <a:pt x="424" y="140"/>
                  </a:cubicBezTo>
                  <a:cubicBezTo>
                    <a:pt x="420" y="131"/>
                    <a:pt x="365" y="146"/>
                    <a:pt x="356" y="148"/>
                  </a:cubicBezTo>
                  <a:cubicBezTo>
                    <a:pt x="339" y="146"/>
                    <a:pt x="316" y="152"/>
                    <a:pt x="304" y="140"/>
                  </a:cubicBezTo>
                  <a:cubicBezTo>
                    <a:pt x="301" y="137"/>
                    <a:pt x="302" y="132"/>
                    <a:pt x="300" y="128"/>
                  </a:cubicBezTo>
                  <a:cubicBezTo>
                    <a:pt x="298" y="124"/>
                    <a:pt x="296" y="119"/>
                    <a:pt x="292" y="116"/>
                  </a:cubicBezTo>
                  <a:cubicBezTo>
                    <a:pt x="272" y="98"/>
                    <a:pt x="244" y="91"/>
                    <a:pt x="220" y="80"/>
                  </a:cubicBezTo>
                  <a:cubicBezTo>
                    <a:pt x="201" y="72"/>
                    <a:pt x="180" y="67"/>
                    <a:pt x="160" y="60"/>
                  </a:cubicBezTo>
                  <a:cubicBezTo>
                    <a:pt x="152" y="57"/>
                    <a:pt x="136" y="52"/>
                    <a:pt x="136" y="52"/>
                  </a:cubicBezTo>
                  <a:cubicBezTo>
                    <a:pt x="113" y="55"/>
                    <a:pt x="98" y="64"/>
                    <a:pt x="80" y="52"/>
                  </a:cubicBezTo>
                  <a:cubicBezTo>
                    <a:pt x="70" y="38"/>
                    <a:pt x="74" y="44"/>
                    <a:pt x="68" y="32"/>
                  </a:cubicBezTo>
                  <a:lnTo>
                    <a:pt x="68" y="0"/>
                  </a:lnTo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rotWithShape="0">
                      <a:srgbClr val="FEFEFE">
                        <a:gamma/>
                        <a:shade val="60000"/>
                        <a:invGamma/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7" name="Freeform 51"/>
            <p:cNvSpPr/>
            <p:nvPr/>
          </p:nvSpPr>
          <p:spPr bwMode="invGray">
            <a:xfrm>
              <a:off x="4255" y="3243"/>
              <a:ext cx="311" cy="211"/>
            </a:xfrm>
            <a:custGeom>
              <a:avLst/>
              <a:gdLst>
                <a:gd name="T0" fmla="*/ 0 w 416"/>
                <a:gd name="T1" fmla="*/ 1 h 282"/>
                <a:gd name="T2" fmla="*/ 20 w 416"/>
                <a:gd name="T3" fmla="*/ 37 h 282"/>
                <a:gd name="T4" fmla="*/ 28 w 416"/>
                <a:gd name="T5" fmla="*/ 49 h 282"/>
                <a:gd name="T6" fmla="*/ 84 w 416"/>
                <a:gd name="T7" fmla="*/ 89 h 282"/>
                <a:gd name="T8" fmla="*/ 120 w 416"/>
                <a:gd name="T9" fmla="*/ 113 h 282"/>
                <a:gd name="T10" fmla="*/ 132 w 416"/>
                <a:gd name="T11" fmla="*/ 121 h 282"/>
                <a:gd name="T12" fmla="*/ 136 w 416"/>
                <a:gd name="T13" fmla="*/ 169 h 282"/>
                <a:gd name="T14" fmla="*/ 116 w 416"/>
                <a:gd name="T15" fmla="*/ 201 h 282"/>
                <a:gd name="T16" fmla="*/ 136 w 416"/>
                <a:gd name="T17" fmla="*/ 197 h 282"/>
                <a:gd name="T18" fmla="*/ 148 w 416"/>
                <a:gd name="T19" fmla="*/ 189 h 282"/>
                <a:gd name="T20" fmla="*/ 160 w 416"/>
                <a:gd name="T21" fmla="*/ 201 h 282"/>
                <a:gd name="T22" fmla="*/ 184 w 416"/>
                <a:gd name="T23" fmla="*/ 217 h 282"/>
                <a:gd name="T24" fmla="*/ 208 w 416"/>
                <a:gd name="T25" fmla="*/ 233 h 282"/>
                <a:gd name="T26" fmla="*/ 240 w 416"/>
                <a:gd name="T27" fmla="*/ 221 h 282"/>
                <a:gd name="T28" fmla="*/ 248 w 416"/>
                <a:gd name="T29" fmla="*/ 197 h 282"/>
                <a:gd name="T30" fmla="*/ 268 w 416"/>
                <a:gd name="T31" fmla="*/ 201 h 282"/>
                <a:gd name="T32" fmla="*/ 292 w 416"/>
                <a:gd name="T33" fmla="*/ 209 h 282"/>
                <a:gd name="T34" fmla="*/ 340 w 416"/>
                <a:gd name="T35" fmla="*/ 281 h 282"/>
                <a:gd name="T36" fmla="*/ 356 w 416"/>
                <a:gd name="T37" fmla="*/ 277 h 282"/>
                <a:gd name="T38" fmla="*/ 352 w 416"/>
                <a:gd name="T39" fmla="*/ 253 h 282"/>
                <a:gd name="T40" fmla="*/ 316 w 416"/>
                <a:gd name="T41" fmla="*/ 197 h 282"/>
                <a:gd name="T42" fmla="*/ 360 w 416"/>
                <a:gd name="T43" fmla="*/ 173 h 282"/>
                <a:gd name="T44" fmla="*/ 408 w 416"/>
                <a:gd name="T45" fmla="*/ 145 h 282"/>
                <a:gd name="T46" fmla="*/ 409 w 416"/>
                <a:gd name="T47" fmla="*/ 120 h 282"/>
                <a:gd name="T48" fmla="*/ 367 w 416"/>
                <a:gd name="T49" fmla="*/ 138 h 282"/>
                <a:gd name="T50" fmla="*/ 308 w 416"/>
                <a:gd name="T51" fmla="*/ 137 h 282"/>
                <a:gd name="T52" fmla="*/ 264 w 416"/>
                <a:gd name="T53" fmla="*/ 97 h 282"/>
                <a:gd name="T54" fmla="*/ 180 w 416"/>
                <a:gd name="T55" fmla="*/ 61 h 282"/>
                <a:gd name="T56" fmla="*/ 132 w 416"/>
                <a:gd name="T57" fmla="*/ 33 h 282"/>
                <a:gd name="T58" fmla="*/ 92 w 416"/>
                <a:gd name="T59" fmla="*/ 41 h 282"/>
                <a:gd name="T60" fmla="*/ 76 w 416"/>
                <a:gd name="T61" fmla="*/ 57 h 282"/>
                <a:gd name="T62" fmla="*/ 56 w 416"/>
                <a:gd name="T63" fmla="*/ 17 h 282"/>
                <a:gd name="T64" fmla="*/ 0 w 416"/>
                <a:gd name="T65" fmla="*/ 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6" h="282">
                  <a:moveTo>
                    <a:pt x="0" y="1"/>
                  </a:moveTo>
                  <a:cubicBezTo>
                    <a:pt x="7" y="22"/>
                    <a:pt x="2" y="9"/>
                    <a:pt x="20" y="37"/>
                  </a:cubicBezTo>
                  <a:cubicBezTo>
                    <a:pt x="23" y="41"/>
                    <a:pt x="28" y="49"/>
                    <a:pt x="28" y="49"/>
                  </a:cubicBezTo>
                  <a:cubicBezTo>
                    <a:pt x="5" y="84"/>
                    <a:pt x="65" y="78"/>
                    <a:pt x="84" y="89"/>
                  </a:cubicBezTo>
                  <a:cubicBezTo>
                    <a:pt x="97" y="96"/>
                    <a:pt x="108" y="105"/>
                    <a:pt x="120" y="113"/>
                  </a:cubicBezTo>
                  <a:cubicBezTo>
                    <a:pt x="124" y="116"/>
                    <a:pt x="132" y="121"/>
                    <a:pt x="132" y="121"/>
                  </a:cubicBezTo>
                  <a:cubicBezTo>
                    <a:pt x="138" y="138"/>
                    <a:pt x="132" y="151"/>
                    <a:pt x="136" y="169"/>
                  </a:cubicBezTo>
                  <a:cubicBezTo>
                    <a:pt x="107" y="188"/>
                    <a:pt x="110" y="176"/>
                    <a:pt x="116" y="201"/>
                  </a:cubicBezTo>
                  <a:cubicBezTo>
                    <a:pt x="123" y="200"/>
                    <a:pt x="130" y="199"/>
                    <a:pt x="136" y="197"/>
                  </a:cubicBezTo>
                  <a:cubicBezTo>
                    <a:pt x="141" y="195"/>
                    <a:pt x="143" y="188"/>
                    <a:pt x="148" y="189"/>
                  </a:cubicBezTo>
                  <a:cubicBezTo>
                    <a:pt x="154" y="190"/>
                    <a:pt x="156" y="198"/>
                    <a:pt x="160" y="201"/>
                  </a:cubicBezTo>
                  <a:cubicBezTo>
                    <a:pt x="168" y="207"/>
                    <a:pt x="176" y="212"/>
                    <a:pt x="184" y="217"/>
                  </a:cubicBezTo>
                  <a:cubicBezTo>
                    <a:pt x="192" y="222"/>
                    <a:pt x="208" y="233"/>
                    <a:pt x="208" y="233"/>
                  </a:cubicBezTo>
                  <a:cubicBezTo>
                    <a:pt x="216" y="231"/>
                    <a:pt x="234" y="230"/>
                    <a:pt x="240" y="221"/>
                  </a:cubicBezTo>
                  <a:cubicBezTo>
                    <a:pt x="244" y="214"/>
                    <a:pt x="248" y="197"/>
                    <a:pt x="248" y="197"/>
                  </a:cubicBezTo>
                  <a:cubicBezTo>
                    <a:pt x="255" y="198"/>
                    <a:pt x="261" y="199"/>
                    <a:pt x="268" y="201"/>
                  </a:cubicBezTo>
                  <a:cubicBezTo>
                    <a:pt x="276" y="203"/>
                    <a:pt x="292" y="209"/>
                    <a:pt x="292" y="209"/>
                  </a:cubicBezTo>
                  <a:cubicBezTo>
                    <a:pt x="298" y="242"/>
                    <a:pt x="306" y="270"/>
                    <a:pt x="340" y="281"/>
                  </a:cubicBezTo>
                  <a:cubicBezTo>
                    <a:pt x="345" y="280"/>
                    <a:pt x="354" y="282"/>
                    <a:pt x="356" y="277"/>
                  </a:cubicBezTo>
                  <a:cubicBezTo>
                    <a:pt x="359" y="270"/>
                    <a:pt x="355" y="260"/>
                    <a:pt x="352" y="253"/>
                  </a:cubicBezTo>
                  <a:cubicBezTo>
                    <a:pt x="346" y="238"/>
                    <a:pt x="329" y="206"/>
                    <a:pt x="316" y="197"/>
                  </a:cubicBezTo>
                  <a:cubicBezTo>
                    <a:pt x="307" y="170"/>
                    <a:pt x="339" y="175"/>
                    <a:pt x="360" y="173"/>
                  </a:cubicBezTo>
                  <a:cubicBezTo>
                    <a:pt x="383" y="165"/>
                    <a:pt x="391" y="162"/>
                    <a:pt x="408" y="145"/>
                  </a:cubicBezTo>
                  <a:cubicBezTo>
                    <a:pt x="412" y="140"/>
                    <a:pt x="416" y="121"/>
                    <a:pt x="409" y="120"/>
                  </a:cubicBezTo>
                  <a:cubicBezTo>
                    <a:pt x="402" y="119"/>
                    <a:pt x="384" y="135"/>
                    <a:pt x="367" y="138"/>
                  </a:cubicBezTo>
                  <a:cubicBezTo>
                    <a:pt x="350" y="141"/>
                    <a:pt x="325" y="144"/>
                    <a:pt x="308" y="137"/>
                  </a:cubicBezTo>
                  <a:cubicBezTo>
                    <a:pt x="286" y="130"/>
                    <a:pt x="284" y="111"/>
                    <a:pt x="264" y="97"/>
                  </a:cubicBezTo>
                  <a:cubicBezTo>
                    <a:pt x="238" y="80"/>
                    <a:pt x="203" y="76"/>
                    <a:pt x="180" y="61"/>
                  </a:cubicBezTo>
                  <a:cubicBezTo>
                    <a:pt x="163" y="50"/>
                    <a:pt x="150" y="39"/>
                    <a:pt x="132" y="33"/>
                  </a:cubicBezTo>
                  <a:cubicBezTo>
                    <a:pt x="119" y="35"/>
                    <a:pt x="102" y="31"/>
                    <a:pt x="92" y="41"/>
                  </a:cubicBezTo>
                  <a:cubicBezTo>
                    <a:pt x="71" y="62"/>
                    <a:pt x="108" y="46"/>
                    <a:pt x="76" y="57"/>
                  </a:cubicBezTo>
                  <a:cubicBezTo>
                    <a:pt x="52" y="49"/>
                    <a:pt x="67" y="38"/>
                    <a:pt x="56" y="17"/>
                  </a:cubicBezTo>
                  <a:cubicBezTo>
                    <a:pt x="48" y="0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8" name="Freeform 52"/>
            <p:cNvSpPr/>
            <p:nvPr/>
          </p:nvSpPr>
          <p:spPr bwMode="invGray">
            <a:xfrm>
              <a:off x="4485" y="4013"/>
              <a:ext cx="45" cy="58"/>
            </a:xfrm>
            <a:custGeom>
              <a:avLst/>
              <a:gdLst>
                <a:gd name="T0" fmla="*/ 32 w 60"/>
                <a:gd name="T1" fmla="*/ 18 h 78"/>
                <a:gd name="T2" fmla="*/ 0 w 60"/>
                <a:gd name="T3" fmla="*/ 18 h 78"/>
                <a:gd name="T4" fmla="*/ 20 w 60"/>
                <a:gd name="T5" fmla="*/ 42 h 78"/>
                <a:gd name="T6" fmla="*/ 28 w 60"/>
                <a:gd name="T7" fmla="*/ 66 h 78"/>
                <a:gd name="T8" fmla="*/ 32 w 60"/>
                <a:gd name="T9" fmla="*/ 78 h 78"/>
                <a:gd name="T10" fmla="*/ 60 w 60"/>
                <a:gd name="T11" fmla="*/ 50 h 78"/>
                <a:gd name="T12" fmla="*/ 32 w 60"/>
                <a:gd name="T13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8">
                  <a:moveTo>
                    <a:pt x="32" y="18"/>
                  </a:moveTo>
                  <a:cubicBezTo>
                    <a:pt x="16" y="7"/>
                    <a:pt x="12" y="0"/>
                    <a:pt x="0" y="18"/>
                  </a:cubicBezTo>
                  <a:cubicBezTo>
                    <a:pt x="6" y="27"/>
                    <a:pt x="15" y="33"/>
                    <a:pt x="20" y="42"/>
                  </a:cubicBezTo>
                  <a:cubicBezTo>
                    <a:pt x="24" y="49"/>
                    <a:pt x="25" y="58"/>
                    <a:pt x="28" y="66"/>
                  </a:cubicBezTo>
                  <a:cubicBezTo>
                    <a:pt x="29" y="70"/>
                    <a:pt x="32" y="78"/>
                    <a:pt x="32" y="78"/>
                  </a:cubicBezTo>
                  <a:cubicBezTo>
                    <a:pt x="52" y="73"/>
                    <a:pt x="54" y="69"/>
                    <a:pt x="60" y="50"/>
                  </a:cubicBezTo>
                  <a:cubicBezTo>
                    <a:pt x="54" y="32"/>
                    <a:pt x="50" y="27"/>
                    <a:pt x="32" y="18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9" name="Freeform 53"/>
            <p:cNvSpPr/>
            <p:nvPr/>
          </p:nvSpPr>
          <p:spPr bwMode="invGray">
            <a:xfrm>
              <a:off x="4621" y="3923"/>
              <a:ext cx="164" cy="85"/>
            </a:xfrm>
            <a:custGeom>
              <a:avLst/>
              <a:gdLst>
                <a:gd name="T0" fmla="*/ 47 w 219"/>
                <a:gd name="T1" fmla="*/ 73 h 113"/>
                <a:gd name="T2" fmla="*/ 39 w 219"/>
                <a:gd name="T3" fmla="*/ 61 h 113"/>
                <a:gd name="T4" fmla="*/ 15 w 219"/>
                <a:gd name="T5" fmla="*/ 69 h 113"/>
                <a:gd name="T6" fmla="*/ 39 w 219"/>
                <a:gd name="T7" fmla="*/ 113 h 113"/>
                <a:gd name="T8" fmla="*/ 123 w 219"/>
                <a:gd name="T9" fmla="*/ 89 h 113"/>
                <a:gd name="T10" fmla="*/ 147 w 219"/>
                <a:gd name="T11" fmla="*/ 73 h 113"/>
                <a:gd name="T12" fmla="*/ 171 w 219"/>
                <a:gd name="T13" fmla="*/ 65 h 113"/>
                <a:gd name="T14" fmla="*/ 219 w 219"/>
                <a:gd name="T15" fmla="*/ 19 h 113"/>
                <a:gd name="T16" fmla="*/ 210 w 219"/>
                <a:gd name="T17" fmla="*/ 0 h 113"/>
                <a:gd name="T18" fmla="*/ 179 w 219"/>
                <a:gd name="T19" fmla="*/ 17 h 113"/>
                <a:gd name="T20" fmla="*/ 107 w 219"/>
                <a:gd name="T21" fmla="*/ 41 h 113"/>
                <a:gd name="T22" fmla="*/ 83 w 219"/>
                <a:gd name="T23" fmla="*/ 45 h 113"/>
                <a:gd name="T24" fmla="*/ 59 w 219"/>
                <a:gd name="T25" fmla="*/ 53 h 113"/>
                <a:gd name="T26" fmla="*/ 47 w 219"/>
                <a:gd name="T27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113">
                  <a:moveTo>
                    <a:pt x="47" y="73"/>
                  </a:moveTo>
                  <a:cubicBezTo>
                    <a:pt x="44" y="69"/>
                    <a:pt x="44" y="62"/>
                    <a:pt x="39" y="61"/>
                  </a:cubicBezTo>
                  <a:cubicBezTo>
                    <a:pt x="31" y="60"/>
                    <a:pt x="15" y="69"/>
                    <a:pt x="15" y="69"/>
                  </a:cubicBezTo>
                  <a:cubicBezTo>
                    <a:pt x="0" y="91"/>
                    <a:pt x="20" y="101"/>
                    <a:pt x="39" y="113"/>
                  </a:cubicBezTo>
                  <a:cubicBezTo>
                    <a:pt x="67" y="107"/>
                    <a:pt x="96" y="98"/>
                    <a:pt x="123" y="89"/>
                  </a:cubicBezTo>
                  <a:cubicBezTo>
                    <a:pt x="132" y="86"/>
                    <a:pt x="139" y="78"/>
                    <a:pt x="147" y="73"/>
                  </a:cubicBezTo>
                  <a:cubicBezTo>
                    <a:pt x="154" y="68"/>
                    <a:pt x="171" y="65"/>
                    <a:pt x="171" y="65"/>
                  </a:cubicBezTo>
                  <a:cubicBezTo>
                    <a:pt x="186" y="50"/>
                    <a:pt x="207" y="36"/>
                    <a:pt x="219" y="19"/>
                  </a:cubicBezTo>
                  <a:cubicBezTo>
                    <a:pt x="215" y="16"/>
                    <a:pt x="215" y="0"/>
                    <a:pt x="210" y="0"/>
                  </a:cubicBezTo>
                  <a:cubicBezTo>
                    <a:pt x="205" y="0"/>
                    <a:pt x="183" y="15"/>
                    <a:pt x="179" y="17"/>
                  </a:cubicBezTo>
                  <a:cubicBezTo>
                    <a:pt x="159" y="26"/>
                    <a:pt x="129" y="37"/>
                    <a:pt x="107" y="41"/>
                  </a:cubicBezTo>
                  <a:cubicBezTo>
                    <a:pt x="99" y="42"/>
                    <a:pt x="91" y="43"/>
                    <a:pt x="83" y="45"/>
                  </a:cubicBezTo>
                  <a:cubicBezTo>
                    <a:pt x="75" y="47"/>
                    <a:pt x="59" y="53"/>
                    <a:pt x="59" y="53"/>
                  </a:cubicBezTo>
                  <a:cubicBezTo>
                    <a:pt x="49" y="67"/>
                    <a:pt x="53" y="61"/>
                    <a:pt x="47" y="7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0" name="Freeform 54"/>
            <p:cNvSpPr/>
            <p:nvPr/>
          </p:nvSpPr>
          <p:spPr bwMode="invGray">
            <a:xfrm>
              <a:off x="4791" y="3873"/>
              <a:ext cx="104" cy="92"/>
            </a:xfrm>
            <a:custGeom>
              <a:avLst/>
              <a:gdLst>
                <a:gd name="T0" fmla="*/ 12 w 139"/>
                <a:gd name="T1" fmla="*/ 60 h 122"/>
                <a:gd name="T2" fmla="*/ 8 w 139"/>
                <a:gd name="T3" fmla="*/ 84 h 122"/>
                <a:gd name="T4" fmla="*/ 0 w 139"/>
                <a:gd name="T5" fmla="*/ 108 h 122"/>
                <a:gd name="T6" fmla="*/ 36 w 139"/>
                <a:gd name="T7" fmla="*/ 116 h 122"/>
                <a:gd name="T8" fmla="*/ 52 w 139"/>
                <a:gd name="T9" fmla="*/ 96 h 122"/>
                <a:gd name="T10" fmla="*/ 124 w 139"/>
                <a:gd name="T11" fmla="*/ 68 h 122"/>
                <a:gd name="T12" fmla="*/ 136 w 139"/>
                <a:gd name="T13" fmla="*/ 44 h 122"/>
                <a:gd name="T14" fmla="*/ 112 w 139"/>
                <a:gd name="T15" fmla="*/ 28 h 122"/>
                <a:gd name="T16" fmla="*/ 100 w 139"/>
                <a:gd name="T17" fmla="*/ 20 h 122"/>
                <a:gd name="T18" fmla="*/ 64 w 139"/>
                <a:gd name="T19" fmla="*/ 12 h 122"/>
                <a:gd name="T20" fmla="*/ 52 w 139"/>
                <a:gd name="T21" fmla="*/ 36 h 122"/>
                <a:gd name="T22" fmla="*/ 12 w 139"/>
                <a:gd name="T23" fmla="*/ 6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22">
                  <a:moveTo>
                    <a:pt x="12" y="60"/>
                  </a:moveTo>
                  <a:cubicBezTo>
                    <a:pt x="11" y="68"/>
                    <a:pt x="10" y="76"/>
                    <a:pt x="8" y="84"/>
                  </a:cubicBezTo>
                  <a:cubicBezTo>
                    <a:pt x="6" y="92"/>
                    <a:pt x="0" y="108"/>
                    <a:pt x="0" y="108"/>
                  </a:cubicBezTo>
                  <a:cubicBezTo>
                    <a:pt x="14" y="118"/>
                    <a:pt x="19" y="122"/>
                    <a:pt x="36" y="116"/>
                  </a:cubicBezTo>
                  <a:cubicBezTo>
                    <a:pt x="46" y="86"/>
                    <a:pt x="31" y="122"/>
                    <a:pt x="52" y="96"/>
                  </a:cubicBezTo>
                  <a:cubicBezTo>
                    <a:pt x="83" y="57"/>
                    <a:pt x="30" y="74"/>
                    <a:pt x="124" y="68"/>
                  </a:cubicBezTo>
                  <a:cubicBezTo>
                    <a:pt x="125" y="67"/>
                    <a:pt x="139" y="48"/>
                    <a:pt x="136" y="44"/>
                  </a:cubicBezTo>
                  <a:cubicBezTo>
                    <a:pt x="130" y="36"/>
                    <a:pt x="120" y="33"/>
                    <a:pt x="112" y="28"/>
                  </a:cubicBezTo>
                  <a:cubicBezTo>
                    <a:pt x="108" y="25"/>
                    <a:pt x="100" y="20"/>
                    <a:pt x="100" y="20"/>
                  </a:cubicBezTo>
                  <a:cubicBezTo>
                    <a:pt x="89" y="4"/>
                    <a:pt x="92" y="0"/>
                    <a:pt x="64" y="12"/>
                  </a:cubicBezTo>
                  <a:cubicBezTo>
                    <a:pt x="57" y="15"/>
                    <a:pt x="55" y="30"/>
                    <a:pt x="52" y="36"/>
                  </a:cubicBezTo>
                  <a:cubicBezTo>
                    <a:pt x="46" y="49"/>
                    <a:pt x="26" y="60"/>
                    <a:pt x="12" y="6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1" name="Freeform 55"/>
            <p:cNvSpPr/>
            <p:nvPr/>
          </p:nvSpPr>
          <p:spPr bwMode="invGray">
            <a:xfrm>
              <a:off x="4846" y="3832"/>
              <a:ext cx="37" cy="26"/>
            </a:xfrm>
            <a:custGeom>
              <a:avLst/>
              <a:gdLst>
                <a:gd name="T0" fmla="*/ 29 w 49"/>
                <a:gd name="T1" fmla="*/ 0 h 35"/>
                <a:gd name="T2" fmla="*/ 8 w 49"/>
                <a:gd name="T3" fmla="*/ 11 h 35"/>
                <a:gd name="T4" fmla="*/ 24 w 49"/>
                <a:gd name="T5" fmla="*/ 35 h 35"/>
                <a:gd name="T6" fmla="*/ 39 w 49"/>
                <a:gd name="T7" fmla="*/ 26 h 35"/>
                <a:gd name="T8" fmla="*/ 29 w 4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29" y="0"/>
                  </a:moveTo>
                  <a:cubicBezTo>
                    <a:pt x="25" y="12"/>
                    <a:pt x="19" y="7"/>
                    <a:pt x="8" y="11"/>
                  </a:cubicBezTo>
                  <a:cubicBezTo>
                    <a:pt x="0" y="23"/>
                    <a:pt x="14" y="34"/>
                    <a:pt x="24" y="35"/>
                  </a:cubicBezTo>
                  <a:cubicBezTo>
                    <a:pt x="30" y="34"/>
                    <a:pt x="33" y="28"/>
                    <a:pt x="39" y="26"/>
                  </a:cubicBezTo>
                  <a:cubicBezTo>
                    <a:pt x="49" y="22"/>
                    <a:pt x="29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2" name="Freeform 56"/>
            <p:cNvSpPr/>
            <p:nvPr/>
          </p:nvSpPr>
          <p:spPr bwMode="invGray">
            <a:xfrm>
              <a:off x="3123" y="3346"/>
              <a:ext cx="123" cy="201"/>
            </a:xfrm>
            <a:custGeom>
              <a:avLst/>
              <a:gdLst>
                <a:gd name="T0" fmla="*/ 128 w 164"/>
                <a:gd name="T1" fmla="*/ 0 h 268"/>
                <a:gd name="T2" fmla="*/ 104 w 164"/>
                <a:gd name="T3" fmla="*/ 28 h 268"/>
                <a:gd name="T4" fmla="*/ 88 w 164"/>
                <a:gd name="T5" fmla="*/ 64 h 268"/>
                <a:gd name="T6" fmla="*/ 36 w 164"/>
                <a:gd name="T7" fmla="*/ 84 h 268"/>
                <a:gd name="T8" fmla="*/ 28 w 164"/>
                <a:gd name="T9" fmla="*/ 96 h 268"/>
                <a:gd name="T10" fmla="*/ 16 w 164"/>
                <a:gd name="T11" fmla="*/ 100 h 268"/>
                <a:gd name="T12" fmla="*/ 20 w 164"/>
                <a:gd name="T13" fmla="*/ 132 h 268"/>
                <a:gd name="T14" fmla="*/ 28 w 164"/>
                <a:gd name="T15" fmla="*/ 156 h 268"/>
                <a:gd name="T16" fmla="*/ 0 w 164"/>
                <a:gd name="T17" fmla="*/ 200 h 268"/>
                <a:gd name="T18" fmla="*/ 28 w 164"/>
                <a:gd name="T19" fmla="*/ 260 h 268"/>
                <a:gd name="T20" fmla="*/ 52 w 164"/>
                <a:gd name="T21" fmla="*/ 268 h 268"/>
                <a:gd name="T22" fmla="*/ 88 w 164"/>
                <a:gd name="T23" fmla="*/ 216 h 268"/>
                <a:gd name="T24" fmla="*/ 104 w 164"/>
                <a:gd name="T25" fmla="*/ 192 h 268"/>
                <a:gd name="T26" fmla="*/ 128 w 164"/>
                <a:gd name="T27" fmla="*/ 116 h 268"/>
                <a:gd name="T28" fmla="*/ 140 w 164"/>
                <a:gd name="T29" fmla="*/ 76 h 268"/>
                <a:gd name="T30" fmla="*/ 164 w 164"/>
                <a:gd name="T31" fmla="*/ 72 h 268"/>
                <a:gd name="T32" fmla="*/ 128 w 164"/>
                <a:gd name="T3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268">
                  <a:moveTo>
                    <a:pt x="128" y="0"/>
                  </a:moveTo>
                  <a:cubicBezTo>
                    <a:pt x="123" y="16"/>
                    <a:pt x="120" y="23"/>
                    <a:pt x="104" y="28"/>
                  </a:cubicBezTo>
                  <a:cubicBezTo>
                    <a:pt x="102" y="35"/>
                    <a:pt x="97" y="57"/>
                    <a:pt x="88" y="64"/>
                  </a:cubicBezTo>
                  <a:cubicBezTo>
                    <a:pt x="75" y="75"/>
                    <a:pt x="51" y="74"/>
                    <a:pt x="36" y="84"/>
                  </a:cubicBezTo>
                  <a:cubicBezTo>
                    <a:pt x="33" y="88"/>
                    <a:pt x="32" y="93"/>
                    <a:pt x="28" y="96"/>
                  </a:cubicBezTo>
                  <a:cubicBezTo>
                    <a:pt x="25" y="99"/>
                    <a:pt x="17" y="96"/>
                    <a:pt x="16" y="100"/>
                  </a:cubicBezTo>
                  <a:cubicBezTo>
                    <a:pt x="14" y="110"/>
                    <a:pt x="18" y="121"/>
                    <a:pt x="20" y="132"/>
                  </a:cubicBezTo>
                  <a:cubicBezTo>
                    <a:pt x="22" y="140"/>
                    <a:pt x="28" y="156"/>
                    <a:pt x="28" y="156"/>
                  </a:cubicBezTo>
                  <a:cubicBezTo>
                    <a:pt x="13" y="166"/>
                    <a:pt x="6" y="183"/>
                    <a:pt x="0" y="200"/>
                  </a:cubicBezTo>
                  <a:cubicBezTo>
                    <a:pt x="3" y="210"/>
                    <a:pt x="19" y="254"/>
                    <a:pt x="28" y="260"/>
                  </a:cubicBezTo>
                  <a:cubicBezTo>
                    <a:pt x="35" y="264"/>
                    <a:pt x="52" y="268"/>
                    <a:pt x="52" y="268"/>
                  </a:cubicBezTo>
                  <a:cubicBezTo>
                    <a:pt x="85" y="261"/>
                    <a:pt x="79" y="244"/>
                    <a:pt x="88" y="216"/>
                  </a:cubicBezTo>
                  <a:cubicBezTo>
                    <a:pt x="91" y="207"/>
                    <a:pt x="99" y="200"/>
                    <a:pt x="104" y="192"/>
                  </a:cubicBezTo>
                  <a:cubicBezTo>
                    <a:pt x="116" y="174"/>
                    <a:pt x="121" y="136"/>
                    <a:pt x="128" y="116"/>
                  </a:cubicBezTo>
                  <a:cubicBezTo>
                    <a:pt x="131" y="108"/>
                    <a:pt x="134" y="79"/>
                    <a:pt x="140" y="76"/>
                  </a:cubicBezTo>
                  <a:cubicBezTo>
                    <a:pt x="147" y="72"/>
                    <a:pt x="156" y="73"/>
                    <a:pt x="164" y="72"/>
                  </a:cubicBezTo>
                  <a:cubicBezTo>
                    <a:pt x="158" y="19"/>
                    <a:pt x="161" y="33"/>
                    <a:pt x="1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3" name="Freeform 57"/>
            <p:cNvSpPr/>
            <p:nvPr/>
          </p:nvSpPr>
          <p:spPr bwMode="invGray">
            <a:xfrm>
              <a:off x="3655" y="3034"/>
              <a:ext cx="49" cy="61"/>
            </a:xfrm>
            <a:custGeom>
              <a:avLst/>
              <a:gdLst>
                <a:gd name="T0" fmla="*/ 29 w 66"/>
                <a:gd name="T1" fmla="*/ 0 h 81"/>
                <a:gd name="T2" fmla="*/ 25 w 66"/>
                <a:gd name="T3" fmla="*/ 60 h 81"/>
                <a:gd name="T4" fmla="*/ 29 w 66"/>
                <a:gd name="T5" fmla="*/ 76 h 81"/>
                <a:gd name="T6" fmla="*/ 41 w 66"/>
                <a:gd name="T7" fmla="*/ 80 h 81"/>
                <a:gd name="T8" fmla="*/ 57 w 66"/>
                <a:gd name="T9" fmla="*/ 76 h 81"/>
                <a:gd name="T10" fmla="*/ 29 w 66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81">
                  <a:moveTo>
                    <a:pt x="29" y="0"/>
                  </a:moveTo>
                  <a:cubicBezTo>
                    <a:pt x="0" y="10"/>
                    <a:pt x="20" y="38"/>
                    <a:pt x="25" y="60"/>
                  </a:cubicBezTo>
                  <a:cubicBezTo>
                    <a:pt x="26" y="65"/>
                    <a:pt x="26" y="72"/>
                    <a:pt x="29" y="76"/>
                  </a:cubicBezTo>
                  <a:cubicBezTo>
                    <a:pt x="32" y="79"/>
                    <a:pt x="37" y="79"/>
                    <a:pt x="41" y="80"/>
                  </a:cubicBezTo>
                  <a:cubicBezTo>
                    <a:pt x="46" y="79"/>
                    <a:pt x="55" y="81"/>
                    <a:pt x="57" y="76"/>
                  </a:cubicBezTo>
                  <a:cubicBezTo>
                    <a:pt x="66" y="53"/>
                    <a:pt x="45" y="16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4" name="Freeform 58"/>
            <p:cNvSpPr/>
            <p:nvPr/>
          </p:nvSpPr>
          <p:spPr bwMode="invGray">
            <a:xfrm>
              <a:off x="3988" y="3100"/>
              <a:ext cx="111" cy="183"/>
            </a:xfrm>
            <a:custGeom>
              <a:avLst/>
              <a:gdLst>
                <a:gd name="T0" fmla="*/ 96 w 148"/>
                <a:gd name="T1" fmla="*/ 0 h 244"/>
                <a:gd name="T2" fmla="*/ 60 w 148"/>
                <a:gd name="T3" fmla="*/ 84 h 244"/>
                <a:gd name="T4" fmla="*/ 36 w 148"/>
                <a:gd name="T5" fmla="*/ 92 h 244"/>
                <a:gd name="T6" fmla="*/ 12 w 148"/>
                <a:gd name="T7" fmla="*/ 108 h 244"/>
                <a:gd name="T8" fmla="*/ 40 w 148"/>
                <a:gd name="T9" fmla="*/ 188 h 244"/>
                <a:gd name="T10" fmla="*/ 52 w 148"/>
                <a:gd name="T11" fmla="*/ 224 h 244"/>
                <a:gd name="T12" fmla="*/ 60 w 148"/>
                <a:gd name="T13" fmla="*/ 236 h 244"/>
                <a:gd name="T14" fmla="*/ 84 w 148"/>
                <a:gd name="T15" fmla="*/ 244 h 244"/>
                <a:gd name="T16" fmla="*/ 96 w 148"/>
                <a:gd name="T17" fmla="*/ 196 h 244"/>
                <a:gd name="T18" fmla="*/ 124 w 148"/>
                <a:gd name="T19" fmla="*/ 168 h 244"/>
                <a:gd name="T20" fmla="*/ 112 w 148"/>
                <a:gd name="T21" fmla="*/ 68 h 244"/>
                <a:gd name="T22" fmla="*/ 140 w 148"/>
                <a:gd name="T23" fmla="*/ 48 h 244"/>
                <a:gd name="T24" fmla="*/ 112 w 148"/>
                <a:gd name="T25" fmla="*/ 20 h 244"/>
                <a:gd name="T26" fmla="*/ 96 w 148"/>
                <a:gd name="T2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244">
                  <a:moveTo>
                    <a:pt x="96" y="0"/>
                  </a:moveTo>
                  <a:cubicBezTo>
                    <a:pt x="86" y="29"/>
                    <a:pt x="70" y="55"/>
                    <a:pt x="60" y="84"/>
                  </a:cubicBezTo>
                  <a:cubicBezTo>
                    <a:pt x="57" y="92"/>
                    <a:pt x="43" y="87"/>
                    <a:pt x="36" y="92"/>
                  </a:cubicBezTo>
                  <a:cubicBezTo>
                    <a:pt x="28" y="97"/>
                    <a:pt x="12" y="108"/>
                    <a:pt x="12" y="108"/>
                  </a:cubicBezTo>
                  <a:cubicBezTo>
                    <a:pt x="0" y="144"/>
                    <a:pt x="30" y="158"/>
                    <a:pt x="40" y="188"/>
                  </a:cubicBezTo>
                  <a:cubicBezTo>
                    <a:pt x="44" y="200"/>
                    <a:pt x="45" y="213"/>
                    <a:pt x="52" y="224"/>
                  </a:cubicBezTo>
                  <a:cubicBezTo>
                    <a:pt x="55" y="228"/>
                    <a:pt x="56" y="233"/>
                    <a:pt x="60" y="236"/>
                  </a:cubicBezTo>
                  <a:cubicBezTo>
                    <a:pt x="67" y="240"/>
                    <a:pt x="84" y="244"/>
                    <a:pt x="84" y="244"/>
                  </a:cubicBezTo>
                  <a:cubicBezTo>
                    <a:pt x="111" y="235"/>
                    <a:pt x="103" y="218"/>
                    <a:pt x="96" y="196"/>
                  </a:cubicBezTo>
                  <a:cubicBezTo>
                    <a:pt x="100" y="183"/>
                    <a:pt x="124" y="168"/>
                    <a:pt x="124" y="168"/>
                  </a:cubicBezTo>
                  <a:cubicBezTo>
                    <a:pt x="148" y="132"/>
                    <a:pt x="123" y="101"/>
                    <a:pt x="112" y="68"/>
                  </a:cubicBezTo>
                  <a:cubicBezTo>
                    <a:pt x="140" y="59"/>
                    <a:pt x="133" y="68"/>
                    <a:pt x="140" y="48"/>
                  </a:cubicBezTo>
                  <a:cubicBezTo>
                    <a:pt x="136" y="35"/>
                    <a:pt x="112" y="20"/>
                    <a:pt x="112" y="20"/>
                  </a:cubicBezTo>
                  <a:cubicBezTo>
                    <a:pt x="102" y="5"/>
                    <a:pt x="107" y="11"/>
                    <a:pt x="9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5" name="Freeform 59"/>
            <p:cNvSpPr/>
            <p:nvPr/>
          </p:nvSpPr>
          <p:spPr bwMode="invGray">
            <a:xfrm>
              <a:off x="3894" y="3043"/>
              <a:ext cx="72" cy="137"/>
            </a:xfrm>
            <a:custGeom>
              <a:avLst/>
              <a:gdLst>
                <a:gd name="T0" fmla="*/ 48 w 96"/>
                <a:gd name="T1" fmla="*/ 2 h 183"/>
                <a:gd name="T2" fmla="*/ 51 w 96"/>
                <a:gd name="T3" fmla="*/ 35 h 183"/>
                <a:gd name="T4" fmla="*/ 60 w 96"/>
                <a:gd name="T5" fmla="*/ 62 h 183"/>
                <a:gd name="T6" fmla="*/ 62 w 96"/>
                <a:gd name="T7" fmla="*/ 92 h 183"/>
                <a:gd name="T8" fmla="*/ 68 w 96"/>
                <a:gd name="T9" fmla="*/ 105 h 183"/>
                <a:gd name="T10" fmla="*/ 71 w 96"/>
                <a:gd name="T11" fmla="*/ 126 h 183"/>
                <a:gd name="T12" fmla="*/ 57 w 96"/>
                <a:gd name="T13" fmla="*/ 93 h 183"/>
                <a:gd name="T14" fmla="*/ 35 w 96"/>
                <a:gd name="T15" fmla="*/ 78 h 183"/>
                <a:gd name="T16" fmla="*/ 5 w 96"/>
                <a:gd name="T17" fmla="*/ 83 h 183"/>
                <a:gd name="T18" fmla="*/ 8 w 96"/>
                <a:gd name="T19" fmla="*/ 102 h 183"/>
                <a:gd name="T20" fmla="*/ 41 w 96"/>
                <a:gd name="T21" fmla="*/ 114 h 183"/>
                <a:gd name="T22" fmla="*/ 57 w 96"/>
                <a:gd name="T23" fmla="*/ 135 h 183"/>
                <a:gd name="T24" fmla="*/ 71 w 96"/>
                <a:gd name="T25" fmla="*/ 135 h 183"/>
                <a:gd name="T26" fmla="*/ 78 w 96"/>
                <a:gd name="T27" fmla="*/ 150 h 183"/>
                <a:gd name="T28" fmla="*/ 96 w 96"/>
                <a:gd name="T29" fmla="*/ 179 h 183"/>
                <a:gd name="T30" fmla="*/ 81 w 96"/>
                <a:gd name="T31" fmla="*/ 126 h 183"/>
                <a:gd name="T32" fmla="*/ 80 w 96"/>
                <a:gd name="T33" fmla="*/ 93 h 183"/>
                <a:gd name="T34" fmla="*/ 71 w 96"/>
                <a:gd name="T35" fmla="*/ 63 h 183"/>
                <a:gd name="T36" fmla="*/ 63 w 96"/>
                <a:gd name="T37" fmla="*/ 41 h 183"/>
                <a:gd name="T38" fmla="*/ 57 w 96"/>
                <a:gd name="T39" fmla="*/ 20 h 183"/>
                <a:gd name="T40" fmla="*/ 48 w 96"/>
                <a:gd name="T41" fmla="*/ 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183">
                  <a:moveTo>
                    <a:pt x="48" y="2"/>
                  </a:moveTo>
                  <a:cubicBezTo>
                    <a:pt x="47" y="4"/>
                    <a:pt x="49" y="25"/>
                    <a:pt x="51" y="35"/>
                  </a:cubicBezTo>
                  <a:cubicBezTo>
                    <a:pt x="53" y="45"/>
                    <a:pt x="58" y="53"/>
                    <a:pt x="60" y="62"/>
                  </a:cubicBezTo>
                  <a:cubicBezTo>
                    <a:pt x="62" y="71"/>
                    <a:pt x="61" y="85"/>
                    <a:pt x="62" y="92"/>
                  </a:cubicBezTo>
                  <a:cubicBezTo>
                    <a:pt x="63" y="99"/>
                    <a:pt x="67" y="99"/>
                    <a:pt x="68" y="105"/>
                  </a:cubicBezTo>
                  <a:cubicBezTo>
                    <a:pt x="69" y="111"/>
                    <a:pt x="73" y="128"/>
                    <a:pt x="71" y="126"/>
                  </a:cubicBezTo>
                  <a:cubicBezTo>
                    <a:pt x="69" y="124"/>
                    <a:pt x="63" y="101"/>
                    <a:pt x="57" y="93"/>
                  </a:cubicBezTo>
                  <a:cubicBezTo>
                    <a:pt x="51" y="85"/>
                    <a:pt x="44" y="80"/>
                    <a:pt x="35" y="78"/>
                  </a:cubicBezTo>
                  <a:cubicBezTo>
                    <a:pt x="26" y="76"/>
                    <a:pt x="10" y="79"/>
                    <a:pt x="5" y="83"/>
                  </a:cubicBezTo>
                  <a:cubicBezTo>
                    <a:pt x="0" y="87"/>
                    <a:pt x="2" y="97"/>
                    <a:pt x="8" y="102"/>
                  </a:cubicBezTo>
                  <a:cubicBezTo>
                    <a:pt x="14" y="107"/>
                    <a:pt x="33" y="109"/>
                    <a:pt x="41" y="114"/>
                  </a:cubicBezTo>
                  <a:cubicBezTo>
                    <a:pt x="49" y="119"/>
                    <a:pt x="52" y="132"/>
                    <a:pt x="57" y="135"/>
                  </a:cubicBezTo>
                  <a:cubicBezTo>
                    <a:pt x="62" y="138"/>
                    <a:pt x="68" y="133"/>
                    <a:pt x="71" y="135"/>
                  </a:cubicBezTo>
                  <a:cubicBezTo>
                    <a:pt x="74" y="137"/>
                    <a:pt x="74" y="143"/>
                    <a:pt x="78" y="150"/>
                  </a:cubicBezTo>
                  <a:cubicBezTo>
                    <a:pt x="82" y="157"/>
                    <a:pt x="96" y="183"/>
                    <a:pt x="96" y="179"/>
                  </a:cubicBezTo>
                  <a:cubicBezTo>
                    <a:pt x="96" y="175"/>
                    <a:pt x="84" y="140"/>
                    <a:pt x="81" y="126"/>
                  </a:cubicBezTo>
                  <a:cubicBezTo>
                    <a:pt x="78" y="112"/>
                    <a:pt x="82" y="104"/>
                    <a:pt x="80" y="93"/>
                  </a:cubicBezTo>
                  <a:cubicBezTo>
                    <a:pt x="78" y="82"/>
                    <a:pt x="74" y="72"/>
                    <a:pt x="71" y="63"/>
                  </a:cubicBezTo>
                  <a:cubicBezTo>
                    <a:pt x="68" y="54"/>
                    <a:pt x="65" y="48"/>
                    <a:pt x="63" y="41"/>
                  </a:cubicBezTo>
                  <a:cubicBezTo>
                    <a:pt x="61" y="34"/>
                    <a:pt x="59" y="26"/>
                    <a:pt x="57" y="20"/>
                  </a:cubicBezTo>
                  <a:cubicBezTo>
                    <a:pt x="55" y="14"/>
                    <a:pt x="49" y="0"/>
                    <a:pt x="48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6" name="Freeform 60"/>
            <p:cNvSpPr/>
            <p:nvPr/>
          </p:nvSpPr>
          <p:spPr bwMode="invGray">
            <a:xfrm>
              <a:off x="3943" y="3153"/>
              <a:ext cx="40" cy="131"/>
            </a:xfrm>
            <a:custGeom>
              <a:avLst/>
              <a:gdLst>
                <a:gd name="T0" fmla="*/ 6 w 54"/>
                <a:gd name="T1" fmla="*/ 0 h 175"/>
                <a:gd name="T2" fmla="*/ 0 w 54"/>
                <a:gd name="T3" fmla="*/ 25 h 175"/>
                <a:gd name="T4" fmla="*/ 9 w 54"/>
                <a:gd name="T5" fmla="*/ 54 h 175"/>
                <a:gd name="T6" fmla="*/ 18 w 54"/>
                <a:gd name="T7" fmla="*/ 94 h 175"/>
                <a:gd name="T8" fmla="*/ 34 w 54"/>
                <a:gd name="T9" fmla="*/ 129 h 175"/>
                <a:gd name="T10" fmla="*/ 54 w 54"/>
                <a:gd name="T11" fmla="*/ 175 h 175"/>
                <a:gd name="T12" fmla="*/ 40 w 54"/>
                <a:gd name="T13" fmla="*/ 115 h 175"/>
                <a:gd name="T14" fmla="*/ 34 w 54"/>
                <a:gd name="T15" fmla="*/ 93 h 175"/>
                <a:gd name="T16" fmla="*/ 28 w 54"/>
                <a:gd name="T17" fmla="*/ 61 h 175"/>
                <a:gd name="T18" fmla="*/ 25 w 54"/>
                <a:gd name="T19" fmla="*/ 46 h 175"/>
                <a:gd name="T20" fmla="*/ 16 w 54"/>
                <a:gd name="T21" fmla="*/ 37 h 175"/>
                <a:gd name="T22" fmla="*/ 6 w 54"/>
                <a:gd name="T2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75">
                  <a:moveTo>
                    <a:pt x="6" y="0"/>
                  </a:moveTo>
                  <a:lnTo>
                    <a:pt x="0" y="25"/>
                  </a:lnTo>
                  <a:cubicBezTo>
                    <a:pt x="3" y="48"/>
                    <a:pt x="3" y="40"/>
                    <a:pt x="9" y="54"/>
                  </a:cubicBezTo>
                  <a:cubicBezTo>
                    <a:pt x="10" y="66"/>
                    <a:pt x="12" y="83"/>
                    <a:pt x="18" y="94"/>
                  </a:cubicBezTo>
                  <a:cubicBezTo>
                    <a:pt x="21" y="109"/>
                    <a:pt x="25" y="117"/>
                    <a:pt x="34" y="129"/>
                  </a:cubicBezTo>
                  <a:cubicBezTo>
                    <a:pt x="35" y="143"/>
                    <a:pt x="35" y="171"/>
                    <a:pt x="54" y="175"/>
                  </a:cubicBezTo>
                  <a:cubicBezTo>
                    <a:pt x="52" y="133"/>
                    <a:pt x="53" y="141"/>
                    <a:pt x="40" y="115"/>
                  </a:cubicBezTo>
                  <a:cubicBezTo>
                    <a:pt x="39" y="108"/>
                    <a:pt x="37" y="100"/>
                    <a:pt x="34" y="93"/>
                  </a:cubicBezTo>
                  <a:cubicBezTo>
                    <a:pt x="33" y="82"/>
                    <a:pt x="30" y="72"/>
                    <a:pt x="28" y="61"/>
                  </a:cubicBezTo>
                  <a:cubicBezTo>
                    <a:pt x="28" y="58"/>
                    <a:pt x="28" y="50"/>
                    <a:pt x="25" y="46"/>
                  </a:cubicBezTo>
                  <a:cubicBezTo>
                    <a:pt x="22" y="43"/>
                    <a:pt x="16" y="37"/>
                    <a:pt x="16" y="37"/>
                  </a:cubicBezTo>
                  <a:cubicBezTo>
                    <a:pt x="14" y="25"/>
                    <a:pt x="13" y="9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" name="Freeform 61"/>
            <p:cNvSpPr/>
            <p:nvPr/>
          </p:nvSpPr>
          <p:spPr bwMode="invGray">
            <a:xfrm>
              <a:off x="3988" y="3290"/>
              <a:ext cx="65" cy="54"/>
            </a:xfrm>
            <a:custGeom>
              <a:avLst/>
              <a:gdLst>
                <a:gd name="T0" fmla="*/ 2 w 86"/>
                <a:gd name="T1" fmla="*/ 0 h 73"/>
                <a:gd name="T2" fmla="*/ 8 w 86"/>
                <a:gd name="T3" fmla="*/ 34 h 73"/>
                <a:gd name="T4" fmla="*/ 23 w 86"/>
                <a:gd name="T5" fmla="*/ 43 h 73"/>
                <a:gd name="T6" fmla="*/ 48 w 86"/>
                <a:gd name="T7" fmla="*/ 49 h 73"/>
                <a:gd name="T8" fmla="*/ 62 w 86"/>
                <a:gd name="T9" fmla="*/ 57 h 73"/>
                <a:gd name="T10" fmla="*/ 74 w 86"/>
                <a:gd name="T11" fmla="*/ 66 h 73"/>
                <a:gd name="T12" fmla="*/ 86 w 86"/>
                <a:gd name="T13" fmla="*/ 69 h 73"/>
                <a:gd name="T14" fmla="*/ 72 w 86"/>
                <a:gd name="T15" fmla="*/ 39 h 73"/>
                <a:gd name="T16" fmla="*/ 63 w 86"/>
                <a:gd name="T17" fmla="*/ 22 h 73"/>
                <a:gd name="T18" fmla="*/ 36 w 86"/>
                <a:gd name="T19" fmla="*/ 24 h 73"/>
                <a:gd name="T20" fmla="*/ 24 w 86"/>
                <a:gd name="T21" fmla="*/ 19 h 73"/>
                <a:gd name="T22" fmla="*/ 6 w 86"/>
                <a:gd name="T23" fmla="*/ 0 h 73"/>
                <a:gd name="T24" fmla="*/ 2 w 86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3">
                  <a:moveTo>
                    <a:pt x="2" y="0"/>
                  </a:moveTo>
                  <a:cubicBezTo>
                    <a:pt x="3" y="17"/>
                    <a:pt x="0" y="23"/>
                    <a:pt x="8" y="34"/>
                  </a:cubicBezTo>
                  <a:cubicBezTo>
                    <a:pt x="10" y="43"/>
                    <a:pt x="14" y="42"/>
                    <a:pt x="23" y="43"/>
                  </a:cubicBezTo>
                  <a:cubicBezTo>
                    <a:pt x="30" y="47"/>
                    <a:pt x="40" y="48"/>
                    <a:pt x="48" y="49"/>
                  </a:cubicBezTo>
                  <a:cubicBezTo>
                    <a:pt x="53" y="51"/>
                    <a:pt x="57" y="54"/>
                    <a:pt x="62" y="57"/>
                  </a:cubicBezTo>
                  <a:cubicBezTo>
                    <a:pt x="66" y="62"/>
                    <a:pt x="68" y="64"/>
                    <a:pt x="74" y="66"/>
                  </a:cubicBezTo>
                  <a:cubicBezTo>
                    <a:pt x="78" y="72"/>
                    <a:pt x="79" y="73"/>
                    <a:pt x="86" y="69"/>
                  </a:cubicBezTo>
                  <a:cubicBezTo>
                    <a:pt x="83" y="53"/>
                    <a:pt x="80" y="52"/>
                    <a:pt x="72" y="39"/>
                  </a:cubicBezTo>
                  <a:cubicBezTo>
                    <a:pt x="68" y="34"/>
                    <a:pt x="63" y="22"/>
                    <a:pt x="63" y="22"/>
                  </a:cubicBezTo>
                  <a:cubicBezTo>
                    <a:pt x="52" y="26"/>
                    <a:pt x="48" y="26"/>
                    <a:pt x="36" y="24"/>
                  </a:cubicBezTo>
                  <a:cubicBezTo>
                    <a:pt x="24" y="15"/>
                    <a:pt x="43" y="29"/>
                    <a:pt x="24" y="19"/>
                  </a:cubicBezTo>
                  <a:cubicBezTo>
                    <a:pt x="15" y="15"/>
                    <a:pt x="16" y="2"/>
                    <a:pt x="6" y="0"/>
                  </a:cubicBezTo>
                  <a:cubicBezTo>
                    <a:pt x="1" y="4"/>
                    <a:pt x="2" y="5"/>
                    <a:pt x="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8" name="Freeform 62"/>
            <p:cNvSpPr/>
            <p:nvPr/>
          </p:nvSpPr>
          <p:spPr bwMode="invGray">
            <a:xfrm>
              <a:off x="4092" y="3195"/>
              <a:ext cx="83" cy="117"/>
            </a:xfrm>
            <a:custGeom>
              <a:avLst/>
              <a:gdLst>
                <a:gd name="T0" fmla="*/ 98 w 111"/>
                <a:gd name="T1" fmla="*/ 0 h 156"/>
                <a:gd name="T2" fmla="*/ 75 w 111"/>
                <a:gd name="T3" fmla="*/ 10 h 156"/>
                <a:gd name="T4" fmla="*/ 23 w 111"/>
                <a:gd name="T5" fmla="*/ 15 h 156"/>
                <a:gd name="T6" fmla="*/ 14 w 111"/>
                <a:gd name="T7" fmla="*/ 33 h 156"/>
                <a:gd name="T8" fmla="*/ 11 w 111"/>
                <a:gd name="T9" fmla="*/ 61 h 156"/>
                <a:gd name="T10" fmla="*/ 14 w 111"/>
                <a:gd name="T11" fmla="*/ 75 h 156"/>
                <a:gd name="T12" fmla="*/ 3 w 111"/>
                <a:gd name="T13" fmla="*/ 88 h 156"/>
                <a:gd name="T14" fmla="*/ 14 w 111"/>
                <a:gd name="T15" fmla="*/ 109 h 156"/>
                <a:gd name="T16" fmla="*/ 23 w 111"/>
                <a:gd name="T17" fmla="*/ 124 h 156"/>
                <a:gd name="T18" fmla="*/ 15 w 111"/>
                <a:gd name="T19" fmla="*/ 144 h 156"/>
                <a:gd name="T20" fmla="*/ 24 w 111"/>
                <a:gd name="T21" fmla="*/ 156 h 156"/>
                <a:gd name="T22" fmla="*/ 42 w 111"/>
                <a:gd name="T23" fmla="*/ 144 h 156"/>
                <a:gd name="T24" fmla="*/ 50 w 111"/>
                <a:gd name="T25" fmla="*/ 93 h 156"/>
                <a:gd name="T26" fmla="*/ 56 w 111"/>
                <a:gd name="T27" fmla="*/ 126 h 156"/>
                <a:gd name="T28" fmla="*/ 65 w 111"/>
                <a:gd name="T29" fmla="*/ 145 h 156"/>
                <a:gd name="T30" fmla="*/ 62 w 111"/>
                <a:gd name="T31" fmla="*/ 112 h 156"/>
                <a:gd name="T32" fmla="*/ 72 w 111"/>
                <a:gd name="T33" fmla="*/ 73 h 156"/>
                <a:gd name="T34" fmla="*/ 69 w 111"/>
                <a:gd name="T35" fmla="*/ 51 h 156"/>
                <a:gd name="T36" fmla="*/ 54 w 111"/>
                <a:gd name="T37" fmla="*/ 60 h 156"/>
                <a:gd name="T38" fmla="*/ 35 w 111"/>
                <a:gd name="T39" fmla="*/ 54 h 156"/>
                <a:gd name="T40" fmla="*/ 41 w 111"/>
                <a:gd name="T41" fmla="*/ 36 h 156"/>
                <a:gd name="T42" fmla="*/ 62 w 111"/>
                <a:gd name="T43" fmla="*/ 34 h 156"/>
                <a:gd name="T44" fmla="*/ 78 w 111"/>
                <a:gd name="T45" fmla="*/ 39 h 156"/>
                <a:gd name="T46" fmla="*/ 98 w 111"/>
                <a:gd name="T47" fmla="*/ 30 h 156"/>
                <a:gd name="T48" fmla="*/ 111 w 111"/>
                <a:gd name="T49" fmla="*/ 13 h 156"/>
                <a:gd name="T50" fmla="*/ 98 w 111"/>
                <a:gd name="T5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" h="156">
                  <a:moveTo>
                    <a:pt x="98" y="0"/>
                  </a:moveTo>
                  <a:cubicBezTo>
                    <a:pt x="75" y="2"/>
                    <a:pt x="87" y="8"/>
                    <a:pt x="75" y="10"/>
                  </a:cubicBezTo>
                  <a:cubicBezTo>
                    <a:pt x="72" y="10"/>
                    <a:pt x="25" y="3"/>
                    <a:pt x="23" y="15"/>
                  </a:cubicBezTo>
                  <a:cubicBezTo>
                    <a:pt x="25" y="26"/>
                    <a:pt x="23" y="27"/>
                    <a:pt x="14" y="33"/>
                  </a:cubicBezTo>
                  <a:cubicBezTo>
                    <a:pt x="15" y="43"/>
                    <a:pt x="20" y="54"/>
                    <a:pt x="11" y="61"/>
                  </a:cubicBezTo>
                  <a:cubicBezTo>
                    <a:pt x="8" y="68"/>
                    <a:pt x="10" y="69"/>
                    <a:pt x="14" y="75"/>
                  </a:cubicBezTo>
                  <a:cubicBezTo>
                    <a:pt x="16" y="84"/>
                    <a:pt x="12" y="86"/>
                    <a:pt x="3" y="88"/>
                  </a:cubicBezTo>
                  <a:cubicBezTo>
                    <a:pt x="1" y="99"/>
                    <a:pt x="0" y="106"/>
                    <a:pt x="14" y="109"/>
                  </a:cubicBezTo>
                  <a:cubicBezTo>
                    <a:pt x="21" y="112"/>
                    <a:pt x="20" y="118"/>
                    <a:pt x="23" y="124"/>
                  </a:cubicBezTo>
                  <a:cubicBezTo>
                    <a:pt x="25" y="133"/>
                    <a:pt x="23" y="139"/>
                    <a:pt x="15" y="144"/>
                  </a:cubicBezTo>
                  <a:cubicBezTo>
                    <a:pt x="17" y="150"/>
                    <a:pt x="18" y="153"/>
                    <a:pt x="24" y="156"/>
                  </a:cubicBezTo>
                  <a:cubicBezTo>
                    <a:pt x="31" y="154"/>
                    <a:pt x="36" y="148"/>
                    <a:pt x="42" y="144"/>
                  </a:cubicBezTo>
                  <a:cubicBezTo>
                    <a:pt x="41" y="128"/>
                    <a:pt x="33" y="103"/>
                    <a:pt x="50" y="93"/>
                  </a:cubicBezTo>
                  <a:cubicBezTo>
                    <a:pt x="52" y="105"/>
                    <a:pt x="46" y="116"/>
                    <a:pt x="56" y="126"/>
                  </a:cubicBezTo>
                  <a:cubicBezTo>
                    <a:pt x="57" y="134"/>
                    <a:pt x="58" y="141"/>
                    <a:pt x="65" y="145"/>
                  </a:cubicBezTo>
                  <a:cubicBezTo>
                    <a:pt x="70" y="134"/>
                    <a:pt x="64" y="123"/>
                    <a:pt x="62" y="112"/>
                  </a:cubicBezTo>
                  <a:cubicBezTo>
                    <a:pt x="65" y="97"/>
                    <a:pt x="55" y="81"/>
                    <a:pt x="72" y="73"/>
                  </a:cubicBezTo>
                  <a:cubicBezTo>
                    <a:pt x="79" y="64"/>
                    <a:pt x="75" y="59"/>
                    <a:pt x="69" y="51"/>
                  </a:cubicBezTo>
                  <a:cubicBezTo>
                    <a:pt x="61" y="52"/>
                    <a:pt x="61" y="56"/>
                    <a:pt x="54" y="60"/>
                  </a:cubicBezTo>
                  <a:cubicBezTo>
                    <a:pt x="37" y="57"/>
                    <a:pt x="43" y="60"/>
                    <a:pt x="35" y="54"/>
                  </a:cubicBezTo>
                  <a:cubicBezTo>
                    <a:pt x="31" y="45"/>
                    <a:pt x="28" y="39"/>
                    <a:pt x="41" y="36"/>
                  </a:cubicBezTo>
                  <a:cubicBezTo>
                    <a:pt x="49" y="32"/>
                    <a:pt x="53" y="33"/>
                    <a:pt x="62" y="34"/>
                  </a:cubicBezTo>
                  <a:cubicBezTo>
                    <a:pt x="67" y="36"/>
                    <a:pt x="73" y="36"/>
                    <a:pt x="78" y="39"/>
                  </a:cubicBezTo>
                  <a:cubicBezTo>
                    <a:pt x="85" y="36"/>
                    <a:pt x="90" y="31"/>
                    <a:pt x="98" y="30"/>
                  </a:cubicBezTo>
                  <a:cubicBezTo>
                    <a:pt x="104" y="26"/>
                    <a:pt x="107" y="19"/>
                    <a:pt x="111" y="13"/>
                  </a:cubicBezTo>
                  <a:cubicBezTo>
                    <a:pt x="107" y="8"/>
                    <a:pt x="102" y="4"/>
                    <a:pt x="9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9" name="Freeform 63"/>
            <p:cNvSpPr/>
            <p:nvPr/>
          </p:nvSpPr>
          <p:spPr bwMode="invGray">
            <a:xfrm>
              <a:off x="4064" y="2777"/>
              <a:ext cx="22" cy="71"/>
            </a:xfrm>
            <a:custGeom>
              <a:avLst/>
              <a:gdLst>
                <a:gd name="T0" fmla="*/ 12 w 30"/>
                <a:gd name="T1" fmla="*/ 0 h 94"/>
                <a:gd name="T2" fmla="*/ 0 w 30"/>
                <a:gd name="T3" fmla="*/ 16 h 94"/>
                <a:gd name="T4" fmla="*/ 6 w 30"/>
                <a:gd name="T5" fmla="*/ 37 h 94"/>
                <a:gd name="T6" fmla="*/ 1 w 30"/>
                <a:gd name="T7" fmla="*/ 61 h 94"/>
                <a:gd name="T8" fmla="*/ 16 w 30"/>
                <a:gd name="T9" fmla="*/ 94 h 94"/>
                <a:gd name="T10" fmla="*/ 30 w 30"/>
                <a:gd name="T11" fmla="*/ 82 h 94"/>
                <a:gd name="T12" fmla="*/ 22 w 30"/>
                <a:gd name="T13" fmla="*/ 61 h 94"/>
                <a:gd name="T14" fmla="*/ 12 w 30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94">
                  <a:moveTo>
                    <a:pt x="12" y="0"/>
                  </a:moveTo>
                  <a:cubicBezTo>
                    <a:pt x="9" y="6"/>
                    <a:pt x="4" y="11"/>
                    <a:pt x="0" y="16"/>
                  </a:cubicBezTo>
                  <a:cubicBezTo>
                    <a:pt x="1" y="23"/>
                    <a:pt x="3" y="30"/>
                    <a:pt x="6" y="37"/>
                  </a:cubicBezTo>
                  <a:cubicBezTo>
                    <a:pt x="3" y="45"/>
                    <a:pt x="4" y="53"/>
                    <a:pt x="1" y="61"/>
                  </a:cubicBezTo>
                  <a:cubicBezTo>
                    <a:pt x="3" y="81"/>
                    <a:pt x="2" y="83"/>
                    <a:pt x="16" y="94"/>
                  </a:cubicBezTo>
                  <a:cubicBezTo>
                    <a:pt x="24" y="92"/>
                    <a:pt x="27" y="90"/>
                    <a:pt x="30" y="82"/>
                  </a:cubicBezTo>
                  <a:cubicBezTo>
                    <a:pt x="28" y="73"/>
                    <a:pt x="26" y="69"/>
                    <a:pt x="22" y="61"/>
                  </a:cubicBezTo>
                  <a:cubicBezTo>
                    <a:pt x="19" y="40"/>
                    <a:pt x="18" y="20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0" name="Freeform 64"/>
            <p:cNvSpPr/>
            <p:nvPr/>
          </p:nvSpPr>
          <p:spPr bwMode="invGray">
            <a:xfrm>
              <a:off x="4078" y="2896"/>
              <a:ext cx="61" cy="118"/>
            </a:xfrm>
            <a:custGeom>
              <a:avLst/>
              <a:gdLst>
                <a:gd name="T0" fmla="*/ 12 w 81"/>
                <a:gd name="T1" fmla="*/ 2 h 158"/>
                <a:gd name="T2" fmla="*/ 0 w 81"/>
                <a:gd name="T3" fmla="*/ 20 h 158"/>
                <a:gd name="T4" fmla="*/ 8 w 81"/>
                <a:gd name="T5" fmla="*/ 49 h 158"/>
                <a:gd name="T6" fmla="*/ 6 w 81"/>
                <a:gd name="T7" fmla="*/ 107 h 158"/>
                <a:gd name="T8" fmla="*/ 17 w 81"/>
                <a:gd name="T9" fmla="*/ 103 h 158"/>
                <a:gd name="T10" fmla="*/ 20 w 81"/>
                <a:gd name="T11" fmla="*/ 115 h 158"/>
                <a:gd name="T12" fmla="*/ 29 w 81"/>
                <a:gd name="T13" fmla="*/ 122 h 158"/>
                <a:gd name="T14" fmla="*/ 38 w 81"/>
                <a:gd name="T15" fmla="*/ 140 h 158"/>
                <a:gd name="T16" fmla="*/ 48 w 81"/>
                <a:gd name="T17" fmla="*/ 128 h 158"/>
                <a:gd name="T18" fmla="*/ 65 w 81"/>
                <a:gd name="T19" fmla="*/ 134 h 158"/>
                <a:gd name="T20" fmla="*/ 63 w 81"/>
                <a:gd name="T21" fmla="*/ 109 h 158"/>
                <a:gd name="T22" fmla="*/ 48 w 81"/>
                <a:gd name="T23" fmla="*/ 104 h 158"/>
                <a:gd name="T24" fmla="*/ 39 w 81"/>
                <a:gd name="T25" fmla="*/ 91 h 158"/>
                <a:gd name="T26" fmla="*/ 33 w 81"/>
                <a:gd name="T27" fmla="*/ 73 h 158"/>
                <a:gd name="T28" fmla="*/ 41 w 81"/>
                <a:gd name="T29" fmla="*/ 53 h 158"/>
                <a:gd name="T30" fmla="*/ 35 w 81"/>
                <a:gd name="T31" fmla="*/ 35 h 158"/>
                <a:gd name="T32" fmla="*/ 42 w 81"/>
                <a:gd name="T33" fmla="*/ 20 h 158"/>
                <a:gd name="T34" fmla="*/ 29 w 81"/>
                <a:gd name="T35" fmla="*/ 4 h 158"/>
                <a:gd name="T36" fmla="*/ 18 w 81"/>
                <a:gd name="T37" fmla="*/ 7 h 158"/>
                <a:gd name="T38" fmla="*/ 12 w 81"/>
                <a:gd name="T39" fmla="*/ 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158">
                  <a:moveTo>
                    <a:pt x="12" y="2"/>
                  </a:moveTo>
                  <a:cubicBezTo>
                    <a:pt x="8" y="8"/>
                    <a:pt x="3" y="13"/>
                    <a:pt x="0" y="20"/>
                  </a:cubicBezTo>
                  <a:cubicBezTo>
                    <a:pt x="5" y="31"/>
                    <a:pt x="6" y="35"/>
                    <a:pt x="8" y="49"/>
                  </a:cubicBezTo>
                  <a:cubicBezTo>
                    <a:pt x="7" y="69"/>
                    <a:pt x="4" y="87"/>
                    <a:pt x="6" y="107"/>
                  </a:cubicBezTo>
                  <a:cubicBezTo>
                    <a:pt x="8" y="106"/>
                    <a:pt x="14" y="101"/>
                    <a:pt x="17" y="103"/>
                  </a:cubicBezTo>
                  <a:cubicBezTo>
                    <a:pt x="20" y="105"/>
                    <a:pt x="17" y="112"/>
                    <a:pt x="20" y="115"/>
                  </a:cubicBezTo>
                  <a:cubicBezTo>
                    <a:pt x="22" y="118"/>
                    <a:pt x="29" y="122"/>
                    <a:pt x="29" y="122"/>
                  </a:cubicBezTo>
                  <a:cubicBezTo>
                    <a:pt x="29" y="133"/>
                    <a:pt x="27" y="158"/>
                    <a:pt x="38" y="140"/>
                  </a:cubicBezTo>
                  <a:cubicBezTo>
                    <a:pt x="39" y="133"/>
                    <a:pt x="41" y="131"/>
                    <a:pt x="48" y="128"/>
                  </a:cubicBezTo>
                  <a:cubicBezTo>
                    <a:pt x="55" y="130"/>
                    <a:pt x="59" y="133"/>
                    <a:pt x="65" y="134"/>
                  </a:cubicBezTo>
                  <a:cubicBezTo>
                    <a:pt x="81" y="131"/>
                    <a:pt x="76" y="112"/>
                    <a:pt x="63" y="109"/>
                  </a:cubicBezTo>
                  <a:cubicBezTo>
                    <a:pt x="58" y="107"/>
                    <a:pt x="53" y="106"/>
                    <a:pt x="48" y="104"/>
                  </a:cubicBezTo>
                  <a:cubicBezTo>
                    <a:pt x="45" y="100"/>
                    <a:pt x="42" y="95"/>
                    <a:pt x="39" y="91"/>
                  </a:cubicBezTo>
                  <a:cubicBezTo>
                    <a:pt x="38" y="85"/>
                    <a:pt x="36" y="79"/>
                    <a:pt x="33" y="73"/>
                  </a:cubicBezTo>
                  <a:cubicBezTo>
                    <a:pt x="31" y="64"/>
                    <a:pt x="33" y="58"/>
                    <a:pt x="41" y="53"/>
                  </a:cubicBezTo>
                  <a:cubicBezTo>
                    <a:pt x="48" y="44"/>
                    <a:pt x="47" y="38"/>
                    <a:pt x="35" y="35"/>
                  </a:cubicBezTo>
                  <a:cubicBezTo>
                    <a:pt x="36" y="28"/>
                    <a:pt x="39" y="26"/>
                    <a:pt x="42" y="20"/>
                  </a:cubicBezTo>
                  <a:cubicBezTo>
                    <a:pt x="41" y="13"/>
                    <a:pt x="35" y="8"/>
                    <a:pt x="29" y="4"/>
                  </a:cubicBezTo>
                  <a:cubicBezTo>
                    <a:pt x="25" y="9"/>
                    <a:pt x="23" y="13"/>
                    <a:pt x="18" y="7"/>
                  </a:cubicBezTo>
                  <a:cubicBezTo>
                    <a:pt x="17" y="0"/>
                    <a:pt x="19" y="2"/>
                    <a:pt x="12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1" name="Freeform 65"/>
            <p:cNvSpPr/>
            <p:nvPr/>
          </p:nvSpPr>
          <p:spPr bwMode="invGray">
            <a:xfrm>
              <a:off x="4121" y="3052"/>
              <a:ext cx="64" cy="79"/>
            </a:xfrm>
            <a:custGeom>
              <a:avLst/>
              <a:gdLst>
                <a:gd name="T0" fmla="*/ 52 w 85"/>
                <a:gd name="T1" fmla="*/ 0 h 105"/>
                <a:gd name="T2" fmla="*/ 44 w 85"/>
                <a:gd name="T3" fmla="*/ 18 h 105"/>
                <a:gd name="T4" fmla="*/ 32 w 85"/>
                <a:gd name="T5" fmla="*/ 30 h 105"/>
                <a:gd name="T6" fmla="*/ 16 w 85"/>
                <a:gd name="T7" fmla="*/ 35 h 105"/>
                <a:gd name="T8" fmla="*/ 8 w 85"/>
                <a:gd name="T9" fmla="*/ 48 h 105"/>
                <a:gd name="T10" fmla="*/ 4 w 85"/>
                <a:gd name="T11" fmla="*/ 74 h 105"/>
                <a:gd name="T12" fmla="*/ 13 w 85"/>
                <a:gd name="T13" fmla="*/ 71 h 105"/>
                <a:gd name="T14" fmla="*/ 25 w 85"/>
                <a:gd name="T15" fmla="*/ 62 h 105"/>
                <a:gd name="T16" fmla="*/ 34 w 85"/>
                <a:gd name="T17" fmla="*/ 69 h 105"/>
                <a:gd name="T18" fmla="*/ 58 w 85"/>
                <a:gd name="T19" fmla="*/ 99 h 105"/>
                <a:gd name="T20" fmla="*/ 71 w 85"/>
                <a:gd name="T21" fmla="*/ 72 h 105"/>
                <a:gd name="T22" fmla="*/ 85 w 85"/>
                <a:gd name="T23" fmla="*/ 68 h 105"/>
                <a:gd name="T24" fmla="*/ 74 w 85"/>
                <a:gd name="T25" fmla="*/ 39 h 105"/>
                <a:gd name="T26" fmla="*/ 52 w 85"/>
                <a:gd name="T2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105">
                  <a:moveTo>
                    <a:pt x="52" y="0"/>
                  </a:moveTo>
                  <a:cubicBezTo>
                    <a:pt x="50" y="6"/>
                    <a:pt x="47" y="12"/>
                    <a:pt x="44" y="18"/>
                  </a:cubicBezTo>
                  <a:cubicBezTo>
                    <a:pt x="43" y="28"/>
                    <a:pt x="42" y="28"/>
                    <a:pt x="32" y="30"/>
                  </a:cubicBezTo>
                  <a:cubicBezTo>
                    <a:pt x="27" y="33"/>
                    <a:pt x="21" y="33"/>
                    <a:pt x="16" y="35"/>
                  </a:cubicBezTo>
                  <a:cubicBezTo>
                    <a:pt x="13" y="39"/>
                    <a:pt x="11" y="44"/>
                    <a:pt x="8" y="48"/>
                  </a:cubicBezTo>
                  <a:cubicBezTo>
                    <a:pt x="4" y="66"/>
                    <a:pt x="0" y="42"/>
                    <a:pt x="4" y="74"/>
                  </a:cubicBezTo>
                  <a:cubicBezTo>
                    <a:pt x="7" y="73"/>
                    <a:pt x="10" y="73"/>
                    <a:pt x="13" y="71"/>
                  </a:cubicBezTo>
                  <a:cubicBezTo>
                    <a:pt x="19" y="67"/>
                    <a:pt x="17" y="64"/>
                    <a:pt x="25" y="62"/>
                  </a:cubicBezTo>
                  <a:cubicBezTo>
                    <a:pt x="32" y="59"/>
                    <a:pt x="31" y="64"/>
                    <a:pt x="34" y="69"/>
                  </a:cubicBezTo>
                  <a:cubicBezTo>
                    <a:pt x="37" y="82"/>
                    <a:pt x="44" y="96"/>
                    <a:pt x="58" y="99"/>
                  </a:cubicBezTo>
                  <a:cubicBezTo>
                    <a:pt x="70" y="105"/>
                    <a:pt x="60" y="78"/>
                    <a:pt x="71" y="72"/>
                  </a:cubicBezTo>
                  <a:cubicBezTo>
                    <a:pt x="78" y="74"/>
                    <a:pt x="80" y="74"/>
                    <a:pt x="85" y="68"/>
                  </a:cubicBezTo>
                  <a:cubicBezTo>
                    <a:pt x="82" y="56"/>
                    <a:pt x="80" y="49"/>
                    <a:pt x="74" y="39"/>
                  </a:cubicBezTo>
                  <a:cubicBezTo>
                    <a:pt x="73" y="6"/>
                    <a:pt x="80" y="6"/>
                    <a:pt x="5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2" name="Freeform 66"/>
            <p:cNvSpPr/>
            <p:nvPr/>
          </p:nvSpPr>
          <p:spPr bwMode="invGray">
            <a:xfrm>
              <a:off x="4197" y="3193"/>
              <a:ext cx="29" cy="49"/>
            </a:xfrm>
            <a:custGeom>
              <a:avLst/>
              <a:gdLst>
                <a:gd name="T0" fmla="*/ 6 w 38"/>
                <a:gd name="T1" fmla="*/ 27 h 66"/>
                <a:gd name="T2" fmla="*/ 26 w 38"/>
                <a:gd name="T3" fmla="*/ 66 h 66"/>
                <a:gd name="T4" fmla="*/ 30 w 38"/>
                <a:gd name="T5" fmla="*/ 52 h 66"/>
                <a:gd name="T6" fmla="*/ 38 w 38"/>
                <a:gd name="T7" fmla="*/ 40 h 66"/>
                <a:gd name="T8" fmla="*/ 30 w 38"/>
                <a:gd name="T9" fmla="*/ 25 h 66"/>
                <a:gd name="T10" fmla="*/ 20 w 38"/>
                <a:gd name="T11" fmla="*/ 13 h 66"/>
                <a:gd name="T12" fmla="*/ 11 w 38"/>
                <a:gd name="T13" fmla="*/ 1 h 66"/>
                <a:gd name="T14" fmla="*/ 2 w 38"/>
                <a:gd name="T15" fmla="*/ 12 h 66"/>
                <a:gd name="T16" fmla="*/ 6 w 38"/>
                <a:gd name="T17" fmla="*/ 2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6">
                  <a:moveTo>
                    <a:pt x="6" y="27"/>
                  </a:moveTo>
                  <a:cubicBezTo>
                    <a:pt x="8" y="52"/>
                    <a:pt x="5" y="58"/>
                    <a:pt x="26" y="66"/>
                  </a:cubicBezTo>
                  <a:cubicBezTo>
                    <a:pt x="36" y="63"/>
                    <a:pt x="33" y="61"/>
                    <a:pt x="30" y="52"/>
                  </a:cubicBezTo>
                  <a:cubicBezTo>
                    <a:pt x="28" y="41"/>
                    <a:pt x="34" y="49"/>
                    <a:pt x="38" y="40"/>
                  </a:cubicBezTo>
                  <a:cubicBezTo>
                    <a:pt x="34" y="35"/>
                    <a:pt x="33" y="30"/>
                    <a:pt x="30" y="25"/>
                  </a:cubicBezTo>
                  <a:cubicBezTo>
                    <a:pt x="29" y="14"/>
                    <a:pt x="30" y="0"/>
                    <a:pt x="20" y="13"/>
                  </a:cubicBezTo>
                  <a:cubicBezTo>
                    <a:pt x="14" y="9"/>
                    <a:pt x="12" y="8"/>
                    <a:pt x="11" y="1"/>
                  </a:cubicBezTo>
                  <a:cubicBezTo>
                    <a:pt x="5" y="4"/>
                    <a:pt x="3" y="5"/>
                    <a:pt x="2" y="12"/>
                  </a:cubicBezTo>
                  <a:cubicBezTo>
                    <a:pt x="3" y="25"/>
                    <a:pt x="0" y="21"/>
                    <a:pt x="6" y="2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3" name="Freeform 67"/>
            <p:cNvSpPr/>
            <p:nvPr/>
          </p:nvSpPr>
          <p:spPr bwMode="invGray">
            <a:xfrm>
              <a:off x="4181" y="3275"/>
              <a:ext cx="18" cy="17"/>
            </a:xfrm>
            <a:custGeom>
              <a:avLst/>
              <a:gdLst>
                <a:gd name="T0" fmla="*/ 0 w 24"/>
                <a:gd name="T1" fmla="*/ 0 h 23"/>
                <a:gd name="T2" fmla="*/ 6 w 24"/>
                <a:gd name="T3" fmla="*/ 23 h 23"/>
                <a:gd name="T4" fmla="*/ 24 w 24"/>
                <a:gd name="T5" fmla="*/ 11 h 23"/>
                <a:gd name="T6" fmla="*/ 0 w 24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1" y="8"/>
                    <a:pt x="3" y="16"/>
                    <a:pt x="6" y="23"/>
                  </a:cubicBezTo>
                  <a:cubicBezTo>
                    <a:pt x="19" y="20"/>
                    <a:pt x="19" y="22"/>
                    <a:pt x="24" y="11"/>
                  </a:cubicBezTo>
                  <a:cubicBezTo>
                    <a:pt x="20" y="0"/>
                    <a:pt x="4" y="8"/>
                    <a:pt x="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4" name="Freeform 68"/>
            <p:cNvSpPr/>
            <p:nvPr/>
          </p:nvSpPr>
          <p:spPr bwMode="invGray">
            <a:xfrm>
              <a:off x="4208" y="3265"/>
              <a:ext cx="45" cy="37"/>
            </a:xfrm>
            <a:custGeom>
              <a:avLst/>
              <a:gdLst>
                <a:gd name="T0" fmla="*/ 9 w 60"/>
                <a:gd name="T1" fmla="*/ 0 h 49"/>
                <a:gd name="T2" fmla="*/ 0 w 60"/>
                <a:gd name="T3" fmla="*/ 18 h 49"/>
                <a:gd name="T4" fmla="*/ 28 w 60"/>
                <a:gd name="T5" fmla="*/ 33 h 49"/>
                <a:gd name="T6" fmla="*/ 42 w 60"/>
                <a:gd name="T7" fmla="*/ 46 h 49"/>
                <a:gd name="T8" fmla="*/ 60 w 60"/>
                <a:gd name="T9" fmla="*/ 42 h 49"/>
                <a:gd name="T10" fmla="*/ 49 w 60"/>
                <a:gd name="T11" fmla="*/ 24 h 49"/>
                <a:gd name="T12" fmla="*/ 28 w 60"/>
                <a:gd name="T13" fmla="*/ 3 h 49"/>
                <a:gd name="T14" fmla="*/ 19 w 60"/>
                <a:gd name="T15" fmla="*/ 16 h 49"/>
                <a:gd name="T16" fmla="*/ 9 w 60"/>
                <a:gd name="T1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49">
                  <a:moveTo>
                    <a:pt x="9" y="0"/>
                  </a:moveTo>
                  <a:cubicBezTo>
                    <a:pt x="8" y="7"/>
                    <a:pt x="0" y="18"/>
                    <a:pt x="0" y="18"/>
                  </a:cubicBezTo>
                  <a:cubicBezTo>
                    <a:pt x="2" y="36"/>
                    <a:pt x="9" y="31"/>
                    <a:pt x="28" y="33"/>
                  </a:cubicBezTo>
                  <a:cubicBezTo>
                    <a:pt x="33" y="40"/>
                    <a:pt x="33" y="44"/>
                    <a:pt x="42" y="46"/>
                  </a:cubicBezTo>
                  <a:cubicBezTo>
                    <a:pt x="49" y="49"/>
                    <a:pt x="56" y="49"/>
                    <a:pt x="60" y="42"/>
                  </a:cubicBezTo>
                  <a:cubicBezTo>
                    <a:pt x="58" y="32"/>
                    <a:pt x="59" y="26"/>
                    <a:pt x="49" y="24"/>
                  </a:cubicBezTo>
                  <a:cubicBezTo>
                    <a:pt x="47" y="12"/>
                    <a:pt x="41" y="5"/>
                    <a:pt x="28" y="3"/>
                  </a:cubicBezTo>
                  <a:cubicBezTo>
                    <a:pt x="23" y="10"/>
                    <a:pt x="30" y="23"/>
                    <a:pt x="19" y="16"/>
                  </a:cubicBezTo>
                  <a:cubicBezTo>
                    <a:pt x="17" y="6"/>
                    <a:pt x="20" y="0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5" name="Freeform 69"/>
            <p:cNvSpPr/>
            <p:nvPr/>
          </p:nvSpPr>
          <p:spPr bwMode="invGray">
            <a:xfrm>
              <a:off x="4277" y="3335"/>
              <a:ext cx="24" cy="33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6" name="Freeform 70"/>
            <p:cNvSpPr/>
            <p:nvPr/>
          </p:nvSpPr>
          <p:spPr bwMode="invGray">
            <a:xfrm>
              <a:off x="4544" y="3293"/>
              <a:ext cx="46" cy="47"/>
            </a:xfrm>
            <a:custGeom>
              <a:avLst/>
              <a:gdLst>
                <a:gd name="T0" fmla="*/ 7 w 61"/>
                <a:gd name="T1" fmla="*/ 0 h 63"/>
                <a:gd name="T2" fmla="*/ 0 w 61"/>
                <a:gd name="T3" fmla="*/ 14 h 63"/>
                <a:gd name="T4" fmla="*/ 24 w 61"/>
                <a:gd name="T5" fmla="*/ 35 h 63"/>
                <a:gd name="T6" fmla="*/ 36 w 61"/>
                <a:gd name="T7" fmla="*/ 54 h 63"/>
                <a:gd name="T8" fmla="*/ 46 w 61"/>
                <a:gd name="T9" fmla="*/ 63 h 63"/>
                <a:gd name="T10" fmla="*/ 61 w 61"/>
                <a:gd name="T11" fmla="*/ 56 h 63"/>
                <a:gd name="T12" fmla="*/ 33 w 61"/>
                <a:gd name="T13" fmla="*/ 17 h 63"/>
                <a:gd name="T14" fmla="*/ 7 w 61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3">
                  <a:moveTo>
                    <a:pt x="7" y="0"/>
                  </a:moveTo>
                  <a:cubicBezTo>
                    <a:pt x="6" y="6"/>
                    <a:pt x="3" y="9"/>
                    <a:pt x="0" y="14"/>
                  </a:cubicBezTo>
                  <a:cubicBezTo>
                    <a:pt x="7" y="23"/>
                    <a:pt x="13" y="31"/>
                    <a:pt x="24" y="35"/>
                  </a:cubicBezTo>
                  <a:cubicBezTo>
                    <a:pt x="27" y="42"/>
                    <a:pt x="31" y="48"/>
                    <a:pt x="36" y="54"/>
                  </a:cubicBezTo>
                  <a:cubicBezTo>
                    <a:pt x="37" y="61"/>
                    <a:pt x="40" y="59"/>
                    <a:pt x="46" y="63"/>
                  </a:cubicBezTo>
                  <a:cubicBezTo>
                    <a:pt x="54" y="62"/>
                    <a:pt x="56" y="62"/>
                    <a:pt x="61" y="56"/>
                  </a:cubicBezTo>
                  <a:cubicBezTo>
                    <a:pt x="59" y="46"/>
                    <a:pt x="42" y="23"/>
                    <a:pt x="33" y="17"/>
                  </a:cubicBezTo>
                  <a:cubicBezTo>
                    <a:pt x="23" y="10"/>
                    <a:pt x="14" y="9"/>
                    <a:pt x="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7" name="Freeform 71"/>
            <p:cNvSpPr/>
            <p:nvPr/>
          </p:nvSpPr>
          <p:spPr bwMode="invGray">
            <a:xfrm>
              <a:off x="4147" y="3352"/>
              <a:ext cx="46" cy="50"/>
            </a:xfrm>
            <a:custGeom>
              <a:avLst/>
              <a:gdLst>
                <a:gd name="T0" fmla="*/ 28 w 61"/>
                <a:gd name="T1" fmla="*/ 7 h 67"/>
                <a:gd name="T2" fmla="*/ 30 w 61"/>
                <a:gd name="T3" fmla="*/ 34 h 67"/>
                <a:gd name="T4" fmla="*/ 16 w 61"/>
                <a:gd name="T5" fmla="*/ 43 h 67"/>
                <a:gd name="T6" fmla="*/ 22 w 61"/>
                <a:gd name="T7" fmla="*/ 67 h 67"/>
                <a:gd name="T8" fmla="*/ 48 w 61"/>
                <a:gd name="T9" fmla="*/ 58 h 67"/>
                <a:gd name="T10" fmla="*/ 60 w 61"/>
                <a:gd name="T11" fmla="*/ 47 h 67"/>
                <a:gd name="T12" fmla="*/ 51 w 61"/>
                <a:gd name="T13" fmla="*/ 28 h 67"/>
                <a:gd name="T14" fmla="*/ 57 w 61"/>
                <a:gd name="T15" fmla="*/ 14 h 67"/>
                <a:gd name="T16" fmla="*/ 55 w 61"/>
                <a:gd name="T17" fmla="*/ 2 h 67"/>
                <a:gd name="T18" fmla="*/ 46 w 61"/>
                <a:gd name="T19" fmla="*/ 4 h 67"/>
                <a:gd name="T20" fmla="*/ 51 w 61"/>
                <a:gd name="T21" fmla="*/ 5 h 67"/>
                <a:gd name="T22" fmla="*/ 49 w 61"/>
                <a:gd name="T23" fmla="*/ 16 h 67"/>
                <a:gd name="T24" fmla="*/ 43 w 61"/>
                <a:gd name="T25" fmla="*/ 23 h 67"/>
                <a:gd name="T26" fmla="*/ 28 w 61"/>
                <a:gd name="T2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7">
                  <a:moveTo>
                    <a:pt x="28" y="7"/>
                  </a:moveTo>
                  <a:cubicBezTo>
                    <a:pt x="17" y="15"/>
                    <a:pt x="24" y="25"/>
                    <a:pt x="30" y="34"/>
                  </a:cubicBezTo>
                  <a:cubicBezTo>
                    <a:pt x="27" y="44"/>
                    <a:pt x="26" y="44"/>
                    <a:pt x="16" y="43"/>
                  </a:cubicBezTo>
                  <a:cubicBezTo>
                    <a:pt x="0" y="46"/>
                    <a:pt x="13" y="63"/>
                    <a:pt x="22" y="67"/>
                  </a:cubicBezTo>
                  <a:cubicBezTo>
                    <a:pt x="31" y="65"/>
                    <a:pt x="39" y="60"/>
                    <a:pt x="48" y="58"/>
                  </a:cubicBezTo>
                  <a:cubicBezTo>
                    <a:pt x="51" y="52"/>
                    <a:pt x="54" y="50"/>
                    <a:pt x="60" y="47"/>
                  </a:cubicBezTo>
                  <a:cubicBezTo>
                    <a:pt x="61" y="40"/>
                    <a:pt x="51" y="28"/>
                    <a:pt x="51" y="28"/>
                  </a:cubicBezTo>
                  <a:cubicBezTo>
                    <a:pt x="52" y="22"/>
                    <a:pt x="55" y="19"/>
                    <a:pt x="57" y="14"/>
                  </a:cubicBezTo>
                  <a:cubicBezTo>
                    <a:pt x="56" y="10"/>
                    <a:pt x="58" y="5"/>
                    <a:pt x="55" y="2"/>
                  </a:cubicBezTo>
                  <a:cubicBezTo>
                    <a:pt x="53" y="0"/>
                    <a:pt x="48" y="2"/>
                    <a:pt x="46" y="4"/>
                  </a:cubicBezTo>
                  <a:cubicBezTo>
                    <a:pt x="45" y="5"/>
                    <a:pt x="49" y="5"/>
                    <a:pt x="51" y="5"/>
                  </a:cubicBezTo>
                  <a:cubicBezTo>
                    <a:pt x="57" y="10"/>
                    <a:pt x="52" y="9"/>
                    <a:pt x="49" y="16"/>
                  </a:cubicBezTo>
                  <a:cubicBezTo>
                    <a:pt x="58" y="23"/>
                    <a:pt x="50" y="22"/>
                    <a:pt x="43" y="23"/>
                  </a:cubicBezTo>
                  <a:cubicBezTo>
                    <a:pt x="34" y="22"/>
                    <a:pt x="31" y="16"/>
                    <a:pt x="28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8" name="Freeform 72"/>
            <p:cNvSpPr/>
            <p:nvPr/>
          </p:nvSpPr>
          <p:spPr bwMode="invGray">
            <a:xfrm>
              <a:off x="4098" y="3371"/>
              <a:ext cx="32" cy="27"/>
            </a:xfrm>
            <a:custGeom>
              <a:avLst/>
              <a:gdLst>
                <a:gd name="T0" fmla="*/ 21 w 43"/>
                <a:gd name="T1" fmla="*/ 3 h 36"/>
                <a:gd name="T2" fmla="*/ 6 w 43"/>
                <a:gd name="T3" fmla="*/ 6 h 36"/>
                <a:gd name="T4" fmla="*/ 33 w 43"/>
                <a:gd name="T5" fmla="*/ 36 h 36"/>
                <a:gd name="T6" fmla="*/ 42 w 43"/>
                <a:gd name="T7" fmla="*/ 30 h 36"/>
                <a:gd name="T8" fmla="*/ 21 w 43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6">
                  <a:moveTo>
                    <a:pt x="21" y="3"/>
                  </a:moveTo>
                  <a:cubicBezTo>
                    <a:pt x="14" y="0"/>
                    <a:pt x="12" y="2"/>
                    <a:pt x="6" y="6"/>
                  </a:cubicBezTo>
                  <a:cubicBezTo>
                    <a:pt x="0" y="17"/>
                    <a:pt x="23" y="32"/>
                    <a:pt x="33" y="36"/>
                  </a:cubicBezTo>
                  <a:cubicBezTo>
                    <a:pt x="36" y="35"/>
                    <a:pt x="42" y="34"/>
                    <a:pt x="42" y="30"/>
                  </a:cubicBezTo>
                  <a:cubicBezTo>
                    <a:pt x="43" y="24"/>
                    <a:pt x="27" y="3"/>
                    <a:pt x="21" y="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9" name="Freeform 73"/>
            <p:cNvSpPr/>
            <p:nvPr/>
          </p:nvSpPr>
          <p:spPr bwMode="invGray">
            <a:xfrm>
              <a:off x="4077" y="3342"/>
              <a:ext cx="24" cy="31"/>
            </a:xfrm>
            <a:custGeom>
              <a:avLst/>
              <a:gdLst>
                <a:gd name="T0" fmla="*/ 21 w 32"/>
                <a:gd name="T1" fmla="*/ 0 h 41"/>
                <a:gd name="T2" fmla="*/ 0 w 32"/>
                <a:gd name="T3" fmla="*/ 26 h 41"/>
                <a:gd name="T4" fmla="*/ 16 w 32"/>
                <a:gd name="T5" fmla="*/ 24 h 41"/>
                <a:gd name="T6" fmla="*/ 19 w 32"/>
                <a:gd name="T7" fmla="*/ 29 h 41"/>
                <a:gd name="T8" fmla="*/ 16 w 32"/>
                <a:gd name="T9" fmla="*/ 35 h 41"/>
                <a:gd name="T10" fmla="*/ 30 w 32"/>
                <a:gd name="T11" fmla="*/ 21 h 41"/>
                <a:gd name="T12" fmla="*/ 24 w 32"/>
                <a:gd name="T13" fmla="*/ 9 h 41"/>
                <a:gd name="T14" fmla="*/ 21 w 32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15" y="10"/>
                    <a:pt x="6" y="16"/>
                    <a:pt x="0" y="26"/>
                  </a:cubicBezTo>
                  <a:cubicBezTo>
                    <a:pt x="7" y="27"/>
                    <a:pt x="10" y="27"/>
                    <a:pt x="16" y="24"/>
                  </a:cubicBezTo>
                  <a:cubicBezTo>
                    <a:pt x="17" y="26"/>
                    <a:pt x="19" y="27"/>
                    <a:pt x="19" y="29"/>
                  </a:cubicBezTo>
                  <a:cubicBezTo>
                    <a:pt x="19" y="31"/>
                    <a:pt x="15" y="33"/>
                    <a:pt x="16" y="35"/>
                  </a:cubicBezTo>
                  <a:cubicBezTo>
                    <a:pt x="19" y="41"/>
                    <a:pt x="29" y="23"/>
                    <a:pt x="30" y="21"/>
                  </a:cubicBezTo>
                  <a:cubicBezTo>
                    <a:pt x="32" y="9"/>
                    <a:pt x="26" y="19"/>
                    <a:pt x="24" y="9"/>
                  </a:cubicBezTo>
                  <a:cubicBezTo>
                    <a:pt x="25" y="1"/>
                    <a:pt x="27" y="4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70" name="Freeform 74"/>
            <p:cNvSpPr/>
            <p:nvPr/>
          </p:nvSpPr>
          <p:spPr bwMode="invGray">
            <a:xfrm>
              <a:off x="4111" y="3353"/>
              <a:ext cx="34" cy="24"/>
            </a:xfrm>
            <a:custGeom>
              <a:avLst/>
              <a:gdLst>
                <a:gd name="T0" fmla="*/ 21 w 45"/>
                <a:gd name="T1" fmla="*/ 0 h 32"/>
                <a:gd name="T2" fmla="*/ 0 w 45"/>
                <a:gd name="T3" fmla="*/ 7 h 32"/>
                <a:gd name="T4" fmla="*/ 27 w 45"/>
                <a:gd name="T5" fmla="*/ 31 h 32"/>
                <a:gd name="T6" fmla="*/ 45 w 45"/>
                <a:gd name="T7" fmla="*/ 24 h 32"/>
                <a:gd name="T8" fmla="*/ 22 w 45"/>
                <a:gd name="T9" fmla="*/ 10 h 32"/>
                <a:gd name="T10" fmla="*/ 21 w 45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2">
                  <a:moveTo>
                    <a:pt x="21" y="0"/>
                  </a:moveTo>
                  <a:cubicBezTo>
                    <a:pt x="10" y="1"/>
                    <a:pt x="8" y="1"/>
                    <a:pt x="0" y="7"/>
                  </a:cubicBezTo>
                  <a:cubicBezTo>
                    <a:pt x="3" y="20"/>
                    <a:pt x="15" y="29"/>
                    <a:pt x="27" y="31"/>
                  </a:cubicBezTo>
                  <a:cubicBezTo>
                    <a:pt x="36" y="30"/>
                    <a:pt x="41" y="32"/>
                    <a:pt x="45" y="24"/>
                  </a:cubicBezTo>
                  <a:cubicBezTo>
                    <a:pt x="32" y="16"/>
                    <a:pt x="30" y="23"/>
                    <a:pt x="22" y="10"/>
                  </a:cubicBezTo>
                  <a:cubicBezTo>
                    <a:pt x="21" y="2"/>
                    <a:pt x="21" y="5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71" name="Freeform 75"/>
            <p:cNvSpPr/>
            <p:nvPr/>
          </p:nvSpPr>
          <p:spPr bwMode="invGray">
            <a:xfrm>
              <a:off x="4062" y="3021"/>
              <a:ext cx="27" cy="55"/>
            </a:xfrm>
            <a:custGeom>
              <a:avLst/>
              <a:gdLst>
                <a:gd name="T0" fmla="*/ 30 w 35"/>
                <a:gd name="T1" fmla="*/ 0 h 74"/>
                <a:gd name="T2" fmla="*/ 21 w 35"/>
                <a:gd name="T3" fmla="*/ 15 h 74"/>
                <a:gd name="T4" fmla="*/ 9 w 35"/>
                <a:gd name="T5" fmla="*/ 36 h 74"/>
                <a:gd name="T6" fmla="*/ 0 w 35"/>
                <a:gd name="T7" fmla="*/ 59 h 74"/>
                <a:gd name="T8" fmla="*/ 8 w 35"/>
                <a:gd name="T9" fmla="*/ 74 h 74"/>
                <a:gd name="T10" fmla="*/ 20 w 35"/>
                <a:gd name="T11" fmla="*/ 59 h 74"/>
                <a:gd name="T12" fmla="*/ 35 w 35"/>
                <a:gd name="T13" fmla="*/ 32 h 74"/>
                <a:gd name="T14" fmla="*/ 30 w 35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74">
                  <a:moveTo>
                    <a:pt x="30" y="0"/>
                  </a:moveTo>
                  <a:cubicBezTo>
                    <a:pt x="33" y="8"/>
                    <a:pt x="29" y="14"/>
                    <a:pt x="21" y="15"/>
                  </a:cubicBezTo>
                  <a:cubicBezTo>
                    <a:pt x="19" y="27"/>
                    <a:pt x="24" y="33"/>
                    <a:pt x="9" y="36"/>
                  </a:cubicBezTo>
                  <a:cubicBezTo>
                    <a:pt x="13" y="50"/>
                    <a:pt x="12" y="52"/>
                    <a:pt x="0" y="59"/>
                  </a:cubicBezTo>
                  <a:cubicBezTo>
                    <a:pt x="3" y="64"/>
                    <a:pt x="5" y="69"/>
                    <a:pt x="8" y="74"/>
                  </a:cubicBezTo>
                  <a:cubicBezTo>
                    <a:pt x="15" y="71"/>
                    <a:pt x="16" y="65"/>
                    <a:pt x="20" y="59"/>
                  </a:cubicBezTo>
                  <a:cubicBezTo>
                    <a:pt x="22" y="47"/>
                    <a:pt x="28" y="41"/>
                    <a:pt x="35" y="32"/>
                  </a:cubicBezTo>
                  <a:cubicBezTo>
                    <a:pt x="34" y="26"/>
                    <a:pt x="30" y="8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72" name="Freeform 76"/>
            <p:cNvSpPr/>
            <p:nvPr/>
          </p:nvSpPr>
          <p:spPr bwMode="invGray">
            <a:xfrm>
              <a:off x="4113" y="3012"/>
              <a:ext cx="19" cy="55"/>
            </a:xfrm>
            <a:custGeom>
              <a:avLst/>
              <a:gdLst>
                <a:gd name="T0" fmla="*/ 13 w 25"/>
                <a:gd name="T1" fmla="*/ 7 h 73"/>
                <a:gd name="T2" fmla="*/ 4 w 25"/>
                <a:gd name="T3" fmla="*/ 8 h 73"/>
                <a:gd name="T4" fmla="*/ 0 w 25"/>
                <a:gd name="T5" fmla="*/ 22 h 73"/>
                <a:gd name="T6" fmla="*/ 15 w 25"/>
                <a:gd name="T7" fmla="*/ 41 h 73"/>
                <a:gd name="T8" fmla="*/ 25 w 25"/>
                <a:gd name="T9" fmla="*/ 56 h 73"/>
                <a:gd name="T10" fmla="*/ 16 w 25"/>
                <a:gd name="T11" fmla="*/ 20 h 73"/>
                <a:gd name="T12" fmla="*/ 13 w 25"/>
                <a:gd name="T13" fmla="*/ 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73">
                  <a:moveTo>
                    <a:pt x="13" y="7"/>
                  </a:moveTo>
                  <a:cubicBezTo>
                    <a:pt x="9" y="0"/>
                    <a:pt x="7" y="2"/>
                    <a:pt x="4" y="8"/>
                  </a:cubicBezTo>
                  <a:cubicBezTo>
                    <a:pt x="3" y="13"/>
                    <a:pt x="1" y="17"/>
                    <a:pt x="0" y="22"/>
                  </a:cubicBezTo>
                  <a:cubicBezTo>
                    <a:pt x="1" y="35"/>
                    <a:pt x="6" y="33"/>
                    <a:pt x="15" y="41"/>
                  </a:cubicBezTo>
                  <a:cubicBezTo>
                    <a:pt x="16" y="52"/>
                    <a:pt x="15" y="73"/>
                    <a:pt x="25" y="56"/>
                  </a:cubicBezTo>
                  <a:cubicBezTo>
                    <a:pt x="24" y="33"/>
                    <a:pt x="23" y="36"/>
                    <a:pt x="16" y="20"/>
                  </a:cubicBezTo>
                  <a:cubicBezTo>
                    <a:pt x="15" y="11"/>
                    <a:pt x="16" y="15"/>
                    <a:pt x="13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73" name="Freeform 77"/>
            <p:cNvSpPr/>
            <p:nvPr/>
          </p:nvSpPr>
          <p:spPr bwMode="invGray">
            <a:xfrm>
              <a:off x="4135" y="2995"/>
              <a:ext cx="10" cy="25"/>
            </a:xfrm>
            <a:custGeom>
              <a:avLst/>
              <a:gdLst>
                <a:gd name="T0" fmla="*/ 11 w 14"/>
                <a:gd name="T1" fmla="*/ 0 h 33"/>
                <a:gd name="T2" fmla="*/ 1 w 14"/>
                <a:gd name="T3" fmla="*/ 10 h 33"/>
                <a:gd name="T4" fmla="*/ 11 w 14"/>
                <a:gd name="T5" fmla="*/ 25 h 33"/>
                <a:gd name="T6" fmla="*/ 11 w 1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cubicBezTo>
                    <a:pt x="7" y="3"/>
                    <a:pt x="5" y="7"/>
                    <a:pt x="1" y="10"/>
                  </a:cubicBezTo>
                  <a:cubicBezTo>
                    <a:pt x="2" y="18"/>
                    <a:pt x="0" y="33"/>
                    <a:pt x="11" y="25"/>
                  </a:cubicBezTo>
                  <a:cubicBezTo>
                    <a:pt x="14" y="15"/>
                    <a:pt x="5" y="4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74" name="Freeform 78"/>
            <p:cNvSpPr/>
            <p:nvPr/>
          </p:nvSpPr>
          <p:spPr bwMode="invGray">
            <a:xfrm>
              <a:off x="4145" y="3007"/>
              <a:ext cx="21" cy="48"/>
            </a:xfrm>
            <a:custGeom>
              <a:avLst/>
              <a:gdLst>
                <a:gd name="T0" fmla="*/ 5 w 28"/>
                <a:gd name="T1" fmla="*/ 0 h 64"/>
                <a:gd name="T2" fmla="*/ 11 w 28"/>
                <a:gd name="T3" fmla="*/ 14 h 64"/>
                <a:gd name="T4" fmla="*/ 20 w 28"/>
                <a:gd name="T5" fmla="*/ 21 h 64"/>
                <a:gd name="T6" fmla="*/ 8 w 28"/>
                <a:gd name="T7" fmla="*/ 39 h 64"/>
                <a:gd name="T8" fmla="*/ 0 w 28"/>
                <a:gd name="T9" fmla="*/ 56 h 64"/>
                <a:gd name="T10" fmla="*/ 11 w 28"/>
                <a:gd name="T11" fmla="*/ 57 h 64"/>
                <a:gd name="T12" fmla="*/ 26 w 28"/>
                <a:gd name="T13" fmla="*/ 26 h 64"/>
                <a:gd name="T14" fmla="*/ 5 w 28"/>
                <a:gd name="T1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64">
                  <a:moveTo>
                    <a:pt x="5" y="0"/>
                  </a:moveTo>
                  <a:cubicBezTo>
                    <a:pt x="6" y="5"/>
                    <a:pt x="7" y="10"/>
                    <a:pt x="11" y="14"/>
                  </a:cubicBezTo>
                  <a:cubicBezTo>
                    <a:pt x="14" y="17"/>
                    <a:pt x="20" y="21"/>
                    <a:pt x="20" y="21"/>
                  </a:cubicBezTo>
                  <a:cubicBezTo>
                    <a:pt x="9" y="27"/>
                    <a:pt x="0" y="23"/>
                    <a:pt x="8" y="39"/>
                  </a:cubicBezTo>
                  <a:cubicBezTo>
                    <a:pt x="6" y="47"/>
                    <a:pt x="4" y="50"/>
                    <a:pt x="0" y="56"/>
                  </a:cubicBezTo>
                  <a:cubicBezTo>
                    <a:pt x="4" y="62"/>
                    <a:pt x="7" y="64"/>
                    <a:pt x="11" y="57"/>
                  </a:cubicBezTo>
                  <a:cubicBezTo>
                    <a:pt x="13" y="43"/>
                    <a:pt x="10" y="29"/>
                    <a:pt x="26" y="26"/>
                  </a:cubicBezTo>
                  <a:cubicBezTo>
                    <a:pt x="28" y="15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75" name="Freeform 79"/>
            <p:cNvSpPr/>
            <p:nvPr/>
          </p:nvSpPr>
          <p:spPr bwMode="invGray">
            <a:xfrm>
              <a:off x="3876" y="3076"/>
              <a:ext cx="12" cy="27"/>
            </a:xfrm>
            <a:custGeom>
              <a:avLst/>
              <a:gdLst>
                <a:gd name="T0" fmla="*/ 14 w 16"/>
                <a:gd name="T1" fmla="*/ 3 h 36"/>
                <a:gd name="T2" fmla="*/ 0 w 16"/>
                <a:gd name="T3" fmla="*/ 7 h 36"/>
                <a:gd name="T4" fmla="*/ 8 w 16"/>
                <a:gd name="T5" fmla="*/ 22 h 36"/>
                <a:gd name="T6" fmla="*/ 14 w 16"/>
                <a:gd name="T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6">
                  <a:moveTo>
                    <a:pt x="14" y="3"/>
                  </a:moveTo>
                  <a:cubicBezTo>
                    <a:pt x="7" y="0"/>
                    <a:pt x="4" y="1"/>
                    <a:pt x="0" y="7"/>
                  </a:cubicBezTo>
                  <a:cubicBezTo>
                    <a:pt x="3" y="14"/>
                    <a:pt x="2" y="17"/>
                    <a:pt x="8" y="22"/>
                  </a:cubicBezTo>
                  <a:cubicBezTo>
                    <a:pt x="16" y="36"/>
                    <a:pt x="11" y="7"/>
                    <a:pt x="14" y="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76" name="Freeform 80"/>
            <p:cNvSpPr/>
            <p:nvPr/>
          </p:nvSpPr>
          <p:spPr bwMode="invGray">
            <a:xfrm>
              <a:off x="3866" y="3053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77" name="Freeform 81"/>
            <p:cNvSpPr/>
            <p:nvPr/>
          </p:nvSpPr>
          <p:spPr bwMode="invGray">
            <a:xfrm>
              <a:off x="3862" y="3035"/>
              <a:ext cx="12" cy="14"/>
            </a:xfrm>
            <a:custGeom>
              <a:avLst/>
              <a:gdLst>
                <a:gd name="T0" fmla="*/ 10 w 16"/>
                <a:gd name="T1" fmla="*/ 5 h 19"/>
                <a:gd name="T2" fmla="*/ 0 w 16"/>
                <a:gd name="T3" fmla="*/ 10 h 19"/>
                <a:gd name="T4" fmla="*/ 12 w 16"/>
                <a:gd name="T5" fmla="*/ 19 h 19"/>
                <a:gd name="T6" fmla="*/ 10 w 16"/>
                <a:gd name="T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0" y="5"/>
                  </a:moveTo>
                  <a:cubicBezTo>
                    <a:pt x="4" y="0"/>
                    <a:pt x="1" y="3"/>
                    <a:pt x="0" y="10"/>
                  </a:cubicBezTo>
                  <a:cubicBezTo>
                    <a:pt x="4" y="15"/>
                    <a:pt x="7" y="16"/>
                    <a:pt x="12" y="19"/>
                  </a:cubicBezTo>
                  <a:cubicBezTo>
                    <a:pt x="16" y="12"/>
                    <a:pt x="14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78" name="Freeform 82"/>
            <p:cNvSpPr/>
            <p:nvPr/>
          </p:nvSpPr>
          <p:spPr bwMode="invGray">
            <a:xfrm>
              <a:off x="3850" y="2995"/>
              <a:ext cx="11" cy="19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79" name="Freeform 83"/>
            <p:cNvSpPr/>
            <p:nvPr/>
          </p:nvSpPr>
          <p:spPr bwMode="invGray">
            <a:xfrm>
              <a:off x="3852" y="3020"/>
              <a:ext cx="16" cy="13"/>
            </a:xfrm>
            <a:custGeom>
              <a:avLst/>
              <a:gdLst>
                <a:gd name="T0" fmla="*/ 13 w 22"/>
                <a:gd name="T1" fmla="*/ 0 h 18"/>
                <a:gd name="T2" fmla="*/ 19 w 22"/>
                <a:gd name="T3" fmla="*/ 18 h 18"/>
                <a:gd name="T4" fmla="*/ 14 w 22"/>
                <a:gd name="T5" fmla="*/ 6 h 18"/>
                <a:gd name="T6" fmla="*/ 13 w 2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8">
                  <a:moveTo>
                    <a:pt x="13" y="0"/>
                  </a:moveTo>
                  <a:cubicBezTo>
                    <a:pt x="0" y="8"/>
                    <a:pt x="9" y="12"/>
                    <a:pt x="19" y="18"/>
                  </a:cubicBezTo>
                  <a:cubicBezTo>
                    <a:pt x="20" y="11"/>
                    <a:pt x="22" y="8"/>
                    <a:pt x="14" y="6"/>
                  </a:cubicBezTo>
                  <a:cubicBezTo>
                    <a:pt x="9" y="3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0" name="Freeform 84"/>
            <p:cNvSpPr/>
            <p:nvPr/>
          </p:nvSpPr>
          <p:spPr bwMode="invGray">
            <a:xfrm>
              <a:off x="4688" y="3643"/>
              <a:ext cx="45" cy="60"/>
            </a:xfrm>
            <a:custGeom>
              <a:avLst/>
              <a:gdLst>
                <a:gd name="T0" fmla="*/ 10 w 60"/>
                <a:gd name="T1" fmla="*/ 7 h 81"/>
                <a:gd name="T2" fmla="*/ 3 w 60"/>
                <a:gd name="T3" fmla="*/ 18 h 81"/>
                <a:gd name="T4" fmla="*/ 15 w 60"/>
                <a:gd name="T5" fmla="*/ 39 h 81"/>
                <a:gd name="T6" fmla="*/ 27 w 60"/>
                <a:gd name="T7" fmla="*/ 54 h 81"/>
                <a:gd name="T8" fmla="*/ 40 w 60"/>
                <a:gd name="T9" fmla="*/ 63 h 81"/>
                <a:gd name="T10" fmla="*/ 51 w 60"/>
                <a:gd name="T11" fmla="*/ 81 h 81"/>
                <a:gd name="T12" fmla="*/ 52 w 60"/>
                <a:gd name="T13" fmla="*/ 57 h 81"/>
                <a:gd name="T14" fmla="*/ 43 w 60"/>
                <a:gd name="T15" fmla="*/ 37 h 81"/>
                <a:gd name="T16" fmla="*/ 25 w 60"/>
                <a:gd name="T17" fmla="*/ 18 h 81"/>
                <a:gd name="T18" fmla="*/ 10 w 60"/>
                <a:gd name="T19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81">
                  <a:moveTo>
                    <a:pt x="10" y="7"/>
                  </a:moveTo>
                  <a:cubicBezTo>
                    <a:pt x="0" y="0"/>
                    <a:pt x="0" y="9"/>
                    <a:pt x="3" y="18"/>
                  </a:cubicBezTo>
                  <a:cubicBezTo>
                    <a:pt x="5" y="25"/>
                    <a:pt x="12" y="32"/>
                    <a:pt x="15" y="39"/>
                  </a:cubicBezTo>
                  <a:cubicBezTo>
                    <a:pt x="16" y="51"/>
                    <a:pt x="17" y="51"/>
                    <a:pt x="27" y="54"/>
                  </a:cubicBezTo>
                  <a:cubicBezTo>
                    <a:pt x="31" y="57"/>
                    <a:pt x="36" y="60"/>
                    <a:pt x="40" y="63"/>
                  </a:cubicBezTo>
                  <a:cubicBezTo>
                    <a:pt x="43" y="70"/>
                    <a:pt x="45" y="77"/>
                    <a:pt x="51" y="81"/>
                  </a:cubicBezTo>
                  <a:cubicBezTo>
                    <a:pt x="60" y="75"/>
                    <a:pt x="56" y="66"/>
                    <a:pt x="52" y="57"/>
                  </a:cubicBezTo>
                  <a:cubicBezTo>
                    <a:pt x="51" y="49"/>
                    <a:pt x="50" y="41"/>
                    <a:pt x="43" y="37"/>
                  </a:cubicBezTo>
                  <a:cubicBezTo>
                    <a:pt x="37" y="30"/>
                    <a:pt x="33" y="23"/>
                    <a:pt x="25" y="18"/>
                  </a:cubicBezTo>
                  <a:cubicBezTo>
                    <a:pt x="20" y="12"/>
                    <a:pt x="17" y="9"/>
                    <a:pt x="10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1" name="Freeform 85"/>
            <p:cNvSpPr/>
            <p:nvPr/>
          </p:nvSpPr>
          <p:spPr bwMode="invGray">
            <a:xfrm>
              <a:off x="4919" y="3594"/>
              <a:ext cx="53" cy="46"/>
            </a:xfrm>
            <a:custGeom>
              <a:avLst/>
              <a:gdLst>
                <a:gd name="T0" fmla="*/ 28 w 71"/>
                <a:gd name="T1" fmla="*/ 23 h 61"/>
                <a:gd name="T2" fmla="*/ 13 w 71"/>
                <a:gd name="T3" fmla="*/ 32 h 61"/>
                <a:gd name="T4" fmla="*/ 1 w 71"/>
                <a:gd name="T5" fmla="*/ 44 h 61"/>
                <a:gd name="T6" fmla="*/ 13 w 71"/>
                <a:gd name="T7" fmla="*/ 59 h 61"/>
                <a:gd name="T8" fmla="*/ 28 w 71"/>
                <a:gd name="T9" fmla="*/ 44 h 61"/>
                <a:gd name="T10" fmla="*/ 40 w 71"/>
                <a:gd name="T11" fmla="*/ 23 h 61"/>
                <a:gd name="T12" fmla="*/ 55 w 71"/>
                <a:gd name="T13" fmla="*/ 0 h 61"/>
                <a:gd name="T14" fmla="*/ 71 w 71"/>
                <a:gd name="T15" fmla="*/ 11 h 61"/>
                <a:gd name="T16" fmla="*/ 35 w 71"/>
                <a:gd name="T17" fmla="*/ 23 h 61"/>
                <a:gd name="T18" fmla="*/ 28 w 71"/>
                <a:gd name="T19" fmla="*/ 2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61">
                  <a:moveTo>
                    <a:pt x="28" y="23"/>
                  </a:moveTo>
                  <a:cubicBezTo>
                    <a:pt x="25" y="33"/>
                    <a:pt x="25" y="33"/>
                    <a:pt x="13" y="32"/>
                  </a:cubicBezTo>
                  <a:cubicBezTo>
                    <a:pt x="2" y="33"/>
                    <a:pt x="3" y="34"/>
                    <a:pt x="1" y="44"/>
                  </a:cubicBezTo>
                  <a:cubicBezTo>
                    <a:pt x="2" y="60"/>
                    <a:pt x="0" y="61"/>
                    <a:pt x="13" y="59"/>
                  </a:cubicBezTo>
                  <a:cubicBezTo>
                    <a:pt x="19" y="54"/>
                    <a:pt x="21" y="48"/>
                    <a:pt x="28" y="44"/>
                  </a:cubicBezTo>
                  <a:cubicBezTo>
                    <a:pt x="30" y="33"/>
                    <a:pt x="28" y="25"/>
                    <a:pt x="40" y="23"/>
                  </a:cubicBezTo>
                  <a:cubicBezTo>
                    <a:pt x="42" y="12"/>
                    <a:pt x="44" y="4"/>
                    <a:pt x="55" y="0"/>
                  </a:cubicBezTo>
                  <a:cubicBezTo>
                    <a:pt x="65" y="2"/>
                    <a:pt x="69" y="1"/>
                    <a:pt x="71" y="11"/>
                  </a:cubicBezTo>
                  <a:cubicBezTo>
                    <a:pt x="63" y="22"/>
                    <a:pt x="48" y="21"/>
                    <a:pt x="35" y="23"/>
                  </a:cubicBezTo>
                  <a:cubicBezTo>
                    <a:pt x="30" y="27"/>
                    <a:pt x="32" y="27"/>
                    <a:pt x="28" y="2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2" name="Freeform 86"/>
            <p:cNvSpPr/>
            <p:nvPr/>
          </p:nvSpPr>
          <p:spPr bwMode="invGray">
            <a:xfrm>
              <a:off x="4759" y="3569"/>
              <a:ext cx="17" cy="23"/>
            </a:xfrm>
            <a:custGeom>
              <a:avLst/>
              <a:gdLst>
                <a:gd name="T0" fmla="*/ 9 w 23"/>
                <a:gd name="T1" fmla="*/ 0 h 30"/>
                <a:gd name="T2" fmla="*/ 0 w 23"/>
                <a:gd name="T3" fmla="*/ 14 h 30"/>
                <a:gd name="T4" fmla="*/ 12 w 23"/>
                <a:gd name="T5" fmla="*/ 30 h 30"/>
                <a:gd name="T6" fmla="*/ 9 w 23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0">
                  <a:moveTo>
                    <a:pt x="9" y="0"/>
                  </a:moveTo>
                  <a:cubicBezTo>
                    <a:pt x="8" y="7"/>
                    <a:pt x="3" y="8"/>
                    <a:pt x="0" y="14"/>
                  </a:cubicBezTo>
                  <a:cubicBezTo>
                    <a:pt x="3" y="21"/>
                    <a:pt x="8" y="24"/>
                    <a:pt x="12" y="30"/>
                  </a:cubicBezTo>
                  <a:cubicBezTo>
                    <a:pt x="23" y="15"/>
                    <a:pt x="4" y="9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3" name="Freeform 87"/>
            <p:cNvSpPr/>
            <p:nvPr/>
          </p:nvSpPr>
          <p:spPr bwMode="invGray">
            <a:xfrm>
              <a:off x="4751" y="3547"/>
              <a:ext cx="20" cy="17"/>
            </a:xfrm>
            <a:custGeom>
              <a:avLst/>
              <a:gdLst>
                <a:gd name="T0" fmla="*/ 19 w 26"/>
                <a:gd name="T1" fmla="*/ 0 h 23"/>
                <a:gd name="T2" fmla="*/ 0 w 26"/>
                <a:gd name="T3" fmla="*/ 14 h 23"/>
                <a:gd name="T4" fmla="*/ 21 w 26"/>
                <a:gd name="T5" fmla="*/ 20 h 23"/>
                <a:gd name="T6" fmla="*/ 19 w 26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3">
                  <a:moveTo>
                    <a:pt x="19" y="0"/>
                  </a:moveTo>
                  <a:cubicBezTo>
                    <a:pt x="17" y="12"/>
                    <a:pt x="10" y="11"/>
                    <a:pt x="0" y="14"/>
                  </a:cubicBezTo>
                  <a:cubicBezTo>
                    <a:pt x="5" y="23"/>
                    <a:pt x="11" y="22"/>
                    <a:pt x="21" y="20"/>
                  </a:cubicBezTo>
                  <a:cubicBezTo>
                    <a:pt x="26" y="12"/>
                    <a:pt x="23" y="7"/>
                    <a:pt x="1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4" name="Freeform 88"/>
            <p:cNvSpPr/>
            <p:nvPr/>
          </p:nvSpPr>
          <p:spPr bwMode="invGray">
            <a:xfrm>
              <a:off x="4598" y="3353"/>
              <a:ext cx="24" cy="33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5" name="Freeform 89"/>
            <p:cNvSpPr/>
            <p:nvPr/>
          </p:nvSpPr>
          <p:spPr bwMode="invGray">
            <a:xfrm>
              <a:off x="4632" y="3396"/>
              <a:ext cx="26" cy="33"/>
            </a:xfrm>
            <a:custGeom>
              <a:avLst/>
              <a:gdLst>
                <a:gd name="T0" fmla="*/ 30 w 34"/>
                <a:gd name="T1" fmla="*/ 0 h 44"/>
                <a:gd name="T2" fmla="*/ 10 w 34"/>
                <a:gd name="T3" fmla="*/ 9 h 44"/>
                <a:gd name="T4" fmla="*/ 14 w 34"/>
                <a:gd name="T5" fmla="*/ 32 h 44"/>
                <a:gd name="T6" fmla="*/ 26 w 34"/>
                <a:gd name="T7" fmla="*/ 36 h 44"/>
                <a:gd name="T8" fmla="*/ 30 w 3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4">
                  <a:moveTo>
                    <a:pt x="30" y="0"/>
                  </a:moveTo>
                  <a:cubicBezTo>
                    <a:pt x="34" y="10"/>
                    <a:pt x="18" y="7"/>
                    <a:pt x="10" y="9"/>
                  </a:cubicBezTo>
                  <a:cubicBezTo>
                    <a:pt x="0" y="16"/>
                    <a:pt x="9" y="24"/>
                    <a:pt x="14" y="32"/>
                  </a:cubicBezTo>
                  <a:cubicBezTo>
                    <a:pt x="16" y="44"/>
                    <a:pt x="17" y="41"/>
                    <a:pt x="26" y="36"/>
                  </a:cubicBezTo>
                  <a:cubicBezTo>
                    <a:pt x="34" y="25"/>
                    <a:pt x="31" y="14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6" name="Freeform 90"/>
            <p:cNvSpPr/>
            <p:nvPr/>
          </p:nvSpPr>
          <p:spPr bwMode="invGray">
            <a:xfrm>
              <a:off x="4659" y="3459"/>
              <a:ext cx="28" cy="28"/>
            </a:xfrm>
            <a:custGeom>
              <a:avLst/>
              <a:gdLst>
                <a:gd name="T0" fmla="*/ 34 w 38"/>
                <a:gd name="T1" fmla="*/ 2 h 37"/>
                <a:gd name="T2" fmla="*/ 10 w 38"/>
                <a:gd name="T3" fmla="*/ 2 h 37"/>
                <a:gd name="T4" fmla="*/ 14 w 38"/>
                <a:gd name="T5" fmla="*/ 25 h 37"/>
                <a:gd name="T6" fmla="*/ 26 w 38"/>
                <a:gd name="T7" fmla="*/ 29 h 37"/>
                <a:gd name="T8" fmla="*/ 34 w 38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9" y="17"/>
                    <a:pt x="14" y="25"/>
                  </a:cubicBezTo>
                  <a:cubicBezTo>
                    <a:pt x="16" y="37"/>
                    <a:pt x="17" y="34"/>
                    <a:pt x="26" y="29"/>
                  </a:cubicBezTo>
                  <a:cubicBezTo>
                    <a:pt x="34" y="18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7" name="Freeform 91"/>
            <p:cNvSpPr/>
            <p:nvPr/>
          </p:nvSpPr>
          <p:spPr bwMode="invGray">
            <a:xfrm>
              <a:off x="4693" y="3449"/>
              <a:ext cx="28" cy="26"/>
            </a:xfrm>
            <a:custGeom>
              <a:avLst/>
              <a:gdLst>
                <a:gd name="T0" fmla="*/ 34 w 38"/>
                <a:gd name="T1" fmla="*/ 2 h 34"/>
                <a:gd name="T2" fmla="*/ 10 w 38"/>
                <a:gd name="T3" fmla="*/ 2 h 34"/>
                <a:gd name="T4" fmla="*/ 16 w 38"/>
                <a:gd name="T5" fmla="*/ 22 h 34"/>
                <a:gd name="T6" fmla="*/ 27 w 38"/>
                <a:gd name="T7" fmla="*/ 22 h 34"/>
                <a:gd name="T8" fmla="*/ 34 w 38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4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11" y="14"/>
                    <a:pt x="16" y="22"/>
                  </a:cubicBezTo>
                  <a:cubicBezTo>
                    <a:pt x="18" y="34"/>
                    <a:pt x="18" y="27"/>
                    <a:pt x="27" y="22"/>
                  </a:cubicBezTo>
                  <a:cubicBezTo>
                    <a:pt x="35" y="11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" name="Freeform 92"/>
            <p:cNvSpPr/>
            <p:nvPr/>
          </p:nvSpPr>
          <p:spPr bwMode="invGray">
            <a:xfrm>
              <a:off x="4683" y="3413"/>
              <a:ext cx="26" cy="20"/>
            </a:xfrm>
            <a:custGeom>
              <a:avLst/>
              <a:gdLst>
                <a:gd name="T0" fmla="*/ 31 w 35"/>
                <a:gd name="T1" fmla="*/ 1 h 27"/>
                <a:gd name="T2" fmla="*/ 10 w 35"/>
                <a:gd name="T3" fmla="*/ 2 h 27"/>
                <a:gd name="T4" fmla="*/ 13 w 35"/>
                <a:gd name="T5" fmla="*/ 15 h 27"/>
                <a:gd name="T6" fmla="*/ 25 w 35"/>
                <a:gd name="T7" fmla="*/ 19 h 27"/>
                <a:gd name="T8" fmla="*/ 31 w 35"/>
                <a:gd name="T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31" y="1"/>
                  </a:moveTo>
                  <a:cubicBezTo>
                    <a:pt x="35" y="11"/>
                    <a:pt x="18" y="0"/>
                    <a:pt x="10" y="2"/>
                  </a:cubicBezTo>
                  <a:cubicBezTo>
                    <a:pt x="0" y="9"/>
                    <a:pt x="8" y="7"/>
                    <a:pt x="13" y="15"/>
                  </a:cubicBezTo>
                  <a:cubicBezTo>
                    <a:pt x="15" y="27"/>
                    <a:pt x="16" y="24"/>
                    <a:pt x="25" y="19"/>
                  </a:cubicBezTo>
                  <a:cubicBezTo>
                    <a:pt x="33" y="8"/>
                    <a:pt x="32" y="15"/>
                    <a:pt x="31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9" name="Freeform 93"/>
            <p:cNvSpPr/>
            <p:nvPr/>
          </p:nvSpPr>
          <p:spPr bwMode="invGray">
            <a:xfrm>
              <a:off x="4657" y="3388"/>
              <a:ext cx="26" cy="35"/>
            </a:xfrm>
            <a:custGeom>
              <a:avLst/>
              <a:gdLst>
                <a:gd name="T0" fmla="*/ 28 w 35"/>
                <a:gd name="T1" fmla="*/ 16 h 47"/>
                <a:gd name="T2" fmla="*/ 19 w 35"/>
                <a:gd name="T3" fmla="*/ 2 h 47"/>
                <a:gd name="T4" fmla="*/ 10 w 35"/>
                <a:gd name="T5" fmla="*/ 25 h 47"/>
                <a:gd name="T6" fmla="*/ 19 w 35"/>
                <a:gd name="T7" fmla="*/ 35 h 47"/>
                <a:gd name="T8" fmla="*/ 27 w 35"/>
                <a:gd name="T9" fmla="*/ 29 h 47"/>
                <a:gd name="T10" fmla="*/ 28 w 35"/>
                <a:gd name="T11" fmla="*/ 1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7">
                  <a:moveTo>
                    <a:pt x="28" y="16"/>
                  </a:moveTo>
                  <a:cubicBezTo>
                    <a:pt x="27" y="13"/>
                    <a:pt x="22" y="0"/>
                    <a:pt x="19" y="2"/>
                  </a:cubicBezTo>
                  <a:cubicBezTo>
                    <a:pt x="16" y="4"/>
                    <a:pt x="10" y="20"/>
                    <a:pt x="10" y="25"/>
                  </a:cubicBezTo>
                  <a:cubicBezTo>
                    <a:pt x="0" y="32"/>
                    <a:pt x="14" y="27"/>
                    <a:pt x="19" y="35"/>
                  </a:cubicBezTo>
                  <a:cubicBezTo>
                    <a:pt x="21" y="47"/>
                    <a:pt x="18" y="34"/>
                    <a:pt x="27" y="29"/>
                  </a:cubicBezTo>
                  <a:cubicBezTo>
                    <a:pt x="35" y="18"/>
                    <a:pt x="29" y="30"/>
                    <a:pt x="28" y="1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0" name="Freeform 94"/>
            <p:cNvSpPr/>
            <p:nvPr/>
          </p:nvSpPr>
          <p:spPr bwMode="invGray">
            <a:xfrm>
              <a:off x="4625" y="3372"/>
              <a:ext cx="24" cy="26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1" name="Freeform 95"/>
            <p:cNvSpPr/>
            <p:nvPr/>
          </p:nvSpPr>
          <p:spPr bwMode="invGray">
            <a:xfrm>
              <a:off x="4665" y="3425"/>
              <a:ext cx="24" cy="26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2" name="Freeform 96"/>
            <p:cNvSpPr/>
            <p:nvPr/>
          </p:nvSpPr>
          <p:spPr bwMode="invGray">
            <a:xfrm>
              <a:off x="3055" y="2051"/>
              <a:ext cx="141" cy="108"/>
            </a:xfrm>
            <a:custGeom>
              <a:avLst/>
              <a:gdLst>
                <a:gd name="T0" fmla="*/ 171 w 189"/>
                <a:gd name="T1" fmla="*/ 4 h 144"/>
                <a:gd name="T2" fmla="*/ 185 w 189"/>
                <a:gd name="T3" fmla="*/ 4 h 144"/>
                <a:gd name="T4" fmla="*/ 189 w 189"/>
                <a:gd name="T5" fmla="*/ 16 h 144"/>
                <a:gd name="T6" fmla="*/ 187 w 189"/>
                <a:gd name="T7" fmla="*/ 24 h 144"/>
                <a:gd name="T8" fmla="*/ 131 w 189"/>
                <a:gd name="T9" fmla="*/ 44 h 144"/>
                <a:gd name="T10" fmla="*/ 109 w 189"/>
                <a:gd name="T11" fmla="*/ 58 h 144"/>
                <a:gd name="T12" fmla="*/ 97 w 189"/>
                <a:gd name="T13" fmla="*/ 62 h 144"/>
                <a:gd name="T14" fmla="*/ 71 w 189"/>
                <a:gd name="T15" fmla="*/ 82 h 144"/>
                <a:gd name="T16" fmla="*/ 75 w 189"/>
                <a:gd name="T17" fmla="*/ 92 h 144"/>
                <a:gd name="T18" fmla="*/ 83 w 189"/>
                <a:gd name="T19" fmla="*/ 116 h 144"/>
                <a:gd name="T20" fmla="*/ 107 w 189"/>
                <a:gd name="T21" fmla="*/ 126 h 144"/>
                <a:gd name="T22" fmla="*/ 93 w 189"/>
                <a:gd name="T23" fmla="*/ 140 h 144"/>
                <a:gd name="T24" fmla="*/ 83 w 189"/>
                <a:gd name="T25" fmla="*/ 130 h 144"/>
                <a:gd name="T26" fmla="*/ 71 w 189"/>
                <a:gd name="T27" fmla="*/ 134 h 144"/>
                <a:gd name="T28" fmla="*/ 21 w 189"/>
                <a:gd name="T29" fmla="*/ 122 h 144"/>
                <a:gd name="T30" fmla="*/ 19 w 189"/>
                <a:gd name="T31" fmla="*/ 106 h 144"/>
                <a:gd name="T32" fmla="*/ 47 w 189"/>
                <a:gd name="T33" fmla="*/ 90 h 144"/>
                <a:gd name="T34" fmla="*/ 51 w 189"/>
                <a:gd name="T35" fmla="*/ 76 h 144"/>
                <a:gd name="T36" fmla="*/ 47 w 189"/>
                <a:gd name="T37" fmla="*/ 64 h 144"/>
                <a:gd name="T38" fmla="*/ 73 w 189"/>
                <a:gd name="T39" fmla="*/ 46 h 144"/>
                <a:gd name="T40" fmla="*/ 97 w 189"/>
                <a:gd name="T41" fmla="*/ 36 h 144"/>
                <a:gd name="T42" fmla="*/ 113 w 189"/>
                <a:gd name="T43" fmla="*/ 24 h 144"/>
                <a:gd name="T44" fmla="*/ 171 w 189"/>
                <a:gd name="T45" fmla="*/ 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9" h="144">
                  <a:moveTo>
                    <a:pt x="171" y="4"/>
                  </a:moveTo>
                  <a:cubicBezTo>
                    <a:pt x="174" y="3"/>
                    <a:pt x="182" y="0"/>
                    <a:pt x="185" y="4"/>
                  </a:cubicBezTo>
                  <a:cubicBezTo>
                    <a:pt x="187" y="7"/>
                    <a:pt x="189" y="16"/>
                    <a:pt x="189" y="16"/>
                  </a:cubicBezTo>
                  <a:cubicBezTo>
                    <a:pt x="188" y="19"/>
                    <a:pt x="189" y="22"/>
                    <a:pt x="187" y="24"/>
                  </a:cubicBezTo>
                  <a:cubicBezTo>
                    <a:pt x="175" y="34"/>
                    <a:pt x="146" y="34"/>
                    <a:pt x="131" y="44"/>
                  </a:cubicBezTo>
                  <a:cubicBezTo>
                    <a:pt x="125" y="53"/>
                    <a:pt x="120" y="54"/>
                    <a:pt x="109" y="58"/>
                  </a:cubicBezTo>
                  <a:cubicBezTo>
                    <a:pt x="105" y="59"/>
                    <a:pt x="97" y="62"/>
                    <a:pt x="97" y="62"/>
                  </a:cubicBezTo>
                  <a:cubicBezTo>
                    <a:pt x="88" y="76"/>
                    <a:pt x="83" y="74"/>
                    <a:pt x="71" y="82"/>
                  </a:cubicBezTo>
                  <a:cubicBezTo>
                    <a:pt x="66" y="98"/>
                    <a:pt x="70" y="78"/>
                    <a:pt x="75" y="92"/>
                  </a:cubicBezTo>
                  <a:cubicBezTo>
                    <a:pt x="81" y="108"/>
                    <a:pt x="71" y="108"/>
                    <a:pt x="83" y="116"/>
                  </a:cubicBezTo>
                  <a:cubicBezTo>
                    <a:pt x="90" y="121"/>
                    <a:pt x="107" y="126"/>
                    <a:pt x="107" y="126"/>
                  </a:cubicBezTo>
                  <a:cubicBezTo>
                    <a:pt x="105" y="139"/>
                    <a:pt x="106" y="144"/>
                    <a:pt x="93" y="140"/>
                  </a:cubicBezTo>
                  <a:cubicBezTo>
                    <a:pt x="91" y="137"/>
                    <a:pt x="87" y="130"/>
                    <a:pt x="83" y="130"/>
                  </a:cubicBezTo>
                  <a:cubicBezTo>
                    <a:pt x="79" y="130"/>
                    <a:pt x="71" y="134"/>
                    <a:pt x="71" y="134"/>
                  </a:cubicBezTo>
                  <a:cubicBezTo>
                    <a:pt x="52" y="129"/>
                    <a:pt x="42" y="124"/>
                    <a:pt x="21" y="122"/>
                  </a:cubicBezTo>
                  <a:cubicBezTo>
                    <a:pt x="14" y="115"/>
                    <a:pt x="0" y="102"/>
                    <a:pt x="19" y="106"/>
                  </a:cubicBezTo>
                  <a:cubicBezTo>
                    <a:pt x="29" y="91"/>
                    <a:pt x="26" y="93"/>
                    <a:pt x="47" y="90"/>
                  </a:cubicBezTo>
                  <a:cubicBezTo>
                    <a:pt x="55" y="84"/>
                    <a:pt x="54" y="88"/>
                    <a:pt x="51" y="76"/>
                  </a:cubicBezTo>
                  <a:cubicBezTo>
                    <a:pt x="50" y="72"/>
                    <a:pt x="47" y="64"/>
                    <a:pt x="47" y="64"/>
                  </a:cubicBezTo>
                  <a:cubicBezTo>
                    <a:pt x="50" y="41"/>
                    <a:pt x="50" y="43"/>
                    <a:pt x="73" y="46"/>
                  </a:cubicBezTo>
                  <a:cubicBezTo>
                    <a:pt x="82" y="45"/>
                    <a:pt x="97" y="36"/>
                    <a:pt x="97" y="36"/>
                  </a:cubicBezTo>
                  <a:cubicBezTo>
                    <a:pt x="102" y="29"/>
                    <a:pt x="105" y="27"/>
                    <a:pt x="113" y="24"/>
                  </a:cubicBezTo>
                  <a:cubicBezTo>
                    <a:pt x="134" y="27"/>
                    <a:pt x="161" y="25"/>
                    <a:pt x="171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3" name="Freeform 97"/>
            <p:cNvSpPr/>
            <p:nvPr/>
          </p:nvSpPr>
          <p:spPr bwMode="invGray">
            <a:xfrm>
              <a:off x="3139" y="2155"/>
              <a:ext cx="40" cy="12"/>
            </a:xfrm>
            <a:custGeom>
              <a:avLst/>
              <a:gdLst>
                <a:gd name="T0" fmla="*/ 24 w 53"/>
                <a:gd name="T1" fmla="*/ 0 h 17"/>
                <a:gd name="T2" fmla="*/ 12 w 53"/>
                <a:gd name="T3" fmla="*/ 2 h 17"/>
                <a:gd name="T4" fmla="*/ 32 w 53"/>
                <a:gd name="T5" fmla="*/ 16 h 17"/>
                <a:gd name="T6" fmla="*/ 44 w 53"/>
                <a:gd name="T7" fmla="*/ 14 h 17"/>
                <a:gd name="T8" fmla="*/ 24 w 5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7">
                  <a:moveTo>
                    <a:pt x="24" y="0"/>
                  </a:moveTo>
                  <a:cubicBezTo>
                    <a:pt x="20" y="1"/>
                    <a:pt x="16" y="0"/>
                    <a:pt x="12" y="2"/>
                  </a:cubicBezTo>
                  <a:cubicBezTo>
                    <a:pt x="0" y="9"/>
                    <a:pt x="30" y="15"/>
                    <a:pt x="32" y="16"/>
                  </a:cubicBezTo>
                  <a:cubicBezTo>
                    <a:pt x="36" y="15"/>
                    <a:pt x="41" y="17"/>
                    <a:pt x="44" y="14"/>
                  </a:cubicBezTo>
                  <a:cubicBezTo>
                    <a:pt x="53" y="3"/>
                    <a:pt x="30" y="0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4" name="Freeform 98"/>
            <p:cNvSpPr/>
            <p:nvPr/>
          </p:nvSpPr>
          <p:spPr bwMode="invGray">
            <a:xfrm>
              <a:off x="3344" y="1999"/>
              <a:ext cx="42" cy="28"/>
            </a:xfrm>
            <a:custGeom>
              <a:avLst/>
              <a:gdLst>
                <a:gd name="T0" fmla="*/ 57 w 57"/>
                <a:gd name="T1" fmla="*/ 4 h 37"/>
                <a:gd name="T2" fmla="*/ 25 w 57"/>
                <a:gd name="T3" fmla="*/ 24 h 37"/>
                <a:gd name="T4" fmla="*/ 11 w 57"/>
                <a:gd name="T5" fmla="*/ 34 h 37"/>
                <a:gd name="T6" fmla="*/ 9 w 57"/>
                <a:gd name="T7" fmla="*/ 4 h 37"/>
                <a:gd name="T8" fmla="*/ 21 w 57"/>
                <a:gd name="T9" fmla="*/ 0 h 37"/>
                <a:gd name="T10" fmla="*/ 57 w 57"/>
                <a:gd name="T1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7">
                  <a:moveTo>
                    <a:pt x="57" y="4"/>
                  </a:moveTo>
                  <a:cubicBezTo>
                    <a:pt x="53" y="16"/>
                    <a:pt x="35" y="17"/>
                    <a:pt x="25" y="24"/>
                  </a:cubicBezTo>
                  <a:cubicBezTo>
                    <a:pt x="22" y="34"/>
                    <a:pt x="22" y="37"/>
                    <a:pt x="11" y="34"/>
                  </a:cubicBezTo>
                  <a:cubicBezTo>
                    <a:pt x="6" y="27"/>
                    <a:pt x="0" y="10"/>
                    <a:pt x="9" y="4"/>
                  </a:cubicBezTo>
                  <a:cubicBezTo>
                    <a:pt x="12" y="2"/>
                    <a:pt x="21" y="0"/>
                    <a:pt x="21" y="0"/>
                  </a:cubicBezTo>
                  <a:cubicBezTo>
                    <a:pt x="33" y="2"/>
                    <a:pt x="45" y="4"/>
                    <a:pt x="57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5" name="Freeform 99"/>
            <p:cNvSpPr/>
            <p:nvPr/>
          </p:nvSpPr>
          <p:spPr bwMode="invGray">
            <a:xfrm>
              <a:off x="3374" y="2012"/>
              <a:ext cx="50" cy="20"/>
            </a:xfrm>
            <a:custGeom>
              <a:avLst/>
              <a:gdLst>
                <a:gd name="T0" fmla="*/ 29 w 68"/>
                <a:gd name="T1" fmla="*/ 0 h 26"/>
                <a:gd name="T2" fmla="*/ 11 w 68"/>
                <a:gd name="T3" fmla="*/ 6 h 26"/>
                <a:gd name="T4" fmla="*/ 57 w 68"/>
                <a:gd name="T5" fmla="*/ 26 h 26"/>
                <a:gd name="T6" fmla="*/ 63 w 68"/>
                <a:gd name="T7" fmla="*/ 24 h 26"/>
                <a:gd name="T8" fmla="*/ 29 w 68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6">
                  <a:moveTo>
                    <a:pt x="29" y="0"/>
                  </a:moveTo>
                  <a:cubicBezTo>
                    <a:pt x="23" y="2"/>
                    <a:pt x="11" y="6"/>
                    <a:pt x="11" y="6"/>
                  </a:cubicBezTo>
                  <a:cubicBezTo>
                    <a:pt x="0" y="23"/>
                    <a:pt x="47" y="24"/>
                    <a:pt x="57" y="26"/>
                  </a:cubicBezTo>
                  <a:cubicBezTo>
                    <a:pt x="59" y="25"/>
                    <a:pt x="62" y="26"/>
                    <a:pt x="63" y="24"/>
                  </a:cubicBezTo>
                  <a:cubicBezTo>
                    <a:pt x="68" y="3"/>
                    <a:pt x="42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6" name="Freeform 100"/>
            <p:cNvSpPr/>
            <p:nvPr/>
          </p:nvSpPr>
          <p:spPr bwMode="invGray">
            <a:xfrm>
              <a:off x="3428" y="2015"/>
              <a:ext cx="50" cy="32"/>
            </a:xfrm>
            <a:custGeom>
              <a:avLst/>
              <a:gdLst>
                <a:gd name="T0" fmla="*/ 50 w 66"/>
                <a:gd name="T1" fmla="*/ 9 h 43"/>
                <a:gd name="T2" fmla="*/ 26 w 66"/>
                <a:gd name="T3" fmla="*/ 9 h 43"/>
                <a:gd name="T4" fmla="*/ 10 w 66"/>
                <a:gd name="T5" fmla="*/ 9 h 43"/>
                <a:gd name="T6" fmla="*/ 8 w 66"/>
                <a:gd name="T7" fmla="*/ 35 h 43"/>
                <a:gd name="T8" fmla="*/ 32 w 66"/>
                <a:gd name="T9" fmla="*/ 43 h 43"/>
                <a:gd name="T10" fmla="*/ 62 w 66"/>
                <a:gd name="T11" fmla="*/ 27 h 43"/>
                <a:gd name="T12" fmla="*/ 50 w 66"/>
                <a:gd name="T13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43">
                  <a:moveTo>
                    <a:pt x="50" y="9"/>
                  </a:moveTo>
                  <a:cubicBezTo>
                    <a:pt x="40" y="16"/>
                    <a:pt x="36" y="16"/>
                    <a:pt x="26" y="9"/>
                  </a:cubicBezTo>
                  <a:cubicBezTo>
                    <a:pt x="20" y="0"/>
                    <a:pt x="18" y="4"/>
                    <a:pt x="10" y="9"/>
                  </a:cubicBezTo>
                  <a:cubicBezTo>
                    <a:pt x="4" y="17"/>
                    <a:pt x="0" y="21"/>
                    <a:pt x="8" y="35"/>
                  </a:cubicBezTo>
                  <a:cubicBezTo>
                    <a:pt x="12" y="42"/>
                    <a:pt x="32" y="43"/>
                    <a:pt x="32" y="43"/>
                  </a:cubicBezTo>
                  <a:cubicBezTo>
                    <a:pt x="41" y="40"/>
                    <a:pt x="54" y="33"/>
                    <a:pt x="62" y="27"/>
                  </a:cubicBezTo>
                  <a:cubicBezTo>
                    <a:pt x="66" y="15"/>
                    <a:pt x="61" y="15"/>
                    <a:pt x="50" y="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7" name="Freeform 101"/>
            <p:cNvSpPr/>
            <p:nvPr/>
          </p:nvSpPr>
          <p:spPr bwMode="invGray">
            <a:xfrm>
              <a:off x="3777" y="2042"/>
              <a:ext cx="88" cy="31"/>
            </a:xfrm>
            <a:custGeom>
              <a:avLst/>
              <a:gdLst>
                <a:gd name="T0" fmla="*/ 14 w 117"/>
                <a:gd name="T1" fmla="*/ 0 h 41"/>
                <a:gd name="T2" fmla="*/ 8 w 117"/>
                <a:gd name="T3" fmla="*/ 16 h 41"/>
                <a:gd name="T4" fmla="*/ 50 w 117"/>
                <a:gd name="T5" fmla="*/ 30 h 41"/>
                <a:gd name="T6" fmla="*/ 76 w 117"/>
                <a:gd name="T7" fmla="*/ 36 h 41"/>
                <a:gd name="T8" fmla="*/ 112 w 117"/>
                <a:gd name="T9" fmla="*/ 22 h 41"/>
                <a:gd name="T10" fmla="*/ 78 w 117"/>
                <a:gd name="T11" fmla="*/ 4 h 41"/>
                <a:gd name="T12" fmla="*/ 14 w 117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41">
                  <a:moveTo>
                    <a:pt x="14" y="0"/>
                  </a:moveTo>
                  <a:cubicBezTo>
                    <a:pt x="8" y="4"/>
                    <a:pt x="0" y="9"/>
                    <a:pt x="8" y="16"/>
                  </a:cubicBezTo>
                  <a:cubicBezTo>
                    <a:pt x="21" y="27"/>
                    <a:pt x="34" y="28"/>
                    <a:pt x="50" y="30"/>
                  </a:cubicBezTo>
                  <a:cubicBezTo>
                    <a:pt x="66" y="41"/>
                    <a:pt x="57" y="39"/>
                    <a:pt x="76" y="36"/>
                  </a:cubicBezTo>
                  <a:cubicBezTo>
                    <a:pt x="88" y="32"/>
                    <a:pt x="101" y="29"/>
                    <a:pt x="112" y="22"/>
                  </a:cubicBezTo>
                  <a:cubicBezTo>
                    <a:pt x="117" y="6"/>
                    <a:pt x="87" y="5"/>
                    <a:pt x="78" y="4"/>
                  </a:cubicBezTo>
                  <a:cubicBezTo>
                    <a:pt x="17" y="6"/>
                    <a:pt x="34" y="20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8" name="Freeform 102"/>
            <p:cNvSpPr/>
            <p:nvPr/>
          </p:nvSpPr>
          <p:spPr bwMode="invGray">
            <a:xfrm>
              <a:off x="3867" y="2041"/>
              <a:ext cx="46" cy="24"/>
            </a:xfrm>
            <a:custGeom>
              <a:avLst/>
              <a:gdLst>
                <a:gd name="T0" fmla="*/ 32 w 62"/>
                <a:gd name="T1" fmla="*/ 4 h 32"/>
                <a:gd name="T2" fmla="*/ 62 w 62"/>
                <a:gd name="T3" fmla="*/ 10 h 32"/>
                <a:gd name="T4" fmla="*/ 30 w 62"/>
                <a:gd name="T5" fmla="*/ 32 h 32"/>
                <a:gd name="T6" fmla="*/ 6 w 62"/>
                <a:gd name="T7" fmla="*/ 22 h 32"/>
                <a:gd name="T8" fmla="*/ 32 w 62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32">
                  <a:moveTo>
                    <a:pt x="32" y="4"/>
                  </a:moveTo>
                  <a:cubicBezTo>
                    <a:pt x="44" y="0"/>
                    <a:pt x="53" y="1"/>
                    <a:pt x="62" y="10"/>
                  </a:cubicBezTo>
                  <a:cubicBezTo>
                    <a:pt x="59" y="23"/>
                    <a:pt x="42" y="28"/>
                    <a:pt x="30" y="32"/>
                  </a:cubicBezTo>
                  <a:cubicBezTo>
                    <a:pt x="15" y="22"/>
                    <a:pt x="23" y="25"/>
                    <a:pt x="6" y="22"/>
                  </a:cubicBezTo>
                  <a:cubicBezTo>
                    <a:pt x="0" y="4"/>
                    <a:pt x="14" y="8"/>
                    <a:pt x="32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" name="Freeform 103"/>
            <p:cNvSpPr/>
            <p:nvPr/>
          </p:nvSpPr>
          <p:spPr bwMode="invGray">
            <a:xfrm>
              <a:off x="3846" y="2070"/>
              <a:ext cx="37" cy="17"/>
            </a:xfrm>
            <a:custGeom>
              <a:avLst/>
              <a:gdLst>
                <a:gd name="T0" fmla="*/ 20 w 49"/>
                <a:gd name="T1" fmla="*/ 1 h 23"/>
                <a:gd name="T2" fmla="*/ 6 w 49"/>
                <a:gd name="T3" fmla="*/ 5 h 23"/>
                <a:gd name="T4" fmla="*/ 38 w 49"/>
                <a:gd name="T5" fmla="*/ 23 h 23"/>
                <a:gd name="T6" fmla="*/ 20 w 49"/>
                <a:gd name="T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3">
                  <a:moveTo>
                    <a:pt x="20" y="1"/>
                  </a:moveTo>
                  <a:cubicBezTo>
                    <a:pt x="15" y="2"/>
                    <a:pt x="8" y="0"/>
                    <a:pt x="6" y="5"/>
                  </a:cubicBezTo>
                  <a:cubicBezTo>
                    <a:pt x="0" y="19"/>
                    <a:pt x="32" y="21"/>
                    <a:pt x="38" y="23"/>
                  </a:cubicBezTo>
                  <a:cubicBezTo>
                    <a:pt x="49" y="6"/>
                    <a:pt x="35" y="3"/>
                    <a:pt x="20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0" name="Freeform 104"/>
            <p:cNvSpPr/>
            <p:nvPr/>
          </p:nvSpPr>
          <p:spPr bwMode="invGray">
            <a:xfrm>
              <a:off x="4098" y="2294"/>
              <a:ext cx="76" cy="114"/>
            </a:xfrm>
            <a:custGeom>
              <a:avLst/>
              <a:gdLst>
                <a:gd name="T0" fmla="*/ 6 w 102"/>
                <a:gd name="T1" fmla="*/ 0 h 152"/>
                <a:gd name="T2" fmla="*/ 0 w 102"/>
                <a:gd name="T3" fmla="*/ 18 h 152"/>
                <a:gd name="T4" fmla="*/ 14 w 102"/>
                <a:gd name="T5" fmla="*/ 42 h 152"/>
                <a:gd name="T6" fmla="*/ 32 w 102"/>
                <a:gd name="T7" fmla="*/ 72 h 152"/>
                <a:gd name="T8" fmla="*/ 36 w 102"/>
                <a:gd name="T9" fmla="*/ 104 h 152"/>
                <a:gd name="T10" fmla="*/ 80 w 102"/>
                <a:gd name="T11" fmla="*/ 152 h 152"/>
                <a:gd name="T12" fmla="*/ 86 w 102"/>
                <a:gd name="T13" fmla="*/ 124 h 152"/>
                <a:gd name="T14" fmla="*/ 74 w 102"/>
                <a:gd name="T15" fmla="*/ 102 h 152"/>
                <a:gd name="T16" fmla="*/ 62 w 102"/>
                <a:gd name="T17" fmla="*/ 92 h 152"/>
                <a:gd name="T18" fmla="*/ 52 w 102"/>
                <a:gd name="T19" fmla="*/ 74 h 152"/>
                <a:gd name="T20" fmla="*/ 42 w 102"/>
                <a:gd name="T21" fmla="*/ 44 h 152"/>
                <a:gd name="T22" fmla="*/ 4 w 102"/>
                <a:gd name="T23" fmla="*/ 12 h 152"/>
                <a:gd name="T24" fmla="*/ 6 w 102"/>
                <a:gd name="T2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52">
                  <a:moveTo>
                    <a:pt x="6" y="0"/>
                  </a:moveTo>
                  <a:cubicBezTo>
                    <a:pt x="4" y="6"/>
                    <a:pt x="0" y="18"/>
                    <a:pt x="0" y="18"/>
                  </a:cubicBezTo>
                  <a:cubicBezTo>
                    <a:pt x="3" y="26"/>
                    <a:pt x="9" y="35"/>
                    <a:pt x="14" y="42"/>
                  </a:cubicBezTo>
                  <a:cubicBezTo>
                    <a:pt x="17" y="58"/>
                    <a:pt x="16" y="69"/>
                    <a:pt x="32" y="72"/>
                  </a:cubicBezTo>
                  <a:cubicBezTo>
                    <a:pt x="44" y="80"/>
                    <a:pt x="40" y="91"/>
                    <a:pt x="36" y="104"/>
                  </a:cubicBezTo>
                  <a:cubicBezTo>
                    <a:pt x="57" y="118"/>
                    <a:pt x="60" y="139"/>
                    <a:pt x="80" y="152"/>
                  </a:cubicBezTo>
                  <a:cubicBezTo>
                    <a:pt x="95" y="148"/>
                    <a:pt x="102" y="135"/>
                    <a:pt x="86" y="124"/>
                  </a:cubicBezTo>
                  <a:cubicBezTo>
                    <a:pt x="72" y="129"/>
                    <a:pt x="78" y="110"/>
                    <a:pt x="74" y="102"/>
                  </a:cubicBezTo>
                  <a:cubicBezTo>
                    <a:pt x="72" y="98"/>
                    <a:pt x="65" y="94"/>
                    <a:pt x="62" y="92"/>
                  </a:cubicBezTo>
                  <a:cubicBezTo>
                    <a:pt x="59" y="82"/>
                    <a:pt x="65" y="65"/>
                    <a:pt x="52" y="74"/>
                  </a:cubicBezTo>
                  <a:cubicBezTo>
                    <a:pt x="46" y="65"/>
                    <a:pt x="47" y="54"/>
                    <a:pt x="42" y="44"/>
                  </a:cubicBezTo>
                  <a:cubicBezTo>
                    <a:pt x="36" y="32"/>
                    <a:pt x="16" y="18"/>
                    <a:pt x="4" y="1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" name="Freeform 105"/>
            <p:cNvSpPr/>
            <p:nvPr/>
          </p:nvSpPr>
          <p:spPr bwMode="invGray">
            <a:xfrm>
              <a:off x="4159" y="2412"/>
              <a:ext cx="55" cy="78"/>
            </a:xfrm>
            <a:custGeom>
              <a:avLst/>
              <a:gdLst>
                <a:gd name="T0" fmla="*/ 64 w 74"/>
                <a:gd name="T1" fmla="*/ 22 h 103"/>
                <a:gd name="T2" fmla="*/ 74 w 74"/>
                <a:gd name="T3" fmla="*/ 40 h 103"/>
                <a:gd name="T4" fmla="*/ 30 w 74"/>
                <a:gd name="T5" fmla="*/ 84 h 103"/>
                <a:gd name="T6" fmla="*/ 32 w 74"/>
                <a:gd name="T7" fmla="*/ 100 h 103"/>
                <a:gd name="T8" fmla="*/ 20 w 74"/>
                <a:gd name="T9" fmla="*/ 94 h 103"/>
                <a:gd name="T10" fmla="*/ 6 w 74"/>
                <a:gd name="T11" fmla="*/ 84 h 103"/>
                <a:gd name="T12" fmla="*/ 0 w 74"/>
                <a:gd name="T13" fmla="*/ 82 h 103"/>
                <a:gd name="T14" fmla="*/ 10 w 74"/>
                <a:gd name="T15" fmla="*/ 58 h 103"/>
                <a:gd name="T16" fmla="*/ 12 w 74"/>
                <a:gd name="T17" fmla="*/ 52 h 103"/>
                <a:gd name="T18" fmla="*/ 2 w 74"/>
                <a:gd name="T19" fmla="*/ 24 h 103"/>
                <a:gd name="T20" fmla="*/ 4 w 74"/>
                <a:gd name="T21" fmla="*/ 14 h 103"/>
                <a:gd name="T22" fmla="*/ 26 w 74"/>
                <a:gd name="T23" fmla="*/ 22 h 103"/>
                <a:gd name="T24" fmla="*/ 36 w 74"/>
                <a:gd name="T25" fmla="*/ 36 h 103"/>
                <a:gd name="T26" fmla="*/ 64 w 74"/>
                <a:gd name="T27" fmla="*/ 2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103">
                  <a:moveTo>
                    <a:pt x="64" y="22"/>
                  </a:moveTo>
                  <a:cubicBezTo>
                    <a:pt x="73" y="36"/>
                    <a:pt x="70" y="29"/>
                    <a:pt x="74" y="40"/>
                  </a:cubicBezTo>
                  <a:cubicBezTo>
                    <a:pt x="70" y="77"/>
                    <a:pt x="68" y="81"/>
                    <a:pt x="30" y="84"/>
                  </a:cubicBezTo>
                  <a:cubicBezTo>
                    <a:pt x="33" y="88"/>
                    <a:pt x="39" y="95"/>
                    <a:pt x="32" y="100"/>
                  </a:cubicBezTo>
                  <a:cubicBezTo>
                    <a:pt x="28" y="103"/>
                    <a:pt x="24" y="95"/>
                    <a:pt x="20" y="94"/>
                  </a:cubicBezTo>
                  <a:cubicBezTo>
                    <a:pt x="17" y="84"/>
                    <a:pt x="20" y="89"/>
                    <a:pt x="6" y="84"/>
                  </a:cubicBezTo>
                  <a:cubicBezTo>
                    <a:pt x="4" y="83"/>
                    <a:pt x="0" y="82"/>
                    <a:pt x="0" y="82"/>
                  </a:cubicBezTo>
                  <a:cubicBezTo>
                    <a:pt x="3" y="73"/>
                    <a:pt x="7" y="67"/>
                    <a:pt x="10" y="58"/>
                  </a:cubicBezTo>
                  <a:cubicBezTo>
                    <a:pt x="11" y="56"/>
                    <a:pt x="12" y="52"/>
                    <a:pt x="12" y="52"/>
                  </a:cubicBezTo>
                  <a:cubicBezTo>
                    <a:pt x="10" y="42"/>
                    <a:pt x="8" y="33"/>
                    <a:pt x="2" y="24"/>
                  </a:cubicBezTo>
                  <a:cubicBezTo>
                    <a:pt x="3" y="21"/>
                    <a:pt x="2" y="17"/>
                    <a:pt x="4" y="14"/>
                  </a:cubicBezTo>
                  <a:cubicBezTo>
                    <a:pt x="11" y="0"/>
                    <a:pt x="18" y="19"/>
                    <a:pt x="26" y="22"/>
                  </a:cubicBezTo>
                  <a:cubicBezTo>
                    <a:pt x="31" y="36"/>
                    <a:pt x="26" y="33"/>
                    <a:pt x="36" y="36"/>
                  </a:cubicBezTo>
                  <a:cubicBezTo>
                    <a:pt x="45" y="30"/>
                    <a:pt x="55" y="28"/>
                    <a:pt x="64" y="2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" name="Freeform 106"/>
            <p:cNvSpPr/>
            <p:nvPr/>
          </p:nvSpPr>
          <p:spPr bwMode="invGray">
            <a:xfrm>
              <a:off x="4123" y="2492"/>
              <a:ext cx="109" cy="189"/>
            </a:xfrm>
            <a:custGeom>
              <a:avLst/>
              <a:gdLst>
                <a:gd name="T0" fmla="*/ 82 w 146"/>
                <a:gd name="T1" fmla="*/ 100 h 252"/>
                <a:gd name="T2" fmla="*/ 66 w 146"/>
                <a:gd name="T3" fmla="*/ 106 h 252"/>
                <a:gd name="T4" fmla="*/ 64 w 146"/>
                <a:gd name="T5" fmla="*/ 132 h 252"/>
                <a:gd name="T6" fmla="*/ 22 w 146"/>
                <a:gd name="T7" fmla="*/ 146 h 252"/>
                <a:gd name="T8" fmla="*/ 8 w 146"/>
                <a:gd name="T9" fmla="*/ 168 h 252"/>
                <a:gd name="T10" fmla="*/ 20 w 146"/>
                <a:gd name="T11" fmla="*/ 182 h 252"/>
                <a:gd name="T12" fmla="*/ 8 w 146"/>
                <a:gd name="T13" fmla="*/ 198 h 252"/>
                <a:gd name="T14" fmla="*/ 24 w 146"/>
                <a:gd name="T15" fmla="*/ 252 h 252"/>
                <a:gd name="T16" fmla="*/ 28 w 146"/>
                <a:gd name="T17" fmla="*/ 214 h 252"/>
                <a:gd name="T18" fmla="*/ 22 w 146"/>
                <a:gd name="T19" fmla="*/ 192 h 252"/>
                <a:gd name="T20" fmla="*/ 42 w 146"/>
                <a:gd name="T21" fmla="*/ 176 h 252"/>
                <a:gd name="T22" fmla="*/ 52 w 146"/>
                <a:gd name="T23" fmla="*/ 158 h 252"/>
                <a:gd name="T24" fmla="*/ 66 w 146"/>
                <a:gd name="T25" fmla="*/ 174 h 252"/>
                <a:gd name="T26" fmla="*/ 44 w 146"/>
                <a:gd name="T27" fmla="*/ 190 h 252"/>
                <a:gd name="T28" fmla="*/ 56 w 146"/>
                <a:gd name="T29" fmla="*/ 200 h 252"/>
                <a:gd name="T30" fmla="*/ 68 w 146"/>
                <a:gd name="T31" fmla="*/ 178 h 252"/>
                <a:gd name="T32" fmla="*/ 84 w 146"/>
                <a:gd name="T33" fmla="*/ 184 h 252"/>
                <a:gd name="T34" fmla="*/ 104 w 146"/>
                <a:gd name="T35" fmla="*/ 148 h 252"/>
                <a:gd name="T36" fmla="*/ 114 w 146"/>
                <a:gd name="T37" fmla="*/ 156 h 252"/>
                <a:gd name="T38" fmla="*/ 136 w 146"/>
                <a:gd name="T39" fmla="*/ 148 h 252"/>
                <a:gd name="T40" fmla="*/ 146 w 146"/>
                <a:gd name="T41" fmla="*/ 130 h 252"/>
                <a:gd name="T42" fmla="*/ 142 w 146"/>
                <a:gd name="T43" fmla="*/ 110 h 252"/>
                <a:gd name="T44" fmla="*/ 134 w 146"/>
                <a:gd name="T45" fmla="*/ 98 h 252"/>
                <a:gd name="T46" fmla="*/ 122 w 146"/>
                <a:gd name="T47" fmla="*/ 40 h 252"/>
                <a:gd name="T48" fmla="*/ 94 w 146"/>
                <a:gd name="T49" fmla="*/ 0 h 252"/>
                <a:gd name="T50" fmla="*/ 78 w 146"/>
                <a:gd name="T51" fmla="*/ 12 h 252"/>
                <a:gd name="T52" fmla="*/ 96 w 146"/>
                <a:gd name="T53" fmla="*/ 34 h 252"/>
                <a:gd name="T54" fmla="*/ 96 w 146"/>
                <a:gd name="T55" fmla="*/ 64 h 252"/>
                <a:gd name="T56" fmla="*/ 82 w 146"/>
                <a:gd name="T57" fmla="*/ 10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252">
                  <a:moveTo>
                    <a:pt x="82" y="100"/>
                  </a:moveTo>
                  <a:cubicBezTo>
                    <a:pt x="70" y="88"/>
                    <a:pt x="69" y="92"/>
                    <a:pt x="66" y="106"/>
                  </a:cubicBezTo>
                  <a:cubicBezTo>
                    <a:pt x="65" y="115"/>
                    <a:pt x="68" y="124"/>
                    <a:pt x="64" y="132"/>
                  </a:cubicBezTo>
                  <a:cubicBezTo>
                    <a:pt x="63" y="133"/>
                    <a:pt x="28" y="142"/>
                    <a:pt x="22" y="146"/>
                  </a:cubicBezTo>
                  <a:cubicBezTo>
                    <a:pt x="18" y="157"/>
                    <a:pt x="18" y="162"/>
                    <a:pt x="8" y="168"/>
                  </a:cubicBezTo>
                  <a:cubicBezTo>
                    <a:pt x="0" y="180"/>
                    <a:pt x="7" y="180"/>
                    <a:pt x="20" y="182"/>
                  </a:cubicBezTo>
                  <a:cubicBezTo>
                    <a:pt x="17" y="190"/>
                    <a:pt x="15" y="193"/>
                    <a:pt x="8" y="198"/>
                  </a:cubicBezTo>
                  <a:cubicBezTo>
                    <a:pt x="10" y="214"/>
                    <a:pt x="9" y="242"/>
                    <a:pt x="24" y="252"/>
                  </a:cubicBezTo>
                  <a:cubicBezTo>
                    <a:pt x="42" y="246"/>
                    <a:pt x="31" y="227"/>
                    <a:pt x="28" y="214"/>
                  </a:cubicBezTo>
                  <a:cubicBezTo>
                    <a:pt x="26" y="207"/>
                    <a:pt x="22" y="192"/>
                    <a:pt x="22" y="192"/>
                  </a:cubicBezTo>
                  <a:cubicBezTo>
                    <a:pt x="25" y="180"/>
                    <a:pt x="33" y="182"/>
                    <a:pt x="42" y="176"/>
                  </a:cubicBezTo>
                  <a:cubicBezTo>
                    <a:pt x="44" y="169"/>
                    <a:pt x="52" y="158"/>
                    <a:pt x="52" y="158"/>
                  </a:cubicBezTo>
                  <a:cubicBezTo>
                    <a:pt x="58" y="164"/>
                    <a:pt x="63" y="166"/>
                    <a:pt x="66" y="174"/>
                  </a:cubicBezTo>
                  <a:cubicBezTo>
                    <a:pt x="59" y="178"/>
                    <a:pt x="51" y="188"/>
                    <a:pt x="44" y="190"/>
                  </a:cubicBezTo>
                  <a:cubicBezTo>
                    <a:pt x="36" y="202"/>
                    <a:pt x="46" y="202"/>
                    <a:pt x="56" y="200"/>
                  </a:cubicBezTo>
                  <a:cubicBezTo>
                    <a:pt x="60" y="189"/>
                    <a:pt x="59" y="184"/>
                    <a:pt x="68" y="178"/>
                  </a:cubicBezTo>
                  <a:cubicBezTo>
                    <a:pt x="77" y="181"/>
                    <a:pt x="75" y="187"/>
                    <a:pt x="84" y="184"/>
                  </a:cubicBezTo>
                  <a:cubicBezTo>
                    <a:pt x="92" y="171"/>
                    <a:pt x="91" y="157"/>
                    <a:pt x="104" y="148"/>
                  </a:cubicBezTo>
                  <a:cubicBezTo>
                    <a:pt x="108" y="149"/>
                    <a:pt x="110" y="155"/>
                    <a:pt x="114" y="156"/>
                  </a:cubicBezTo>
                  <a:cubicBezTo>
                    <a:pt x="120" y="158"/>
                    <a:pt x="131" y="151"/>
                    <a:pt x="136" y="148"/>
                  </a:cubicBezTo>
                  <a:cubicBezTo>
                    <a:pt x="145" y="134"/>
                    <a:pt x="142" y="141"/>
                    <a:pt x="146" y="130"/>
                  </a:cubicBezTo>
                  <a:cubicBezTo>
                    <a:pt x="146" y="127"/>
                    <a:pt x="145" y="115"/>
                    <a:pt x="142" y="110"/>
                  </a:cubicBezTo>
                  <a:cubicBezTo>
                    <a:pt x="140" y="106"/>
                    <a:pt x="134" y="98"/>
                    <a:pt x="134" y="98"/>
                  </a:cubicBezTo>
                  <a:cubicBezTo>
                    <a:pt x="131" y="78"/>
                    <a:pt x="142" y="53"/>
                    <a:pt x="122" y="40"/>
                  </a:cubicBezTo>
                  <a:cubicBezTo>
                    <a:pt x="112" y="26"/>
                    <a:pt x="109" y="10"/>
                    <a:pt x="94" y="0"/>
                  </a:cubicBezTo>
                  <a:cubicBezTo>
                    <a:pt x="87" y="4"/>
                    <a:pt x="86" y="9"/>
                    <a:pt x="78" y="12"/>
                  </a:cubicBezTo>
                  <a:cubicBezTo>
                    <a:pt x="67" y="29"/>
                    <a:pt x="80" y="31"/>
                    <a:pt x="96" y="34"/>
                  </a:cubicBezTo>
                  <a:cubicBezTo>
                    <a:pt x="103" y="44"/>
                    <a:pt x="100" y="53"/>
                    <a:pt x="96" y="64"/>
                  </a:cubicBezTo>
                  <a:cubicBezTo>
                    <a:pt x="96" y="68"/>
                    <a:pt x="95" y="106"/>
                    <a:pt x="82" y="10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3" name="Freeform 107"/>
            <p:cNvSpPr/>
            <p:nvPr/>
          </p:nvSpPr>
          <p:spPr bwMode="invGray">
            <a:xfrm>
              <a:off x="3062" y="1988"/>
              <a:ext cx="52" cy="30"/>
            </a:xfrm>
            <a:custGeom>
              <a:avLst/>
              <a:gdLst>
                <a:gd name="T0" fmla="*/ 59 w 70"/>
                <a:gd name="T1" fmla="*/ 0 h 40"/>
                <a:gd name="T2" fmla="*/ 65 w 70"/>
                <a:gd name="T3" fmla="*/ 20 h 40"/>
                <a:gd name="T4" fmla="*/ 41 w 70"/>
                <a:gd name="T5" fmla="*/ 24 h 40"/>
                <a:gd name="T6" fmla="*/ 31 w 70"/>
                <a:gd name="T7" fmla="*/ 40 h 40"/>
                <a:gd name="T8" fmla="*/ 7 w 70"/>
                <a:gd name="T9" fmla="*/ 38 h 40"/>
                <a:gd name="T10" fmla="*/ 1 w 70"/>
                <a:gd name="T11" fmla="*/ 36 h 40"/>
                <a:gd name="T12" fmla="*/ 33 w 70"/>
                <a:gd name="T13" fmla="*/ 20 h 40"/>
                <a:gd name="T14" fmla="*/ 59 w 70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40">
                  <a:moveTo>
                    <a:pt x="59" y="0"/>
                  </a:moveTo>
                  <a:cubicBezTo>
                    <a:pt x="68" y="3"/>
                    <a:pt x="70" y="10"/>
                    <a:pt x="65" y="20"/>
                  </a:cubicBezTo>
                  <a:cubicBezTo>
                    <a:pt x="61" y="27"/>
                    <a:pt x="49" y="23"/>
                    <a:pt x="41" y="24"/>
                  </a:cubicBezTo>
                  <a:cubicBezTo>
                    <a:pt x="36" y="38"/>
                    <a:pt x="41" y="34"/>
                    <a:pt x="31" y="40"/>
                  </a:cubicBezTo>
                  <a:cubicBezTo>
                    <a:pt x="23" y="39"/>
                    <a:pt x="15" y="39"/>
                    <a:pt x="7" y="38"/>
                  </a:cubicBezTo>
                  <a:cubicBezTo>
                    <a:pt x="5" y="38"/>
                    <a:pt x="0" y="38"/>
                    <a:pt x="1" y="36"/>
                  </a:cubicBezTo>
                  <a:cubicBezTo>
                    <a:pt x="7" y="26"/>
                    <a:pt x="23" y="23"/>
                    <a:pt x="33" y="20"/>
                  </a:cubicBezTo>
                  <a:cubicBezTo>
                    <a:pt x="39" y="11"/>
                    <a:pt x="51" y="8"/>
                    <a:pt x="5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4" name="Freeform 108"/>
            <p:cNvSpPr/>
            <p:nvPr/>
          </p:nvSpPr>
          <p:spPr bwMode="invGray">
            <a:xfrm>
              <a:off x="2955" y="1997"/>
              <a:ext cx="19" cy="22"/>
            </a:xfrm>
            <a:custGeom>
              <a:avLst/>
              <a:gdLst>
                <a:gd name="T0" fmla="*/ 18 w 26"/>
                <a:gd name="T1" fmla="*/ 0 h 29"/>
                <a:gd name="T2" fmla="*/ 0 w 26"/>
                <a:gd name="T3" fmla="*/ 18 h 29"/>
                <a:gd name="T4" fmla="*/ 18 w 26"/>
                <a:gd name="T5" fmla="*/ 26 h 29"/>
                <a:gd name="T6" fmla="*/ 18 w 2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9">
                  <a:moveTo>
                    <a:pt x="18" y="0"/>
                  </a:moveTo>
                  <a:cubicBezTo>
                    <a:pt x="9" y="6"/>
                    <a:pt x="4" y="7"/>
                    <a:pt x="0" y="18"/>
                  </a:cubicBezTo>
                  <a:cubicBezTo>
                    <a:pt x="7" y="25"/>
                    <a:pt x="9" y="29"/>
                    <a:pt x="18" y="26"/>
                  </a:cubicBezTo>
                  <a:cubicBezTo>
                    <a:pt x="22" y="14"/>
                    <a:pt x="26" y="12"/>
                    <a:pt x="1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5" name="Freeform 109"/>
            <p:cNvSpPr/>
            <p:nvPr/>
          </p:nvSpPr>
          <p:spPr bwMode="invGray">
            <a:xfrm>
              <a:off x="2979" y="1996"/>
              <a:ext cx="37" cy="27"/>
            </a:xfrm>
            <a:custGeom>
              <a:avLst/>
              <a:gdLst>
                <a:gd name="T0" fmla="*/ 14 w 49"/>
                <a:gd name="T1" fmla="*/ 6 h 36"/>
                <a:gd name="T2" fmla="*/ 0 w 49"/>
                <a:gd name="T3" fmla="*/ 18 h 36"/>
                <a:gd name="T4" fmla="*/ 6 w 49"/>
                <a:gd name="T5" fmla="*/ 32 h 36"/>
                <a:gd name="T6" fmla="*/ 18 w 49"/>
                <a:gd name="T7" fmla="*/ 36 h 36"/>
                <a:gd name="T8" fmla="*/ 40 w 49"/>
                <a:gd name="T9" fmla="*/ 26 h 36"/>
                <a:gd name="T10" fmla="*/ 14 w 49"/>
                <a:gd name="T11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6">
                  <a:moveTo>
                    <a:pt x="14" y="6"/>
                  </a:moveTo>
                  <a:cubicBezTo>
                    <a:pt x="11" y="14"/>
                    <a:pt x="7" y="13"/>
                    <a:pt x="0" y="18"/>
                  </a:cubicBezTo>
                  <a:cubicBezTo>
                    <a:pt x="1" y="22"/>
                    <a:pt x="2" y="29"/>
                    <a:pt x="6" y="32"/>
                  </a:cubicBezTo>
                  <a:cubicBezTo>
                    <a:pt x="10" y="34"/>
                    <a:pt x="18" y="36"/>
                    <a:pt x="18" y="36"/>
                  </a:cubicBezTo>
                  <a:cubicBezTo>
                    <a:pt x="24" y="27"/>
                    <a:pt x="30" y="28"/>
                    <a:pt x="40" y="26"/>
                  </a:cubicBezTo>
                  <a:cubicBezTo>
                    <a:pt x="49" y="0"/>
                    <a:pt x="26" y="18"/>
                    <a:pt x="14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6" name="Freeform 110"/>
            <p:cNvSpPr/>
            <p:nvPr/>
          </p:nvSpPr>
          <p:spPr bwMode="invGray">
            <a:xfrm>
              <a:off x="3040" y="1987"/>
              <a:ext cx="20" cy="16"/>
            </a:xfrm>
            <a:custGeom>
              <a:avLst/>
              <a:gdLst>
                <a:gd name="T0" fmla="*/ 11 w 27"/>
                <a:gd name="T1" fmla="*/ 0 h 22"/>
                <a:gd name="T2" fmla="*/ 3 w 27"/>
                <a:gd name="T3" fmla="*/ 12 h 22"/>
                <a:gd name="T4" fmla="*/ 19 w 27"/>
                <a:gd name="T5" fmla="*/ 22 h 22"/>
                <a:gd name="T6" fmla="*/ 11 w 27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2">
                  <a:moveTo>
                    <a:pt x="11" y="0"/>
                  </a:moveTo>
                  <a:cubicBezTo>
                    <a:pt x="8" y="4"/>
                    <a:pt x="0" y="8"/>
                    <a:pt x="3" y="12"/>
                  </a:cubicBezTo>
                  <a:cubicBezTo>
                    <a:pt x="6" y="17"/>
                    <a:pt x="19" y="22"/>
                    <a:pt x="19" y="22"/>
                  </a:cubicBezTo>
                  <a:cubicBezTo>
                    <a:pt x="27" y="10"/>
                    <a:pt x="15" y="11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7" name="Freeform 111"/>
            <p:cNvSpPr/>
            <p:nvPr/>
          </p:nvSpPr>
          <p:spPr bwMode="invGray">
            <a:xfrm>
              <a:off x="3022" y="2005"/>
              <a:ext cx="15" cy="13"/>
            </a:xfrm>
            <a:custGeom>
              <a:avLst/>
              <a:gdLst>
                <a:gd name="T0" fmla="*/ 11 w 20"/>
                <a:gd name="T1" fmla="*/ 0 h 18"/>
                <a:gd name="T2" fmla="*/ 9 w 20"/>
                <a:gd name="T3" fmla="*/ 18 h 18"/>
                <a:gd name="T4" fmla="*/ 11 w 20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8">
                  <a:moveTo>
                    <a:pt x="11" y="0"/>
                  </a:moveTo>
                  <a:cubicBezTo>
                    <a:pt x="1" y="14"/>
                    <a:pt x="0" y="9"/>
                    <a:pt x="9" y="18"/>
                  </a:cubicBezTo>
                  <a:cubicBezTo>
                    <a:pt x="20" y="14"/>
                    <a:pt x="16" y="18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8" name="Freeform 112"/>
            <p:cNvSpPr/>
            <p:nvPr/>
          </p:nvSpPr>
          <p:spPr bwMode="invGray">
            <a:xfrm>
              <a:off x="4162" y="2021"/>
              <a:ext cx="18" cy="33"/>
            </a:xfrm>
            <a:custGeom>
              <a:avLst/>
              <a:gdLst>
                <a:gd name="T0" fmla="*/ 24 w 24"/>
                <a:gd name="T1" fmla="*/ 0 h 44"/>
                <a:gd name="T2" fmla="*/ 8 w 24"/>
                <a:gd name="T3" fmla="*/ 16 h 44"/>
                <a:gd name="T4" fmla="*/ 0 w 24"/>
                <a:gd name="T5" fmla="*/ 34 h 44"/>
                <a:gd name="T6" fmla="*/ 16 w 24"/>
                <a:gd name="T7" fmla="*/ 40 h 44"/>
                <a:gd name="T8" fmla="*/ 24 w 2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4">
                  <a:moveTo>
                    <a:pt x="24" y="0"/>
                  </a:moveTo>
                  <a:cubicBezTo>
                    <a:pt x="19" y="7"/>
                    <a:pt x="15" y="11"/>
                    <a:pt x="8" y="16"/>
                  </a:cubicBezTo>
                  <a:cubicBezTo>
                    <a:pt x="4" y="21"/>
                    <a:pt x="0" y="34"/>
                    <a:pt x="0" y="34"/>
                  </a:cubicBezTo>
                  <a:cubicBezTo>
                    <a:pt x="3" y="44"/>
                    <a:pt x="7" y="42"/>
                    <a:pt x="16" y="40"/>
                  </a:cubicBezTo>
                  <a:cubicBezTo>
                    <a:pt x="20" y="27"/>
                    <a:pt x="24" y="14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9" name="Freeform 113"/>
            <p:cNvSpPr/>
            <p:nvPr/>
          </p:nvSpPr>
          <p:spPr bwMode="invGray">
            <a:xfrm>
              <a:off x="3278" y="3473"/>
              <a:ext cx="31" cy="18"/>
            </a:xfrm>
            <a:custGeom>
              <a:avLst/>
              <a:gdLst>
                <a:gd name="T0" fmla="*/ 30 w 41"/>
                <a:gd name="T1" fmla="*/ 0 h 24"/>
                <a:gd name="T2" fmla="*/ 26 w 41"/>
                <a:gd name="T3" fmla="*/ 24 h 24"/>
                <a:gd name="T4" fmla="*/ 30 w 4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4">
                  <a:moveTo>
                    <a:pt x="30" y="0"/>
                  </a:moveTo>
                  <a:cubicBezTo>
                    <a:pt x="4" y="4"/>
                    <a:pt x="0" y="17"/>
                    <a:pt x="26" y="24"/>
                  </a:cubicBezTo>
                  <a:cubicBezTo>
                    <a:pt x="41" y="19"/>
                    <a:pt x="38" y="10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10" name="Freeform 114"/>
            <p:cNvSpPr/>
            <p:nvPr/>
          </p:nvSpPr>
          <p:spPr bwMode="invGray">
            <a:xfrm>
              <a:off x="3318" y="3466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11" name="Freeform 115"/>
            <p:cNvSpPr/>
            <p:nvPr/>
          </p:nvSpPr>
          <p:spPr bwMode="invGray">
            <a:xfrm>
              <a:off x="3251" y="3312"/>
              <a:ext cx="9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12" name="Freeform 116"/>
            <p:cNvSpPr/>
            <p:nvPr/>
          </p:nvSpPr>
          <p:spPr bwMode="invGray">
            <a:xfrm>
              <a:off x="3311" y="3239"/>
              <a:ext cx="11" cy="19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13" name="Freeform 117"/>
            <p:cNvSpPr/>
            <p:nvPr/>
          </p:nvSpPr>
          <p:spPr bwMode="invGray">
            <a:xfrm>
              <a:off x="3287" y="3238"/>
              <a:ext cx="11" cy="19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14" name="Freeform 118"/>
            <p:cNvSpPr/>
            <p:nvPr/>
          </p:nvSpPr>
          <p:spPr bwMode="invGray">
            <a:xfrm>
              <a:off x="3276" y="3260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15" name="Freeform 119"/>
            <p:cNvSpPr/>
            <p:nvPr/>
          </p:nvSpPr>
          <p:spPr bwMode="invGray">
            <a:xfrm>
              <a:off x="3251" y="3294"/>
              <a:ext cx="9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16" name="Freeform 120"/>
            <p:cNvSpPr/>
            <p:nvPr/>
          </p:nvSpPr>
          <p:spPr bwMode="invGray">
            <a:xfrm>
              <a:off x="3270" y="3281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17" name="Freeform 121"/>
            <p:cNvSpPr/>
            <p:nvPr/>
          </p:nvSpPr>
          <p:spPr bwMode="invGray">
            <a:xfrm>
              <a:off x="2537" y="2293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18" name="Freeform 122"/>
            <p:cNvSpPr/>
            <p:nvPr/>
          </p:nvSpPr>
          <p:spPr bwMode="invGray">
            <a:xfrm>
              <a:off x="2476" y="2259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19" name="Freeform 123"/>
            <p:cNvSpPr/>
            <p:nvPr/>
          </p:nvSpPr>
          <p:spPr bwMode="invGray">
            <a:xfrm>
              <a:off x="2238" y="2042"/>
              <a:ext cx="2060" cy="1644"/>
            </a:xfrm>
            <a:custGeom>
              <a:avLst/>
              <a:gdLst>
                <a:gd name="T0" fmla="*/ 452 w 2060"/>
                <a:gd name="T1" fmla="*/ 653 h 1644"/>
                <a:gd name="T2" fmla="*/ 333 w 2060"/>
                <a:gd name="T3" fmla="*/ 595 h 1644"/>
                <a:gd name="T4" fmla="*/ 158 w 2060"/>
                <a:gd name="T5" fmla="*/ 645 h 1644"/>
                <a:gd name="T6" fmla="*/ 46 w 2060"/>
                <a:gd name="T7" fmla="*/ 759 h 1644"/>
                <a:gd name="T8" fmla="*/ 12 w 2060"/>
                <a:gd name="T9" fmla="*/ 941 h 1644"/>
                <a:gd name="T10" fmla="*/ 146 w 2060"/>
                <a:gd name="T11" fmla="*/ 1059 h 1644"/>
                <a:gd name="T12" fmla="*/ 308 w 2060"/>
                <a:gd name="T13" fmla="*/ 1041 h 1644"/>
                <a:gd name="T14" fmla="*/ 396 w 2060"/>
                <a:gd name="T15" fmla="*/ 1138 h 1644"/>
                <a:gd name="T16" fmla="*/ 452 w 2060"/>
                <a:gd name="T17" fmla="*/ 1447 h 1644"/>
                <a:gd name="T18" fmla="*/ 497 w 2060"/>
                <a:gd name="T19" fmla="*/ 1628 h 1644"/>
                <a:gd name="T20" fmla="*/ 704 w 2060"/>
                <a:gd name="T21" fmla="*/ 1574 h 1644"/>
                <a:gd name="T22" fmla="*/ 817 w 2060"/>
                <a:gd name="T23" fmla="*/ 1380 h 1644"/>
                <a:gd name="T24" fmla="*/ 885 w 2060"/>
                <a:gd name="T25" fmla="*/ 1153 h 1644"/>
                <a:gd name="T26" fmla="*/ 998 w 2060"/>
                <a:gd name="T27" fmla="*/ 999 h 1644"/>
                <a:gd name="T28" fmla="*/ 796 w 2060"/>
                <a:gd name="T29" fmla="*/ 856 h 1644"/>
                <a:gd name="T30" fmla="*/ 817 w 2060"/>
                <a:gd name="T31" fmla="*/ 819 h 1644"/>
                <a:gd name="T32" fmla="*/ 1003 w 2060"/>
                <a:gd name="T33" fmla="*/ 916 h 1644"/>
                <a:gd name="T34" fmla="*/ 1098 w 2060"/>
                <a:gd name="T35" fmla="*/ 792 h 1644"/>
                <a:gd name="T36" fmla="*/ 1046 w 2060"/>
                <a:gd name="T37" fmla="*/ 763 h 1644"/>
                <a:gd name="T38" fmla="*/ 929 w 2060"/>
                <a:gd name="T39" fmla="*/ 716 h 1644"/>
                <a:gd name="T40" fmla="*/ 1141 w 2060"/>
                <a:gd name="T41" fmla="*/ 761 h 1644"/>
                <a:gd name="T42" fmla="*/ 1296 w 2060"/>
                <a:gd name="T43" fmla="*/ 852 h 1644"/>
                <a:gd name="T44" fmla="*/ 1373 w 2060"/>
                <a:gd name="T45" fmla="*/ 1033 h 1644"/>
                <a:gd name="T46" fmla="*/ 1608 w 2060"/>
                <a:gd name="T47" fmla="*/ 847 h 1644"/>
                <a:gd name="T48" fmla="*/ 1704 w 2060"/>
                <a:gd name="T49" fmla="*/ 1030 h 1644"/>
                <a:gd name="T50" fmla="*/ 1707 w 2060"/>
                <a:gd name="T51" fmla="*/ 874 h 1644"/>
                <a:gd name="T52" fmla="*/ 1759 w 2060"/>
                <a:gd name="T53" fmla="*/ 800 h 1644"/>
                <a:gd name="T54" fmla="*/ 1783 w 2060"/>
                <a:gd name="T55" fmla="*/ 544 h 1644"/>
                <a:gd name="T56" fmla="*/ 1824 w 2060"/>
                <a:gd name="T57" fmla="*/ 528 h 1644"/>
                <a:gd name="T58" fmla="*/ 1844 w 2060"/>
                <a:gd name="T59" fmla="*/ 427 h 1644"/>
                <a:gd name="T60" fmla="*/ 1805 w 2060"/>
                <a:gd name="T61" fmla="*/ 226 h 1644"/>
                <a:gd name="T62" fmla="*/ 1899 w 2060"/>
                <a:gd name="T63" fmla="*/ 108 h 1644"/>
                <a:gd name="T64" fmla="*/ 1947 w 2060"/>
                <a:gd name="T65" fmla="*/ 209 h 1644"/>
                <a:gd name="T66" fmla="*/ 1943 w 2060"/>
                <a:gd name="T67" fmla="*/ 123 h 1644"/>
                <a:gd name="T68" fmla="*/ 1975 w 2060"/>
                <a:gd name="T69" fmla="*/ 51 h 1644"/>
                <a:gd name="T70" fmla="*/ 2038 w 2060"/>
                <a:gd name="T71" fmla="*/ 0 h 1644"/>
                <a:gd name="T72" fmla="*/ 1820 w 2060"/>
                <a:gd name="T73" fmla="*/ 63 h 1644"/>
                <a:gd name="T74" fmla="*/ 1583 w 2060"/>
                <a:gd name="T75" fmla="*/ 83 h 1644"/>
                <a:gd name="T76" fmla="*/ 1349 w 2060"/>
                <a:gd name="T77" fmla="*/ 30 h 1644"/>
                <a:gd name="T78" fmla="*/ 1132 w 2060"/>
                <a:gd name="T79" fmla="*/ 65 h 1644"/>
                <a:gd name="T80" fmla="*/ 1040 w 2060"/>
                <a:gd name="T81" fmla="*/ 170 h 1644"/>
                <a:gd name="T82" fmla="*/ 926 w 2060"/>
                <a:gd name="T83" fmla="*/ 137 h 1644"/>
                <a:gd name="T84" fmla="*/ 758 w 2060"/>
                <a:gd name="T85" fmla="*/ 183 h 1644"/>
                <a:gd name="T86" fmla="*/ 667 w 2060"/>
                <a:gd name="T87" fmla="*/ 140 h 1644"/>
                <a:gd name="T88" fmla="*/ 364 w 2060"/>
                <a:gd name="T89" fmla="*/ 248 h 1644"/>
                <a:gd name="T90" fmla="*/ 535 w 2060"/>
                <a:gd name="T91" fmla="*/ 213 h 1644"/>
                <a:gd name="T92" fmla="*/ 638 w 2060"/>
                <a:gd name="T93" fmla="*/ 276 h 1644"/>
                <a:gd name="T94" fmla="*/ 443 w 2060"/>
                <a:gd name="T95" fmla="*/ 357 h 1644"/>
                <a:gd name="T96" fmla="*/ 275 w 2060"/>
                <a:gd name="T97" fmla="*/ 416 h 1644"/>
                <a:gd name="T98" fmla="*/ 167 w 2060"/>
                <a:gd name="T99" fmla="*/ 537 h 1644"/>
                <a:gd name="T100" fmla="*/ 283 w 2060"/>
                <a:gd name="T101" fmla="*/ 552 h 1644"/>
                <a:gd name="T102" fmla="*/ 381 w 2060"/>
                <a:gd name="T103" fmla="*/ 573 h 1644"/>
                <a:gd name="T104" fmla="*/ 493 w 2060"/>
                <a:gd name="T105" fmla="*/ 590 h 1644"/>
                <a:gd name="T106" fmla="*/ 487 w 2060"/>
                <a:gd name="T107" fmla="*/ 512 h 1644"/>
                <a:gd name="T108" fmla="*/ 592 w 2060"/>
                <a:gd name="T109" fmla="*/ 548 h 1644"/>
                <a:gd name="T110" fmla="*/ 686 w 2060"/>
                <a:gd name="T111" fmla="*/ 470 h 1644"/>
                <a:gd name="T112" fmla="*/ 772 w 2060"/>
                <a:gd name="T113" fmla="*/ 480 h 1644"/>
                <a:gd name="T114" fmla="*/ 639 w 2060"/>
                <a:gd name="T115" fmla="*/ 598 h 1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0" h="1644">
                  <a:moveTo>
                    <a:pt x="697" y="677"/>
                  </a:moveTo>
                  <a:cubicBezTo>
                    <a:pt x="659" y="675"/>
                    <a:pt x="652" y="669"/>
                    <a:pt x="618" y="667"/>
                  </a:cubicBezTo>
                  <a:cubicBezTo>
                    <a:pt x="607" y="666"/>
                    <a:pt x="594" y="661"/>
                    <a:pt x="582" y="658"/>
                  </a:cubicBezTo>
                  <a:cubicBezTo>
                    <a:pt x="577" y="655"/>
                    <a:pt x="568" y="650"/>
                    <a:pt x="568" y="650"/>
                  </a:cubicBezTo>
                  <a:cubicBezTo>
                    <a:pt x="551" y="652"/>
                    <a:pt x="557" y="655"/>
                    <a:pt x="546" y="658"/>
                  </a:cubicBezTo>
                  <a:cubicBezTo>
                    <a:pt x="540" y="667"/>
                    <a:pt x="542" y="669"/>
                    <a:pt x="546" y="677"/>
                  </a:cubicBezTo>
                  <a:cubicBezTo>
                    <a:pt x="548" y="680"/>
                    <a:pt x="550" y="686"/>
                    <a:pt x="550" y="686"/>
                  </a:cubicBezTo>
                  <a:cubicBezTo>
                    <a:pt x="526" y="694"/>
                    <a:pt x="506" y="678"/>
                    <a:pt x="488" y="670"/>
                  </a:cubicBezTo>
                  <a:cubicBezTo>
                    <a:pt x="481" y="653"/>
                    <a:pt x="472" y="655"/>
                    <a:pt x="452" y="653"/>
                  </a:cubicBezTo>
                  <a:cubicBezTo>
                    <a:pt x="446" y="648"/>
                    <a:pt x="444" y="648"/>
                    <a:pt x="437" y="650"/>
                  </a:cubicBezTo>
                  <a:cubicBezTo>
                    <a:pt x="427" y="647"/>
                    <a:pt x="433" y="648"/>
                    <a:pt x="423" y="642"/>
                  </a:cubicBezTo>
                  <a:cubicBezTo>
                    <a:pt x="421" y="641"/>
                    <a:pt x="418" y="639"/>
                    <a:pt x="418" y="639"/>
                  </a:cubicBezTo>
                  <a:cubicBezTo>
                    <a:pt x="416" y="638"/>
                    <a:pt x="413" y="633"/>
                    <a:pt x="413" y="630"/>
                  </a:cubicBezTo>
                  <a:cubicBezTo>
                    <a:pt x="415" y="625"/>
                    <a:pt x="418" y="616"/>
                    <a:pt x="418" y="616"/>
                  </a:cubicBezTo>
                  <a:cubicBezTo>
                    <a:pt x="416" y="592"/>
                    <a:pt x="421" y="588"/>
                    <a:pt x="398" y="591"/>
                  </a:cubicBezTo>
                  <a:cubicBezTo>
                    <a:pt x="390" y="598"/>
                    <a:pt x="390" y="595"/>
                    <a:pt x="381" y="592"/>
                  </a:cubicBezTo>
                  <a:cubicBezTo>
                    <a:pt x="370" y="592"/>
                    <a:pt x="361" y="595"/>
                    <a:pt x="348" y="597"/>
                  </a:cubicBezTo>
                  <a:cubicBezTo>
                    <a:pt x="344" y="595"/>
                    <a:pt x="337" y="597"/>
                    <a:pt x="333" y="595"/>
                  </a:cubicBezTo>
                  <a:cubicBezTo>
                    <a:pt x="331" y="594"/>
                    <a:pt x="330" y="592"/>
                    <a:pt x="328" y="592"/>
                  </a:cubicBezTo>
                  <a:cubicBezTo>
                    <a:pt x="314" y="591"/>
                    <a:pt x="296" y="597"/>
                    <a:pt x="283" y="602"/>
                  </a:cubicBezTo>
                  <a:cubicBezTo>
                    <a:pt x="276" y="603"/>
                    <a:pt x="268" y="606"/>
                    <a:pt x="260" y="608"/>
                  </a:cubicBezTo>
                  <a:cubicBezTo>
                    <a:pt x="255" y="609"/>
                    <a:pt x="246" y="613"/>
                    <a:pt x="246" y="613"/>
                  </a:cubicBezTo>
                  <a:cubicBezTo>
                    <a:pt x="228" y="611"/>
                    <a:pt x="209" y="609"/>
                    <a:pt x="189" y="611"/>
                  </a:cubicBezTo>
                  <a:cubicBezTo>
                    <a:pt x="184" y="613"/>
                    <a:pt x="180" y="614"/>
                    <a:pt x="175" y="617"/>
                  </a:cubicBezTo>
                  <a:cubicBezTo>
                    <a:pt x="173" y="619"/>
                    <a:pt x="173" y="620"/>
                    <a:pt x="173" y="622"/>
                  </a:cubicBezTo>
                  <a:cubicBezTo>
                    <a:pt x="172" y="623"/>
                    <a:pt x="169" y="623"/>
                    <a:pt x="169" y="625"/>
                  </a:cubicBezTo>
                  <a:cubicBezTo>
                    <a:pt x="163" y="634"/>
                    <a:pt x="167" y="641"/>
                    <a:pt x="158" y="645"/>
                  </a:cubicBezTo>
                  <a:cubicBezTo>
                    <a:pt x="153" y="648"/>
                    <a:pt x="149" y="652"/>
                    <a:pt x="144" y="655"/>
                  </a:cubicBezTo>
                  <a:cubicBezTo>
                    <a:pt x="141" y="656"/>
                    <a:pt x="135" y="659"/>
                    <a:pt x="135" y="659"/>
                  </a:cubicBezTo>
                  <a:cubicBezTo>
                    <a:pt x="133" y="664"/>
                    <a:pt x="130" y="666"/>
                    <a:pt x="130" y="669"/>
                  </a:cubicBezTo>
                  <a:cubicBezTo>
                    <a:pt x="128" y="677"/>
                    <a:pt x="132" y="691"/>
                    <a:pt x="124" y="698"/>
                  </a:cubicBezTo>
                  <a:cubicBezTo>
                    <a:pt x="118" y="703"/>
                    <a:pt x="108" y="709"/>
                    <a:pt x="101" y="711"/>
                  </a:cubicBezTo>
                  <a:cubicBezTo>
                    <a:pt x="101" y="711"/>
                    <a:pt x="90" y="716"/>
                    <a:pt x="87" y="716"/>
                  </a:cubicBezTo>
                  <a:cubicBezTo>
                    <a:pt x="85" y="717"/>
                    <a:pt x="82" y="717"/>
                    <a:pt x="82" y="717"/>
                  </a:cubicBezTo>
                  <a:cubicBezTo>
                    <a:pt x="76" y="725"/>
                    <a:pt x="68" y="733"/>
                    <a:pt x="60" y="738"/>
                  </a:cubicBezTo>
                  <a:cubicBezTo>
                    <a:pt x="56" y="745"/>
                    <a:pt x="53" y="755"/>
                    <a:pt x="46" y="759"/>
                  </a:cubicBezTo>
                  <a:cubicBezTo>
                    <a:pt x="43" y="764"/>
                    <a:pt x="37" y="767"/>
                    <a:pt x="31" y="773"/>
                  </a:cubicBezTo>
                  <a:cubicBezTo>
                    <a:pt x="26" y="780"/>
                    <a:pt x="25" y="789"/>
                    <a:pt x="23" y="797"/>
                  </a:cubicBezTo>
                  <a:cubicBezTo>
                    <a:pt x="20" y="803"/>
                    <a:pt x="19" y="809"/>
                    <a:pt x="17" y="816"/>
                  </a:cubicBezTo>
                  <a:cubicBezTo>
                    <a:pt x="15" y="817"/>
                    <a:pt x="14" y="824"/>
                    <a:pt x="14" y="824"/>
                  </a:cubicBezTo>
                  <a:cubicBezTo>
                    <a:pt x="15" y="831"/>
                    <a:pt x="26" y="842"/>
                    <a:pt x="26" y="842"/>
                  </a:cubicBezTo>
                  <a:cubicBezTo>
                    <a:pt x="26" y="847"/>
                    <a:pt x="17" y="855"/>
                    <a:pt x="17" y="855"/>
                  </a:cubicBezTo>
                  <a:cubicBezTo>
                    <a:pt x="14" y="863"/>
                    <a:pt x="17" y="867"/>
                    <a:pt x="25" y="870"/>
                  </a:cubicBezTo>
                  <a:cubicBezTo>
                    <a:pt x="28" y="884"/>
                    <a:pt x="17" y="902"/>
                    <a:pt x="6" y="909"/>
                  </a:cubicBezTo>
                  <a:cubicBezTo>
                    <a:pt x="0" y="927"/>
                    <a:pt x="5" y="927"/>
                    <a:pt x="12" y="941"/>
                  </a:cubicBezTo>
                  <a:cubicBezTo>
                    <a:pt x="23" y="963"/>
                    <a:pt x="29" y="969"/>
                    <a:pt x="53" y="977"/>
                  </a:cubicBezTo>
                  <a:cubicBezTo>
                    <a:pt x="60" y="986"/>
                    <a:pt x="56" y="983"/>
                    <a:pt x="63" y="989"/>
                  </a:cubicBezTo>
                  <a:cubicBezTo>
                    <a:pt x="62" y="994"/>
                    <a:pt x="59" y="997"/>
                    <a:pt x="59" y="1002"/>
                  </a:cubicBezTo>
                  <a:cubicBezTo>
                    <a:pt x="57" y="1009"/>
                    <a:pt x="70" y="1020"/>
                    <a:pt x="74" y="1027"/>
                  </a:cubicBezTo>
                  <a:cubicBezTo>
                    <a:pt x="77" y="1031"/>
                    <a:pt x="91" y="1036"/>
                    <a:pt x="91" y="1036"/>
                  </a:cubicBezTo>
                  <a:cubicBezTo>
                    <a:pt x="94" y="1036"/>
                    <a:pt x="96" y="1036"/>
                    <a:pt x="98" y="1034"/>
                  </a:cubicBezTo>
                  <a:cubicBezTo>
                    <a:pt x="99" y="1034"/>
                    <a:pt x="98" y="1031"/>
                    <a:pt x="99" y="1030"/>
                  </a:cubicBezTo>
                  <a:cubicBezTo>
                    <a:pt x="101" y="1030"/>
                    <a:pt x="107" y="1038"/>
                    <a:pt x="108" y="1038"/>
                  </a:cubicBezTo>
                  <a:cubicBezTo>
                    <a:pt x="119" y="1047"/>
                    <a:pt x="133" y="1055"/>
                    <a:pt x="146" y="1059"/>
                  </a:cubicBezTo>
                  <a:cubicBezTo>
                    <a:pt x="149" y="1067"/>
                    <a:pt x="152" y="1066"/>
                    <a:pt x="159" y="1064"/>
                  </a:cubicBezTo>
                  <a:cubicBezTo>
                    <a:pt x="163" y="1061"/>
                    <a:pt x="166" y="1059"/>
                    <a:pt x="169" y="1058"/>
                  </a:cubicBezTo>
                  <a:cubicBezTo>
                    <a:pt x="172" y="1056"/>
                    <a:pt x="178" y="1055"/>
                    <a:pt x="178" y="1055"/>
                  </a:cubicBezTo>
                  <a:cubicBezTo>
                    <a:pt x="192" y="1059"/>
                    <a:pt x="209" y="1061"/>
                    <a:pt x="224" y="1063"/>
                  </a:cubicBezTo>
                  <a:cubicBezTo>
                    <a:pt x="231" y="1067"/>
                    <a:pt x="229" y="1070"/>
                    <a:pt x="238" y="1069"/>
                  </a:cubicBezTo>
                  <a:cubicBezTo>
                    <a:pt x="238" y="1063"/>
                    <a:pt x="238" y="1056"/>
                    <a:pt x="238" y="1050"/>
                  </a:cubicBezTo>
                  <a:cubicBezTo>
                    <a:pt x="241" y="1041"/>
                    <a:pt x="257" y="1059"/>
                    <a:pt x="260" y="1061"/>
                  </a:cubicBezTo>
                  <a:cubicBezTo>
                    <a:pt x="266" y="1050"/>
                    <a:pt x="279" y="1052"/>
                    <a:pt x="291" y="1050"/>
                  </a:cubicBezTo>
                  <a:cubicBezTo>
                    <a:pt x="297" y="1049"/>
                    <a:pt x="302" y="1044"/>
                    <a:pt x="308" y="1041"/>
                  </a:cubicBezTo>
                  <a:cubicBezTo>
                    <a:pt x="319" y="1042"/>
                    <a:pt x="330" y="1045"/>
                    <a:pt x="341" y="1049"/>
                  </a:cubicBezTo>
                  <a:cubicBezTo>
                    <a:pt x="342" y="1050"/>
                    <a:pt x="344" y="1055"/>
                    <a:pt x="344" y="1058"/>
                  </a:cubicBezTo>
                  <a:cubicBezTo>
                    <a:pt x="344" y="1061"/>
                    <a:pt x="342" y="1067"/>
                    <a:pt x="342" y="1067"/>
                  </a:cubicBezTo>
                  <a:cubicBezTo>
                    <a:pt x="347" y="1070"/>
                    <a:pt x="355" y="1072"/>
                    <a:pt x="361" y="1075"/>
                  </a:cubicBezTo>
                  <a:cubicBezTo>
                    <a:pt x="362" y="1075"/>
                    <a:pt x="365" y="1077"/>
                    <a:pt x="365" y="1077"/>
                  </a:cubicBezTo>
                  <a:cubicBezTo>
                    <a:pt x="375" y="1074"/>
                    <a:pt x="384" y="1074"/>
                    <a:pt x="393" y="1080"/>
                  </a:cubicBezTo>
                  <a:cubicBezTo>
                    <a:pt x="396" y="1083"/>
                    <a:pt x="398" y="1088"/>
                    <a:pt x="401" y="1092"/>
                  </a:cubicBezTo>
                  <a:cubicBezTo>
                    <a:pt x="404" y="1095"/>
                    <a:pt x="407" y="1102"/>
                    <a:pt x="407" y="1102"/>
                  </a:cubicBezTo>
                  <a:cubicBezTo>
                    <a:pt x="404" y="1114"/>
                    <a:pt x="399" y="1127"/>
                    <a:pt x="396" y="1138"/>
                  </a:cubicBezTo>
                  <a:cubicBezTo>
                    <a:pt x="393" y="1147"/>
                    <a:pt x="395" y="1141"/>
                    <a:pt x="389" y="1152"/>
                  </a:cubicBezTo>
                  <a:cubicBezTo>
                    <a:pt x="387" y="1153"/>
                    <a:pt x="385" y="1156"/>
                    <a:pt x="385" y="1156"/>
                  </a:cubicBezTo>
                  <a:cubicBezTo>
                    <a:pt x="389" y="1185"/>
                    <a:pt x="396" y="1180"/>
                    <a:pt x="410" y="1197"/>
                  </a:cubicBezTo>
                  <a:cubicBezTo>
                    <a:pt x="427" y="1219"/>
                    <a:pt x="440" y="1239"/>
                    <a:pt x="447" y="1266"/>
                  </a:cubicBezTo>
                  <a:cubicBezTo>
                    <a:pt x="446" y="1280"/>
                    <a:pt x="452" y="1314"/>
                    <a:pt x="435" y="1325"/>
                  </a:cubicBezTo>
                  <a:cubicBezTo>
                    <a:pt x="427" y="1347"/>
                    <a:pt x="433" y="1325"/>
                    <a:pt x="430" y="1367"/>
                  </a:cubicBezTo>
                  <a:cubicBezTo>
                    <a:pt x="429" y="1377"/>
                    <a:pt x="421" y="1381"/>
                    <a:pt x="418" y="1391"/>
                  </a:cubicBezTo>
                  <a:cubicBezTo>
                    <a:pt x="421" y="1413"/>
                    <a:pt x="430" y="1422"/>
                    <a:pt x="446" y="1438"/>
                  </a:cubicBezTo>
                  <a:cubicBezTo>
                    <a:pt x="449" y="1441"/>
                    <a:pt x="450" y="1442"/>
                    <a:pt x="452" y="1447"/>
                  </a:cubicBezTo>
                  <a:cubicBezTo>
                    <a:pt x="454" y="1450"/>
                    <a:pt x="455" y="1456"/>
                    <a:pt x="455" y="1456"/>
                  </a:cubicBezTo>
                  <a:cubicBezTo>
                    <a:pt x="457" y="1475"/>
                    <a:pt x="458" y="1488"/>
                    <a:pt x="460" y="1505"/>
                  </a:cubicBezTo>
                  <a:cubicBezTo>
                    <a:pt x="461" y="1514"/>
                    <a:pt x="461" y="1511"/>
                    <a:pt x="464" y="1522"/>
                  </a:cubicBezTo>
                  <a:cubicBezTo>
                    <a:pt x="466" y="1524"/>
                    <a:pt x="466" y="1527"/>
                    <a:pt x="466" y="1527"/>
                  </a:cubicBezTo>
                  <a:cubicBezTo>
                    <a:pt x="468" y="1542"/>
                    <a:pt x="469" y="1552"/>
                    <a:pt x="481" y="1561"/>
                  </a:cubicBezTo>
                  <a:cubicBezTo>
                    <a:pt x="485" y="1566"/>
                    <a:pt x="488" y="1569"/>
                    <a:pt x="494" y="1572"/>
                  </a:cubicBezTo>
                  <a:cubicBezTo>
                    <a:pt x="497" y="1585"/>
                    <a:pt x="503" y="1597"/>
                    <a:pt x="506" y="1610"/>
                  </a:cubicBezTo>
                  <a:cubicBezTo>
                    <a:pt x="506" y="1614"/>
                    <a:pt x="508" y="1619"/>
                    <a:pt x="505" y="1622"/>
                  </a:cubicBezTo>
                  <a:cubicBezTo>
                    <a:pt x="503" y="1625"/>
                    <a:pt x="497" y="1628"/>
                    <a:pt x="497" y="1628"/>
                  </a:cubicBezTo>
                  <a:cubicBezTo>
                    <a:pt x="488" y="1642"/>
                    <a:pt x="509" y="1644"/>
                    <a:pt x="517" y="1644"/>
                  </a:cubicBezTo>
                  <a:cubicBezTo>
                    <a:pt x="539" y="1639"/>
                    <a:pt x="557" y="1635"/>
                    <a:pt x="579" y="1633"/>
                  </a:cubicBezTo>
                  <a:cubicBezTo>
                    <a:pt x="598" y="1630"/>
                    <a:pt x="613" y="1627"/>
                    <a:pt x="632" y="1624"/>
                  </a:cubicBezTo>
                  <a:cubicBezTo>
                    <a:pt x="635" y="1624"/>
                    <a:pt x="638" y="1622"/>
                    <a:pt x="641" y="1621"/>
                  </a:cubicBezTo>
                  <a:cubicBezTo>
                    <a:pt x="642" y="1621"/>
                    <a:pt x="644" y="1619"/>
                    <a:pt x="646" y="1617"/>
                  </a:cubicBezTo>
                  <a:cubicBezTo>
                    <a:pt x="649" y="1617"/>
                    <a:pt x="655" y="1616"/>
                    <a:pt x="655" y="1616"/>
                  </a:cubicBezTo>
                  <a:cubicBezTo>
                    <a:pt x="659" y="1610"/>
                    <a:pt x="664" y="1603"/>
                    <a:pt x="670" y="1600"/>
                  </a:cubicBezTo>
                  <a:cubicBezTo>
                    <a:pt x="675" y="1594"/>
                    <a:pt x="678" y="1591"/>
                    <a:pt x="683" y="1588"/>
                  </a:cubicBezTo>
                  <a:cubicBezTo>
                    <a:pt x="687" y="1581"/>
                    <a:pt x="697" y="1577"/>
                    <a:pt x="704" y="1574"/>
                  </a:cubicBezTo>
                  <a:cubicBezTo>
                    <a:pt x="715" y="1563"/>
                    <a:pt x="726" y="1550"/>
                    <a:pt x="731" y="1535"/>
                  </a:cubicBezTo>
                  <a:cubicBezTo>
                    <a:pt x="731" y="1531"/>
                    <a:pt x="729" y="1528"/>
                    <a:pt x="729" y="1525"/>
                  </a:cubicBezTo>
                  <a:cubicBezTo>
                    <a:pt x="729" y="1494"/>
                    <a:pt x="737" y="1505"/>
                    <a:pt x="754" y="1494"/>
                  </a:cubicBezTo>
                  <a:cubicBezTo>
                    <a:pt x="759" y="1488"/>
                    <a:pt x="762" y="1483"/>
                    <a:pt x="765" y="1475"/>
                  </a:cubicBezTo>
                  <a:cubicBezTo>
                    <a:pt x="763" y="1458"/>
                    <a:pt x="765" y="1439"/>
                    <a:pt x="755" y="1424"/>
                  </a:cubicBezTo>
                  <a:cubicBezTo>
                    <a:pt x="759" y="1413"/>
                    <a:pt x="771" y="1419"/>
                    <a:pt x="779" y="1422"/>
                  </a:cubicBezTo>
                  <a:cubicBezTo>
                    <a:pt x="782" y="1427"/>
                    <a:pt x="782" y="1435"/>
                    <a:pt x="785" y="1427"/>
                  </a:cubicBezTo>
                  <a:cubicBezTo>
                    <a:pt x="786" y="1416"/>
                    <a:pt x="786" y="1405"/>
                    <a:pt x="786" y="1396"/>
                  </a:cubicBezTo>
                  <a:cubicBezTo>
                    <a:pt x="788" y="1386"/>
                    <a:pt x="810" y="1385"/>
                    <a:pt x="817" y="1380"/>
                  </a:cubicBezTo>
                  <a:cubicBezTo>
                    <a:pt x="820" y="1374"/>
                    <a:pt x="831" y="1367"/>
                    <a:pt x="837" y="1363"/>
                  </a:cubicBezTo>
                  <a:cubicBezTo>
                    <a:pt x="841" y="1361"/>
                    <a:pt x="847" y="1356"/>
                    <a:pt x="847" y="1356"/>
                  </a:cubicBezTo>
                  <a:cubicBezTo>
                    <a:pt x="855" y="1345"/>
                    <a:pt x="845" y="1333"/>
                    <a:pt x="844" y="1320"/>
                  </a:cubicBezTo>
                  <a:cubicBezTo>
                    <a:pt x="845" y="1310"/>
                    <a:pt x="847" y="1308"/>
                    <a:pt x="850" y="1299"/>
                  </a:cubicBezTo>
                  <a:cubicBezTo>
                    <a:pt x="847" y="1288"/>
                    <a:pt x="842" y="1288"/>
                    <a:pt x="834" y="1280"/>
                  </a:cubicBezTo>
                  <a:cubicBezTo>
                    <a:pt x="833" y="1275"/>
                    <a:pt x="830" y="1266"/>
                    <a:pt x="830" y="1266"/>
                  </a:cubicBezTo>
                  <a:cubicBezTo>
                    <a:pt x="831" y="1250"/>
                    <a:pt x="831" y="1236"/>
                    <a:pt x="831" y="1220"/>
                  </a:cubicBezTo>
                  <a:cubicBezTo>
                    <a:pt x="833" y="1192"/>
                    <a:pt x="861" y="1183"/>
                    <a:pt x="876" y="1166"/>
                  </a:cubicBezTo>
                  <a:cubicBezTo>
                    <a:pt x="879" y="1160"/>
                    <a:pt x="884" y="1160"/>
                    <a:pt x="885" y="1153"/>
                  </a:cubicBezTo>
                  <a:cubicBezTo>
                    <a:pt x="890" y="1144"/>
                    <a:pt x="889" y="1142"/>
                    <a:pt x="895" y="1136"/>
                  </a:cubicBezTo>
                  <a:cubicBezTo>
                    <a:pt x="898" y="1127"/>
                    <a:pt x="906" y="1114"/>
                    <a:pt x="915" y="1111"/>
                  </a:cubicBezTo>
                  <a:cubicBezTo>
                    <a:pt x="920" y="1105"/>
                    <a:pt x="924" y="1099"/>
                    <a:pt x="930" y="1094"/>
                  </a:cubicBezTo>
                  <a:cubicBezTo>
                    <a:pt x="935" y="1089"/>
                    <a:pt x="938" y="1089"/>
                    <a:pt x="943" y="1084"/>
                  </a:cubicBezTo>
                  <a:cubicBezTo>
                    <a:pt x="947" y="1080"/>
                    <a:pt x="949" y="1078"/>
                    <a:pt x="955" y="1077"/>
                  </a:cubicBezTo>
                  <a:cubicBezTo>
                    <a:pt x="961" y="1066"/>
                    <a:pt x="958" y="1069"/>
                    <a:pt x="966" y="1064"/>
                  </a:cubicBezTo>
                  <a:cubicBezTo>
                    <a:pt x="972" y="1055"/>
                    <a:pt x="978" y="1045"/>
                    <a:pt x="983" y="1036"/>
                  </a:cubicBezTo>
                  <a:cubicBezTo>
                    <a:pt x="988" y="1030"/>
                    <a:pt x="989" y="1019"/>
                    <a:pt x="991" y="1013"/>
                  </a:cubicBezTo>
                  <a:cubicBezTo>
                    <a:pt x="994" y="1003"/>
                    <a:pt x="992" y="1009"/>
                    <a:pt x="998" y="999"/>
                  </a:cubicBezTo>
                  <a:cubicBezTo>
                    <a:pt x="1003" y="992"/>
                    <a:pt x="1003" y="984"/>
                    <a:pt x="1005" y="977"/>
                  </a:cubicBezTo>
                  <a:cubicBezTo>
                    <a:pt x="1003" y="966"/>
                    <a:pt x="1000" y="970"/>
                    <a:pt x="989" y="974"/>
                  </a:cubicBezTo>
                  <a:cubicBezTo>
                    <a:pt x="971" y="986"/>
                    <a:pt x="941" y="983"/>
                    <a:pt x="921" y="983"/>
                  </a:cubicBezTo>
                  <a:cubicBezTo>
                    <a:pt x="892" y="981"/>
                    <a:pt x="895" y="977"/>
                    <a:pt x="878" y="961"/>
                  </a:cubicBezTo>
                  <a:cubicBezTo>
                    <a:pt x="875" y="949"/>
                    <a:pt x="867" y="944"/>
                    <a:pt x="858" y="936"/>
                  </a:cubicBezTo>
                  <a:cubicBezTo>
                    <a:pt x="853" y="933"/>
                    <a:pt x="844" y="930"/>
                    <a:pt x="844" y="930"/>
                  </a:cubicBezTo>
                  <a:cubicBezTo>
                    <a:pt x="837" y="909"/>
                    <a:pt x="828" y="891"/>
                    <a:pt x="817" y="872"/>
                  </a:cubicBezTo>
                  <a:cubicBezTo>
                    <a:pt x="811" y="866"/>
                    <a:pt x="816" y="869"/>
                    <a:pt x="805" y="863"/>
                  </a:cubicBezTo>
                  <a:cubicBezTo>
                    <a:pt x="802" y="859"/>
                    <a:pt x="796" y="856"/>
                    <a:pt x="796" y="856"/>
                  </a:cubicBezTo>
                  <a:cubicBezTo>
                    <a:pt x="786" y="842"/>
                    <a:pt x="794" y="825"/>
                    <a:pt x="785" y="813"/>
                  </a:cubicBezTo>
                  <a:cubicBezTo>
                    <a:pt x="774" y="794"/>
                    <a:pt x="759" y="772"/>
                    <a:pt x="745" y="758"/>
                  </a:cubicBezTo>
                  <a:cubicBezTo>
                    <a:pt x="742" y="744"/>
                    <a:pt x="737" y="736"/>
                    <a:pt x="729" y="723"/>
                  </a:cubicBezTo>
                  <a:cubicBezTo>
                    <a:pt x="726" y="720"/>
                    <a:pt x="723" y="709"/>
                    <a:pt x="723" y="709"/>
                  </a:cubicBezTo>
                  <a:cubicBezTo>
                    <a:pt x="740" y="705"/>
                    <a:pt x="757" y="733"/>
                    <a:pt x="766" y="744"/>
                  </a:cubicBezTo>
                  <a:cubicBezTo>
                    <a:pt x="771" y="758"/>
                    <a:pt x="771" y="759"/>
                    <a:pt x="786" y="764"/>
                  </a:cubicBezTo>
                  <a:cubicBezTo>
                    <a:pt x="793" y="766"/>
                    <a:pt x="800" y="773"/>
                    <a:pt x="800" y="773"/>
                  </a:cubicBezTo>
                  <a:cubicBezTo>
                    <a:pt x="803" y="780"/>
                    <a:pt x="808" y="784"/>
                    <a:pt x="813" y="791"/>
                  </a:cubicBezTo>
                  <a:cubicBezTo>
                    <a:pt x="813" y="803"/>
                    <a:pt x="814" y="809"/>
                    <a:pt x="817" y="819"/>
                  </a:cubicBezTo>
                  <a:cubicBezTo>
                    <a:pt x="819" y="842"/>
                    <a:pt x="820" y="841"/>
                    <a:pt x="839" y="847"/>
                  </a:cubicBezTo>
                  <a:cubicBezTo>
                    <a:pt x="844" y="852"/>
                    <a:pt x="847" y="856"/>
                    <a:pt x="851" y="861"/>
                  </a:cubicBezTo>
                  <a:cubicBezTo>
                    <a:pt x="851" y="863"/>
                    <a:pt x="853" y="864"/>
                    <a:pt x="853" y="866"/>
                  </a:cubicBezTo>
                  <a:cubicBezTo>
                    <a:pt x="853" y="869"/>
                    <a:pt x="853" y="874"/>
                    <a:pt x="855" y="877"/>
                  </a:cubicBezTo>
                  <a:cubicBezTo>
                    <a:pt x="856" y="884"/>
                    <a:pt x="870" y="889"/>
                    <a:pt x="875" y="894"/>
                  </a:cubicBezTo>
                  <a:cubicBezTo>
                    <a:pt x="887" y="927"/>
                    <a:pt x="870" y="945"/>
                    <a:pt x="910" y="955"/>
                  </a:cubicBezTo>
                  <a:cubicBezTo>
                    <a:pt x="921" y="953"/>
                    <a:pt x="926" y="955"/>
                    <a:pt x="933" y="949"/>
                  </a:cubicBezTo>
                  <a:cubicBezTo>
                    <a:pt x="938" y="942"/>
                    <a:pt x="944" y="941"/>
                    <a:pt x="951" y="936"/>
                  </a:cubicBezTo>
                  <a:cubicBezTo>
                    <a:pt x="972" y="924"/>
                    <a:pt x="978" y="920"/>
                    <a:pt x="1003" y="916"/>
                  </a:cubicBezTo>
                  <a:cubicBezTo>
                    <a:pt x="1009" y="914"/>
                    <a:pt x="1017" y="911"/>
                    <a:pt x="1025" y="909"/>
                  </a:cubicBezTo>
                  <a:cubicBezTo>
                    <a:pt x="1031" y="906"/>
                    <a:pt x="1036" y="899"/>
                    <a:pt x="1042" y="897"/>
                  </a:cubicBezTo>
                  <a:cubicBezTo>
                    <a:pt x="1051" y="894"/>
                    <a:pt x="1060" y="894"/>
                    <a:pt x="1068" y="888"/>
                  </a:cubicBezTo>
                  <a:cubicBezTo>
                    <a:pt x="1073" y="881"/>
                    <a:pt x="1079" y="877"/>
                    <a:pt x="1084" y="869"/>
                  </a:cubicBezTo>
                  <a:cubicBezTo>
                    <a:pt x="1087" y="861"/>
                    <a:pt x="1088" y="850"/>
                    <a:pt x="1098" y="844"/>
                  </a:cubicBezTo>
                  <a:cubicBezTo>
                    <a:pt x="1104" y="836"/>
                    <a:pt x="1105" y="825"/>
                    <a:pt x="1108" y="816"/>
                  </a:cubicBezTo>
                  <a:cubicBezTo>
                    <a:pt x="1110" y="811"/>
                    <a:pt x="1115" y="808"/>
                    <a:pt x="1116" y="803"/>
                  </a:cubicBezTo>
                  <a:cubicBezTo>
                    <a:pt x="1110" y="800"/>
                    <a:pt x="1110" y="805"/>
                    <a:pt x="1102" y="808"/>
                  </a:cubicBezTo>
                  <a:cubicBezTo>
                    <a:pt x="1099" y="802"/>
                    <a:pt x="1104" y="795"/>
                    <a:pt x="1098" y="792"/>
                  </a:cubicBezTo>
                  <a:cubicBezTo>
                    <a:pt x="1094" y="789"/>
                    <a:pt x="1084" y="788"/>
                    <a:pt x="1084" y="788"/>
                  </a:cubicBezTo>
                  <a:cubicBezTo>
                    <a:pt x="1077" y="780"/>
                    <a:pt x="1076" y="783"/>
                    <a:pt x="1067" y="786"/>
                  </a:cubicBezTo>
                  <a:cubicBezTo>
                    <a:pt x="1064" y="788"/>
                    <a:pt x="1057" y="789"/>
                    <a:pt x="1057" y="789"/>
                  </a:cubicBezTo>
                  <a:cubicBezTo>
                    <a:pt x="1054" y="789"/>
                    <a:pt x="1051" y="789"/>
                    <a:pt x="1048" y="788"/>
                  </a:cubicBezTo>
                  <a:cubicBezTo>
                    <a:pt x="1046" y="786"/>
                    <a:pt x="1045" y="778"/>
                    <a:pt x="1045" y="778"/>
                  </a:cubicBezTo>
                  <a:cubicBezTo>
                    <a:pt x="1046" y="778"/>
                    <a:pt x="1048" y="777"/>
                    <a:pt x="1050" y="775"/>
                  </a:cubicBezTo>
                  <a:cubicBezTo>
                    <a:pt x="1060" y="772"/>
                    <a:pt x="1067" y="778"/>
                    <a:pt x="1060" y="763"/>
                  </a:cubicBezTo>
                  <a:cubicBezTo>
                    <a:pt x="1059" y="763"/>
                    <a:pt x="1057" y="761"/>
                    <a:pt x="1056" y="761"/>
                  </a:cubicBezTo>
                  <a:cubicBezTo>
                    <a:pt x="1053" y="761"/>
                    <a:pt x="1048" y="761"/>
                    <a:pt x="1046" y="763"/>
                  </a:cubicBezTo>
                  <a:cubicBezTo>
                    <a:pt x="1046" y="764"/>
                    <a:pt x="1045" y="766"/>
                    <a:pt x="1043" y="767"/>
                  </a:cubicBezTo>
                  <a:cubicBezTo>
                    <a:pt x="1036" y="775"/>
                    <a:pt x="1025" y="777"/>
                    <a:pt x="1016" y="780"/>
                  </a:cubicBezTo>
                  <a:cubicBezTo>
                    <a:pt x="1011" y="780"/>
                    <a:pt x="1006" y="778"/>
                    <a:pt x="1003" y="777"/>
                  </a:cubicBezTo>
                  <a:cubicBezTo>
                    <a:pt x="1002" y="777"/>
                    <a:pt x="997" y="775"/>
                    <a:pt x="997" y="775"/>
                  </a:cubicBezTo>
                  <a:cubicBezTo>
                    <a:pt x="988" y="763"/>
                    <a:pt x="986" y="761"/>
                    <a:pt x="971" y="758"/>
                  </a:cubicBezTo>
                  <a:cubicBezTo>
                    <a:pt x="971" y="753"/>
                    <a:pt x="974" y="747"/>
                    <a:pt x="971" y="742"/>
                  </a:cubicBezTo>
                  <a:cubicBezTo>
                    <a:pt x="969" y="739"/>
                    <a:pt x="960" y="736"/>
                    <a:pt x="957" y="734"/>
                  </a:cubicBezTo>
                  <a:cubicBezTo>
                    <a:pt x="954" y="733"/>
                    <a:pt x="947" y="731"/>
                    <a:pt x="947" y="731"/>
                  </a:cubicBezTo>
                  <a:cubicBezTo>
                    <a:pt x="941" y="725"/>
                    <a:pt x="935" y="722"/>
                    <a:pt x="929" y="716"/>
                  </a:cubicBezTo>
                  <a:cubicBezTo>
                    <a:pt x="930" y="706"/>
                    <a:pt x="932" y="700"/>
                    <a:pt x="941" y="697"/>
                  </a:cubicBezTo>
                  <a:cubicBezTo>
                    <a:pt x="955" y="698"/>
                    <a:pt x="968" y="702"/>
                    <a:pt x="980" y="705"/>
                  </a:cubicBezTo>
                  <a:cubicBezTo>
                    <a:pt x="986" y="711"/>
                    <a:pt x="988" y="716"/>
                    <a:pt x="995" y="720"/>
                  </a:cubicBezTo>
                  <a:cubicBezTo>
                    <a:pt x="1005" y="734"/>
                    <a:pt x="1012" y="736"/>
                    <a:pt x="1025" y="744"/>
                  </a:cubicBezTo>
                  <a:cubicBezTo>
                    <a:pt x="1033" y="742"/>
                    <a:pt x="1045" y="747"/>
                    <a:pt x="1051" y="741"/>
                  </a:cubicBezTo>
                  <a:cubicBezTo>
                    <a:pt x="1060" y="733"/>
                    <a:pt x="1048" y="738"/>
                    <a:pt x="1059" y="734"/>
                  </a:cubicBezTo>
                  <a:cubicBezTo>
                    <a:pt x="1064" y="738"/>
                    <a:pt x="1068" y="739"/>
                    <a:pt x="1073" y="742"/>
                  </a:cubicBezTo>
                  <a:cubicBezTo>
                    <a:pt x="1079" y="752"/>
                    <a:pt x="1093" y="750"/>
                    <a:pt x="1104" y="753"/>
                  </a:cubicBezTo>
                  <a:cubicBezTo>
                    <a:pt x="1121" y="764"/>
                    <a:pt x="1110" y="759"/>
                    <a:pt x="1141" y="761"/>
                  </a:cubicBezTo>
                  <a:cubicBezTo>
                    <a:pt x="1152" y="763"/>
                    <a:pt x="1156" y="766"/>
                    <a:pt x="1163" y="775"/>
                  </a:cubicBezTo>
                  <a:cubicBezTo>
                    <a:pt x="1159" y="788"/>
                    <a:pt x="1167" y="781"/>
                    <a:pt x="1173" y="777"/>
                  </a:cubicBezTo>
                  <a:cubicBezTo>
                    <a:pt x="1175" y="770"/>
                    <a:pt x="1178" y="770"/>
                    <a:pt x="1181" y="764"/>
                  </a:cubicBezTo>
                  <a:cubicBezTo>
                    <a:pt x="1190" y="767"/>
                    <a:pt x="1189" y="772"/>
                    <a:pt x="1187" y="783"/>
                  </a:cubicBezTo>
                  <a:cubicBezTo>
                    <a:pt x="1195" y="789"/>
                    <a:pt x="1206" y="786"/>
                    <a:pt x="1215" y="789"/>
                  </a:cubicBezTo>
                  <a:cubicBezTo>
                    <a:pt x="1221" y="791"/>
                    <a:pt x="1226" y="797"/>
                    <a:pt x="1234" y="800"/>
                  </a:cubicBezTo>
                  <a:cubicBezTo>
                    <a:pt x="1245" y="803"/>
                    <a:pt x="1255" y="808"/>
                    <a:pt x="1265" y="816"/>
                  </a:cubicBezTo>
                  <a:cubicBezTo>
                    <a:pt x="1268" y="827"/>
                    <a:pt x="1272" y="831"/>
                    <a:pt x="1282" y="834"/>
                  </a:cubicBezTo>
                  <a:cubicBezTo>
                    <a:pt x="1286" y="842"/>
                    <a:pt x="1288" y="847"/>
                    <a:pt x="1296" y="852"/>
                  </a:cubicBezTo>
                  <a:cubicBezTo>
                    <a:pt x="1308" y="849"/>
                    <a:pt x="1302" y="850"/>
                    <a:pt x="1314" y="847"/>
                  </a:cubicBezTo>
                  <a:cubicBezTo>
                    <a:pt x="1316" y="845"/>
                    <a:pt x="1319" y="845"/>
                    <a:pt x="1319" y="845"/>
                  </a:cubicBezTo>
                  <a:cubicBezTo>
                    <a:pt x="1328" y="852"/>
                    <a:pt x="1322" y="842"/>
                    <a:pt x="1319" y="839"/>
                  </a:cubicBezTo>
                  <a:cubicBezTo>
                    <a:pt x="1316" y="844"/>
                    <a:pt x="1311" y="847"/>
                    <a:pt x="1310" y="853"/>
                  </a:cubicBezTo>
                  <a:cubicBezTo>
                    <a:pt x="1310" y="856"/>
                    <a:pt x="1307" y="863"/>
                    <a:pt x="1307" y="863"/>
                  </a:cubicBezTo>
                  <a:cubicBezTo>
                    <a:pt x="1308" y="869"/>
                    <a:pt x="1310" y="880"/>
                    <a:pt x="1319" y="880"/>
                  </a:cubicBezTo>
                  <a:lnTo>
                    <a:pt x="1320" y="916"/>
                  </a:lnTo>
                  <a:lnTo>
                    <a:pt x="1348" y="1005"/>
                  </a:lnTo>
                  <a:lnTo>
                    <a:pt x="1373" y="1033"/>
                  </a:lnTo>
                  <a:lnTo>
                    <a:pt x="1416" y="994"/>
                  </a:lnTo>
                  <a:lnTo>
                    <a:pt x="1413" y="967"/>
                  </a:lnTo>
                  <a:lnTo>
                    <a:pt x="1424" y="959"/>
                  </a:lnTo>
                  <a:lnTo>
                    <a:pt x="1423" y="925"/>
                  </a:lnTo>
                  <a:lnTo>
                    <a:pt x="1452" y="916"/>
                  </a:lnTo>
                  <a:lnTo>
                    <a:pt x="1520" y="855"/>
                  </a:lnTo>
                  <a:lnTo>
                    <a:pt x="1533" y="839"/>
                  </a:lnTo>
                  <a:lnTo>
                    <a:pt x="1588" y="824"/>
                  </a:lnTo>
                  <a:lnTo>
                    <a:pt x="1608" y="847"/>
                  </a:lnTo>
                  <a:lnTo>
                    <a:pt x="1602" y="858"/>
                  </a:lnTo>
                  <a:lnTo>
                    <a:pt x="1619" y="875"/>
                  </a:lnTo>
                  <a:lnTo>
                    <a:pt x="1624" y="899"/>
                  </a:lnTo>
                  <a:lnTo>
                    <a:pt x="1641" y="906"/>
                  </a:lnTo>
                  <a:lnTo>
                    <a:pt x="1677" y="892"/>
                  </a:lnTo>
                  <a:lnTo>
                    <a:pt x="1675" y="975"/>
                  </a:lnTo>
                  <a:lnTo>
                    <a:pt x="1684" y="956"/>
                  </a:lnTo>
                  <a:lnTo>
                    <a:pt x="1707" y="1000"/>
                  </a:lnTo>
                  <a:lnTo>
                    <a:pt x="1704" y="1030"/>
                  </a:lnTo>
                  <a:lnTo>
                    <a:pt x="1718" y="1013"/>
                  </a:lnTo>
                  <a:lnTo>
                    <a:pt x="1721" y="997"/>
                  </a:lnTo>
                  <a:lnTo>
                    <a:pt x="1738" y="972"/>
                  </a:lnTo>
                  <a:lnTo>
                    <a:pt x="1728" y="958"/>
                  </a:lnTo>
                  <a:lnTo>
                    <a:pt x="1737" y="942"/>
                  </a:lnTo>
                  <a:lnTo>
                    <a:pt x="1725" y="913"/>
                  </a:lnTo>
                  <a:lnTo>
                    <a:pt x="1732" y="889"/>
                  </a:lnTo>
                  <a:lnTo>
                    <a:pt x="1715" y="895"/>
                  </a:lnTo>
                  <a:lnTo>
                    <a:pt x="1707" y="874"/>
                  </a:lnTo>
                  <a:lnTo>
                    <a:pt x="1701" y="844"/>
                  </a:lnTo>
                  <a:lnTo>
                    <a:pt x="1714" y="816"/>
                  </a:lnTo>
                  <a:lnTo>
                    <a:pt x="1728" y="834"/>
                  </a:lnTo>
                  <a:lnTo>
                    <a:pt x="1721" y="880"/>
                  </a:lnTo>
                  <a:lnTo>
                    <a:pt x="1738" y="849"/>
                  </a:lnTo>
                  <a:lnTo>
                    <a:pt x="1732" y="824"/>
                  </a:lnTo>
                  <a:lnTo>
                    <a:pt x="1752" y="808"/>
                  </a:lnTo>
                  <a:lnTo>
                    <a:pt x="1752" y="797"/>
                  </a:lnTo>
                  <a:lnTo>
                    <a:pt x="1759" y="800"/>
                  </a:lnTo>
                  <a:lnTo>
                    <a:pt x="1796" y="756"/>
                  </a:lnTo>
                  <a:lnTo>
                    <a:pt x="1805" y="684"/>
                  </a:lnTo>
                  <a:lnTo>
                    <a:pt x="1810" y="655"/>
                  </a:lnTo>
                  <a:lnTo>
                    <a:pt x="1794" y="664"/>
                  </a:lnTo>
                  <a:lnTo>
                    <a:pt x="1788" y="655"/>
                  </a:lnTo>
                  <a:lnTo>
                    <a:pt x="1800" y="638"/>
                  </a:lnTo>
                  <a:lnTo>
                    <a:pt x="1776" y="592"/>
                  </a:lnTo>
                  <a:lnTo>
                    <a:pt x="1763" y="580"/>
                  </a:lnTo>
                  <a:lnTo>
                    <a:pt x="1783" y="544"/>
                  </a:lnTo>
                  <a:lnTo>
                    <a:pt x="1762" y="539"/>
                  </a:lnTo>
                  <a:lnTo>
                    <a:pt x="1743" y="531"/>
                  </a:lnTo>
                  <a:lnTo>
                    <a:pt x="1751" y="503"/>
                  </a:lnTo>
                  <a:lnTo>
                    <a:pt x="1763" y="487"/>
                  </a:lnTo>
                  <a:lnTo>
                    <a:pt x="1766" y="519"/>
                  </a:lnTo>
                  <a:lnTo>
                    <a:pt x="1788" y="498"/>
                  </a:lnTo>
                  <a:lnTo>
                    <a:pt x="1805" y="497"/>
                  </a:lnTo>
                  <a:lnTo>
                    <a:pt x="1797" y="519"/>
                  </a:lnTo>
                  <a:lnTo>
                    <a:pt x="1824" y="528"/>
                  </a:lnTo>
                  <a:lnTo>
                    <a:pt x="1816" y="545"/>
                  </a:lnTo>
                  <a:lnTo>
                    <a:pt x="1830" y="559"/>
                  </a:lnTo>
                  <a:lnTo>
                    <a:pt x="1830" y="588"/>
                  </a:lnTo>
                  <a:lnTo>
                    <a:pt x="1861" y="559"/>
                  </a:lnTo>
                  <a:lnTo>
                    <a:pt x="1850" y="531"/>
                  </a:lnTo>
                  <a:lnTo>
                    <a:pt x="1821" y="489"/>
                  </a:lnTo>
                  <a:lnTo>
                    <a:pt x="1830" y="473"/>
                  </a:lnTo>
                  <a:lnTo>
                    <a:pt x="1824" y="448"/>
                  </a:lnTo>
                  <a:lnTo>
                    <a:pt x="1844" y="427"/>
                  </a:lnTo>
                  <a:lnTo>
                    <a:pt x="1868" y="416"/>
                  </a:lnTo>
                  <a:lnTo>
                    <a:pt x="1867" y="367"/>
                  </a:lnTo>
                  <a:lnTo>
                    <a:pt x="1865" y="333"/>
                  </a:lnTo>
                  <a:lnTo>
                    <a:pt x="1858" y="302"/>
                  </a:lnTo>
                  <a:lnTo>
                    <a:pt x="1830" y="248"/>
                  </a:lnTo>
                  <a:lnTo>
                    <a:pt x="1825" y="275"/>
                  </a:lnTo>
                  <a:lnTo>
                    <a:pt x="1807" y="258"/>
                  </a:lnTo>
                  <a:lnTo>
                    <a:pt x="1790" y="266"/>
                  </a:lnTo>
                  <a:lnTo>
                    <a:pt x="1805" y="226"/>
                  </a:lnTo>
                  <a:lnTo>
                    <a:pt x="1821" y="192"/>
                  </a:lnTo>
                  <a:lnTo>
                    <a:pt x="1850" y="176"/>
                  </a:lnTo>
                  <a:lnTo>
                    <a:pt x="1853" y="161"/>
                  </a:lnTo>
                  <a:lnTo>
                    <a:pt x="1873" y="155"/>
                  </a:lnTo>
                  <a:lnTo>
                    <a:pt x="1873" y="170"/>
                  </a:lnTo>
                  <a:lnTo>
                    <a:pt x="1896" y="145"/>
                  </a:lnTo>
                  <a:lnTo>
                    <a:pt x="1882" y="139"/>
                  </a:lnTo>
                  <a:lnTo>
                    <a:pt x="1882" y="120"/>
                  </a:lnTo>
                  <a:lnTo>
                    <a:pt x="1899" y="108"/>
                  </a:lnTo>
                  <a:lnTo>
                    <a:pt x="1906" y="122"/>
                  </a:lnTo>
                  <a:lnTo>
                    <a:pt x="1929" y="100"/>
                  </a:lnTo>
                  <a:lnTo>
                    <a:pt x="1926" y="120"/>
                  </a:lnTo>
                  <a:lnTo>
                    <a:pt x="1927" y="136"/>
                  </a:lnTo>
                  <a:lnTo>
                    <a:pt x="1926" y="158"/>
                  </a:lnTo>
                  <a:lnTo>
                    <a:pt x="1918" y="175"/>
                  </a:lnTo>
                  <a:lnTo>
                    <a:pt x="1932" y="197"/>
                  </a:lnTo>
                  <a:lnTo>
                    <a:pt x="1938" y="212"/>
                  </a:lnTo>
                  <a:lnTo>
                    <a:pt x="1947" y="209"/>
                  </a:lnTo>
                  <a:lnTo>
                    <a:pt x="1992" y="256"/>
                  </a:lnTo>
                  <a:lnTo>
                    <a:pt x="2002" y="233"/>
                  </a:lnTo>
                  <a:lnTo>
                    <a:pt x="2014" y="216"/>
                  </a:lnTo>
                  <a:lnTo>
                    <a:pt x="1994" y="205"/>
                  </a:lnTo>
                  <a:lnTo>
                    <a:pt x="1999" y="184"/>
                  </a:lnTo>
                  <a:lnTo>
                    <a:pt x="1999" y="172"/>
                  </a:lnTo>
                  <a:lnTo>
                    <a:pt x="1978" y="150"/>
                  </a:lnTo>
                  <a:lnTo>
                    <a:pt x="1960" y="147"/>
                  </a:lnTo>
                  <a:lnTo>
                    <a:pt x="1943" y="123"/>
                  </a:lnTo>
                  <a:lnTo>
                    <a:pt x="1966" y="119"/>
                  </a:lnTo>
                  <a:lnTo>
                    <a:pt x="1977" y="100"/>
                  </a:lnTo>
                  <a:lnTo>
                    <a:pt x="1991" y="106"/>
                  </a:lnTo>
                  <a:lnTo>
                    <a:pt x="2005" y="98"/>
                  </a:lnTo>
                  <a:lnTo>
                    <a:pt x="1990" y="80"/>
                  </a:lnTo>
                  <a:lnTo>
                    <a:pt x="2002" y="69"/>
                  </a:lnTo>
                  <a:lnTo>
                    <a:pt x="2021" y="68"/>
                  </a:lnTo>
                  <a:lnTo>
                    <a:pt x="2000" y="53"/>
                  </a:lnTo>
                  <a:lnTo>
                    <a:pt x="1975" y="51"/>
                  </a:lnTo>
                  <a:lnTo>
                    <a:pt x="1990" y="32"/>
                  </a:lnTo>
                  <a:lnTo>
                    <a:pt x="1989" y="11"/>
                  </a:lnTo>
                  <a:lnTo>
                    <a:pt x="2005" y="27"/>
                  </a:lnTo>
                  <a:lnTo>
                    <a:pt x="2015" y="18"/>
                  </a:lnTo>
                  <a:lnTo>
                    <a:pt x="2024" y="21"/>
                  </a:lnTo>
                  <a:lnTo>
                    <a:pt x="2038" y="36"/>
                  </a:lnTo>
                  <a:lnTo>
                    <a:pt x="2060" y="33"/>
                  </a:lnTo>
                  <a:lnTo>
                    <a:pt x="2042" y="15"/>
                  </a:lnTo>
                  <a:lnTo>
                    <a:pt x="2038" y="0"/>
                  </a:lnTo>
                  <a:lnTo>
                    <a:pt x="2006" y="5"/>
                  </a:lnTo>
                  <a:lnTo>
                    <a:pt x="1994" y="0"/>
                  </a:lnTo>
                  <a:lnTo>
                    <a:pt x="1955" y="11"/>
                  </a:lnTo>
                  <a:lnTo>
                    <a:pt x="1913" y="18"/>
                  </a:lnTo>
                  <a:lnTo>
                    <a:pt x="1886" y="30"/>
                  </a:lnTo>
                  <a:lnTo>
                    <a:pt x="1885" y="47"/>
                  </a:lnTo>
                  <a:lnTo>
                    <a:pt x="1864" y="50"/>
                  </a:lnTo>
                  <a:cubicBezTo>
                    <a:pt x="1858" y="55"/>
                    <a:pt x="1854" y="75"/>
                    <a:pt x="1847" y="77"/>
                  </a:cubicBezTo>
                  <a:cubicBezTo>
                    <a:pt x="1839" y="82"/>
                    <a:pt x="1830" y="65"/>
                    <a:pt x="1820" y="63"/>
                  </a:cubicBezTo>
                  <a:lnTo>
                    <a:pt x="1786" y="66"/>
                  </a:lnTo>
                  <a:lnTo>
                    <a:pt x="1732" y="56"/>
                  </a:lnTo>
                  <a:lnTo>
                    <a:pt x="1709" y="62"/>
                  </a:lnTo>
                  <a:lnTo>
                    <a:pt x="1678" y="56"/>
                  </a:lnTo>
                  <a:lnTo>
                    <a:pt x="1666" y="47"/>
                  </a:lnTo>
                  <a:lnTo>
                    <a:pt x="1643" y="50"/>
                  </a:lnTo>
                  <a:cubicBezTo>
                    <a:pt x="1635" y="52"/>
                    <a:pt x="1626" y="57"/>
                    <a:pt x="1618" y="60"/>
                  </a:cubicBezTo>
                  <a:cubicBezTo>
                    <a:pt x="1610" y="63"/>
                    <a:pt x="1603" y="67"/>
                    <a:pt x="1597" y="71"/>
                  </a:cubicBezTo>
                  <a:cubicBezTo>
                    <a:pt x="1591" y="75"/>
                    <a:pt x="1587" y="84"/>
                    <a:pt x="1583" y="83"/>
                  </a:cubicBezTo>
                  <a:cubicBezTo>
                    <a:pt x="1571" y="90"/>
                    <a:pt x="1576" y="67"/>
                    <a:pt x="1571" y="65"/>
                  </a:cubicBezTo>
                  <a:lnTo>
                    <a:pt x="1553" y="69"/>
                  </a:lnTo>
                  <a:cubicBezTo>
                    <a:pt x="1544" y="66"/>
                    <a:pt x="1531" y="50"/>
                    <a:pt x="1517" y="47"/>
                  </a:cubicBezTo>
                  <a:cubicBezTo>
                    <a:pt x="1503" y="46"/>
                    <a:pt x="1479" y="45"/>
                    <a:pt x="1468" y="48"/>
                  </a:cubicBezTo>
                  <a:cubicBezTo>
                    <a:pt x="1457" y="51"/>
                    <a:pt x="1461" y="63"/>
                    <a:pt x="1451" y="63"/>
                  </a:cubicBezTo>
                  <a:cubicBezTo>
                    <a:pt x="1439" y="66"/>
                    <a:pt x="1419" y="48"/>
                    <a:pt x="1408" y="47"/>
                  </a:cubicBezTo>
                  <a:cubicBezTo>
                    <a:pt x="1397" y="46"/>
                    <a:pt x="1390" y="59"/>
                    <a:pt x="1382" y="59"/>
                  </a:cubicBezTo>
                  <a:cubicBezTo>
                    <a:pt x="1374" y="59"/>
                    <a:pt x="1362" y="52"/>
                    <a:pt x="1357" y="47"/>
                  </a:cubicBezTo>
                  <a:cubicBezTo>
                    <a:pt x="1352" y="42"/>
                    <a:pt x="1356" y="36"/>
                    <a:pt x="1349" y="30"/>
                  </a:cubicBezTo>
                  <a:cubicBezTo>
                    <a:pt x="1333" y="26"/>
                    <a:pt x="1330" y="13"/>
                    <a:pt x="1318" y="11"/>
                  </a:cubicBezTo>
                  <a:cubicBezTo>
                    <a:pt x="1306" y="9"/>
                    <a:pt x="1287" y="20"/>
                    <a:pt x="1277" y="20"/>
                  </a:cubicBezTo>
                  <a:cubicBezTo>
                    <a:pt x="1267" y="20"/>
                    <a:pt x="1268" y="10"/>
                    <a:pt x="1259" y="9"/>
                  </a:cubicBezTo>
                  <a:lnTo>
                    <a:pt x="1222" y="14"/>
                  </a:lnTo>
                  <a:lnTo>
                    <a:pt x="1210" y="32"/>
                  </a:lnTo>
                  <a:cubicBezTo>
                    <a:pt x="1203" y="35"/>
                    <a:pt x="1187" y="28"/>
                    <a:pt x="1178" y="29"/>
                  </a:cubicBezTo>
                  <a:cubicBezTo>
                    <a:pt x="1169" y="30"/>
                    <a:pt x="1164" y="36"/>
                    <a:pt x="1154" y="39"/>
                  </a:cubicBezTo>
                  <a:cubicBezTo>
                    <a:pt x="1144" y="42"/>
                    <a:pt x="1124" y="44"/>
                    <a:pt x="1120" y="48"/>
                  </a:cubicBezTo>
                  <a:cubicBezTo>
                    <a:pt x="1109" y="57"/>
                    <a:pt x="1132" y="61"/>
                    <a:pt x="1132" y="65"/>
                  </a:cubicBezTo>
                  <a:cubicBezTo>
                    <a:pt x="1132" y="69"/>
                    <a:pt x="1126" y="70"/>
                    <a:pt x="1118" y="72"/>
                  </a:cubicBezTo>
                  <a:cubicBezTo>
                    <a:pt x="1110" y="74"/>
                    <a:pt x="1084" y="72"/>
                    <a:pt x="1085" y="77"/>
                  </a:cubicBezTo>
                  <a:cubicBezTo>
                    <a:pt x="1085" y="86"/>
                    <a:pt x="1126" y="103"/>
                    <a:pt x="1127" y="105"/>
                  </a:cubicBezTo>
                  <a:lnTo>
                    <a:pt x="1090" y="90"/>
                  </a:lnTo>
                  <a:lnTo>
                    <a:pt x="1072" y="95"/>
                  </a:lnTo>
                  <a:cubicBezTo>
                    <a:pt x="1063" y="93"/>
                    <a:pt x="1039" y="65"/>
                    <a:pt x="1033" y="80"/>
                  </a:cubicBezTo>
                  <a:cubicBezTo>
                    <a:pt x="1027" y="95"/>
                    <a:pt x="1077" y="132"/>
                    <a:pt x="1084" y="147"/>
                  </a:cubicBezTo>
                  <a:lnTo>
                    <a:pt x="1075" y="171"/>
                  </a:lnTo>
                  <a:lnTo>
                    <a:pt x="1040" y="170"/>
                  </a:lnTo>
                  <a:cubicBezTo>
                    <a:pt x="1040" y="170"/>
                    <a:pt x="1061" y="164"/>
                    <a:pt x="1060" y="155"/>
                  </a:cubicBezTo>
                  <a:cubicBezTo>
                    <a:pt x="1059" y="146"/>
                    <a:pt x="1043" y="127"/>
                    <a:pt x="1031" y="113"/>
                  </a:cubicBezTo>
                  <a:cubicBezTo>
                    <a:pt x="1025" y="101"/>
                    <a:pt x="1030" y="84"/>
                    <a:pt x="1024" y="81"/>
                  </a:cubicBezTo>
                  <a:cubicBezTo>
                    <a:pt x="1018" y="78"/>
                    <a:pt x="997" y="65"/>
                    <a:pt x="989" y="71"/>
                  </a:cubicBezTo>
                  <a:cubicBezTo>
                    <a:pt x="968" y="74"/>
                    <a:pt x="970" y="107"/>
                    <a:pt x="974" y="116"/>
                  </a:cubicBezTo>
                  <a:cubicBezTo>
                    <a:pt x="978" y="125"/>
                    <a:pt x="1009" y="122"/>
                    <a:pt x="1012" y="125"/>
                  </a:cubicBezTo>
                  <a:cubicBezTo>
                    <a:pt x="1028" y="153"/>
                    <a:pt x="1005" y="143"/>
                    <a:pt x="989" y="134"/>
                  </a:cubicBezTo>
                  <a:cubicBezTo>
                    <a:pt x="973" y="125"/>
                    <a:pt x="968" y="128"/>
                    <a:pt x="958" y="128"/>
                  </a:cubicBezTo>
                  <a:cubicBezTo>
                    <a:pt x="948" y="128"/>
                    <a:pt x="931" y="133"/>
                    <a:pt x="926" y="137"/>
                  </a:cubicBezTo>
                  <a:cubicBezTo>
                    <a:pt x="921" y="141"/>
                    <a:pt x="939" y="157"/>
                    <a:pt x="926" y="152"/>
                  </a:cubicBezTo>
                  <a:cubicBezTo>
                    <a:pt x="913" y="147"/>
                    <a:pt x="899" y="149"/>
                    <a:pt x="886" y="147"/>
                  </a:cubicBezTo>
                  <a:cubicBezTo>
                    <a:pt x="873" y="145"/>
                    <a:pt x="863" y="136"/>
                    <a:pt x="847" y="140"/>
                  </a:cubicBezTo>
                  <a:cubicBezTo>
                    <a:pt x="825" y="147"/>
                    <a:pt x="794" y="185"/>
                    <a:pt x="787" y="171"/>
                  </a:cubicBezTo>
                  <a:cubicBezTo>
                    <a:pt x="780" y="157"/>
                    <a:pt x="800" y="155"/>
                    <a:pt x="800" y="150"/>
                  </a:cubicBezTo>
                  <a:cubicBezTo>
                    <a:pt x="800" y="145"/>
                    <a:pt x="796" y="138"/>
                    <a:pt x="790" y="138"/>
                  </a:cubicBezTo>
                  <a:cubicBezTo>
                    <a:pt x="784" y="138"/>
                    <a:pt x="764" y="144"/>
                    <a:pt x="763" y="152"/>
                  </a:cubicBezTo>
                  <a:cubicBezTo>
                    <a:pt x="761" y="163"/>
                    <a:pt x="783" y="181"/>
                    <a:pt x="782" y="186"/>
                  </a:cubicBezTo>
                  <a:cubicBezTo>
                    <a:pt x="781" y="191"/>
                    <a:pt x="765" y="180"/>
                    <a:pt x="758" y="183"/>
                  </a:cubicBezTo>
                  <a:cubicBezTo>
                    <a:pt x="751" y="186"/>
                    <a:pt x="746" y="207"/>
                    <a:pt x="742" y="203"/>
                  </a:cubicBezTo>
                  <a:lnTo>
                    <a:pt x="728" y="189"/>
                  </a:lnTo>
                  <a:lnTo>
                    <a:pt x="746" y="170"/>
                  </a:lnTo>
                  <a:lnTo>
                    <a:pt x="733" y="158"/>
                  </a:lnTo>
                  <a:cubicBezTo>
                    <a:pt x="727" y="155"/>
                    <a:pt x="718" y="150"/>
                    <a:pt x="712" y="149"/>
                  </a:cubicBezTo>
                  <a:cubicBezTo>
                    <a:pt x="706" y="148"/>
                    <a:pt x="701" y="154"/>
                    <a:pt x="698" y="152"/>
                  </a:cubicBezTo>
                  <a:cubicBezTo>
                    <a:pt x="695" y="150"/>
                    <a:pt x="698" y="139"/>
                    <a:pt x="695" y="138"/>
                  </a:cubicBezTo>
                  <a:cubicBezTo>
                    <a:pt x="692" y="137"/>
                    <a:pt x="685" y="146"/>
                    <a:pt x="680" y="146"/>
                  </a:cubicBezTo>
                  <a:cubicBezTo>
                    <a:pt x="675" y="146"/>
                    <a:pt x="677" y="142"/>
                    <a:pt x="667" y="140"/>
                  </a:cubicBezTo>
                  <a:cubicBezTo>
                    <a:pt x="657" y="138"/>
                    <a:pt x="632" y="139"/>
                    <a:pt x="622" y="135"/>
                  </a:cubicBezTo>
                  <a:cubicBezTo>
                    <a:pt x="612" y="131"/>
                    <a:pt x="632" y="117"/>
                    <a:pt x="608" y="113"/>
                  </a:cubicBezTo>
                  <a:cubicBezTo>
                    <a:pt x="584" y="109"/>
                    <a:pt x="590" y="119"/>
                    <a:pt x="583" y="119"/>
                  </a:cubicBezTo>
                  <a:lnTo>
                    <a:pt x="568" y="114"/>
                  </a:lnTo>
                  <a:cubicBezTo>
                    <a:pt x="555" y="116"/>
                    <a:pt x="521" y="125"/>
                    <a:pt x="505" y="131"/>
                  </a:cubicBezTo>
                  <a:cubicBezTo>
                    <a:pt x="482" y="140"/>
                    <a:pt x="485" y="140"/>
                    <a:pt x="472" y="152"/>
                  </a:cubicBezTo>
                  <a:cubicBezTo>
                    <a:pt x="459" y="164"/>
                    <a:pt x="443" y="192"/>
                    <a:pt x="428" y="204"/>
                  </a:cubicBezTo>
                  <a:cubicBezTo>
                    <a:pt x="410" y="223"/>
                    <a:pt x="393" y="217"/>
                    <a:pt x="382" y="224"/>
                  </a:cubicBezTo>
                  <a:lnTo>
                    <a:pt x="364" y="248"/>
                  </a:lnTo>
                  <a:lnTo>
                    <a:pt x="368" y="290"/>
                  </a:lnTo>
                  <a:lnTo>
                    <a:pt x="389" y="306"/>
                  </a:lnTo>
                  <a:lnTo>
                    <a:pt x="436" y="290"/>
                  </a:lnTo>
                  <a:cubicBezTo>
                    <a:pt x="447" y="296"/>
                    <a:pt x="448" y="335"/>
                    <a:pt x="457" y="341"/>
                  </a:cubicBezTo>
                  <a:cubicBezTo>
                    <a:pt x="468" y="348"/>
                    <a:pt x="486" y="330"/>
                    <a:pt x="491" y="324"/>
                  </a:cubicBezTo>
                  <a:lnTo>
                    <a:pt x="496" y="300"/>
                  </a:lnTo>
                  <a:lnTo>
                    <a:pt x="514" y="281"/>
                  </a:lnTo>
                  <a:cubicBezTo>
                    <a:pt x="515" y="270"/>
                    <a:pt x="499" y="245"/>
                    <a:pt x="502" y="234"/>
                  </a:cubicBezTo>
                  <a:cubicBezTo>
                    <a:pt x="505" y="225"/>
                    <a:pt x="526" y="220"/>
                    <a:pt x="535" y="213"/>
                  </a:cubicBezTo>
                  <a:cubicBezTo>
                    <a:pt x="544" y="206"/>
                    <a:pt x="546" y="192"/>
                    <a:pt x="554" y="191"/>
                  </a:cubicBezTo>
                  <a:cubicBezTo>
                    <a:pt x="567" y="190"/>
                    <a:pt x="580" y="200"/>
                    <a:pt x="581" y="204"/>
                  </a:cubicBezTo>
                  <a:cubicBezTo>
                    <a:pt x="581" y="208"/>
                    <a:pt x="560" y="200"/>
                    <a:pt x="557" y="215"/>
                  </a:cubicBezTo>
                  <a:cubicBezTo>
                    <a:pt x="554" y="230"/>
                    <a:pt x="535" y="233"/>
                    <a:pt x="533" y="242"/>
                  </a:cubicBezTo>
                  <a:lnTo>
                    <a:pt x="548" y="267"/>
                  </a:lnTo>
                  <a:lnTo>
                    <a:pt x="571" y="276"/>
                  </a:lnTo>
                  <a:lnTo>
                    <a:pt x="598" y="264"/>
                  </a:lnTo>
                  <a:lnTo>
                    <a:pt x="625" y="261"/>
                  </a:lnTo>
                  <a:cubicBezTo>
                    <a:pt x="632" y="263"/>
                    <a:pt x="645" y="271"/>
                    <a:pt x="638" y="276"/>
                  </a:cubicBezTo>
                  <a:cubicBezTo>
                    <a:pt x="631" y="281"/>
                    <a:pt x="593" y="287"/>
                    <a:pt x="584" y="293"/>
                  </a:cubicBezTo>
                  <a:cubicBezTo>
                    <a:pt x="575" y="299"/>
                    <a:pt x="587" y="309"/>
                    <a:pt x="581" y="311"/>
                  </a:cubicBezTo>
                  <a:cubicBezTo>
                    <a:pt x="567" y="319"/>
                    <a:pt x="556" y="301"/>
                    <a:pt x="550" y="303"/>
                  </a:cubicBezTo>
                  <a:lnTo>
                    <a:pt x="547" y="323"/>
                  </a:lnTo>
                  <a:lnTo>
                    <a:pt x="536" y="350"/>
                  </a:lnTo>
                  <a:lnTo>
                    <a:pt x="512" y="351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43" y="357"/>
                  </a:lnTo>
                  <a:lnTo>
                    <a:pt x="419" y="342"/>
                  </a:lnTo>
                  <a:cubicBezTo>
                    <a:pt x="417" y="335"/>
                    <a:pt x="433" y="329"/>
                    <a:pt x="428" y="317"/>
                  </a:cubicBezTo>
                  <a:cubicBezTo>
                    <a:pt x="423" y="305"/>
                    <a:pt x="396" y="313"/>
                    <a:pt x="392" y="321"/>
                  </a:cubicBezTo>
                  <a:lnTo>
                    <a:pt x="397" y="362"/>
                  </a:lnTo>
                  <a:lnTo>
                    <a:pt x="373" y="362"/>
                  </a:lnTo>
                  <a:cubicBezTo>
                    <a:pt x="365" y="366"/>
                    <a:pt x="355" y="380"/>
                    <a:pt x="347" y="386"/>
                  </a:cubicBezTo>
                  <a:cubicBezTo>
                    <a:pt x="339" y="392"/>
                    <a:pt x="332" y="379"/>
                    <a:pt x="322" y="399"/>
                  </a:cubicBezTo>
                  <a:cubicBezTo>
                    <a:pt x="312" y="419"/>
                    <a:pt x="301" y="411"/>
                    <a:pt x="293" y="414"/>
                  </a:cubicBezTo>
                  <a:cubicBezTo>
                    <a:pt x="285" y="417"/>
                    <a:pt x="280" y="414"/>
                    <a:pt x="275" y="416"/>
                  </a:cubicBezTo>
                  <a:cubicBezTo>
                    <a:pt x="270" y="418"/>
                    <a:pt x="267" y="426"/>
                    <a:pt x="260" y="426"/>
                  </a:cubicBezTo>
                  <a:cubicBezTo>
                    <a:pt x="253" y="426"/>
                    <a:pt x="238" y="417"/>
                    <a:pt x="232" y="419"/>
                  </a:cubicBezTo>
                  <a:cubicBezTo>
                    <a:pt x="226" y="421"/>
                    <a:pt x="221" y="432"/>
                    <a:pt x="226" y="437"/>
                  </a:cubicBezTo>
                  <a:lnTo>
                    <a:pt x="263" y="449"/>
                  </a:lnTo>
                  <a:lnTo>
                    <a:pt x="272" y="474"/>
                  </a:lnTo>
                  <a:lnTo>
                    <a:pt x="262" y="503"/>
                  </a:lnTo>
                  <a:cubicBezTo>
                    <a:pt x="251" y="507"/>
                    <a:pt x="223" y="499"/>
                    <a:pt x="206" y="498"/>
                  </a:cubicBezTo>
                  <a:cubicBezTo>
                    <a:pt x="189" y="497"/>
                    <a:pt x="164" y="492"/>
                    <a:pt x="158" y="498"/>
                  </a:cubicBezTo>
                  <a:cubicBezTo>
                    <a:pt x="152" y="504"/>
                    <a:pt x="167" y="527"/>
                    <a:pt x="167" y="537"/>
                  </a:cubicBezTo>
                  <a:cubicBezTo>
                    <a:pt x="167" y="547"/>
                    <a:pt x="159" y="551"/>
                    <a:pt x="157" y="557"/>
                  </a:cubicBezTo>
                  <a:cubicBezTo>
                    <a:pt x="155" y="563"/>
                    <a:pt x="161" y="569"/>
                    <a:pt x="157" y="576"/>
                  </a:cubicBezTo>
                  <a:cubicBezTo>
                    <a:pt x="153" y="583"/>
                    <a:pt x="127" y="594"/>
                    <a:pt x="130" y="597"/>
                  </a:cubicBezTo>
                  <a:cubicBezTo>
                    <a:pt x="139" y="606"/>
                    <a:pt x="160" y="592"/>
                    <a:pt x="176" y="592"/>
                  </a:cubicBezTo>
                  <a:lnTo>
                    <a:pt x="226" y="598"/>
                  </a:lnTo>
                  <a:lnTo>
                    <a:pt x="260" y="588"/>
                  </a:lnTo>
                  <a:lnTo>
                    <a:pt x="274" y="576"/>
                  </a:lnTo>
                  <a:cubicBezTo>
                    <a:pt x="282" y="573"/>
                    <a:pt x="306" y="573"/>
                    <a:pt x="307" y="569"/>
                  </a:cubicBezTo>
                  <a:cubicBezTo>
                    <a:pt x="321" y="557"/>
                    <a:pt x="283" y="559"/>
                    <a:pt x="283" y="552"/>
                  </a:cubicBezTo>
                  <a:cubicBezTo>
                    <a:pt x="283" y="545"/>
                    <a:pt x="300" y="533"/>
                    <a:pt x="307" y="528"/>
                  </a:cubicBezTo>
                  <a:lnTo>
                    <a:pt x="325" y="522"/>
                  </a:lnTo>
                  <a:lnTo>
                    <a:pt x="320" y="503"/>
                  </a:lnTo>
                  <a:cubicBezTo>
                    <a:pt x="323" y="499"/>
                    <a:pt x="336" y="495"/>
                    <a:pt x="342" y="495"/>
                  </a:cubicBezTo>
                  <a:cubicBezTo>
                    <a:pt x="348" y="495"/>
                    <a:pt x="350" y="506"/>
                    <a:pt x="358" y="505"/>
                  </a:cubicBezTo>
                  <a:cubicBezTo>
                    <a:pt x="366" y="504"/>
                    <a:pt x="384" y="490"/>
                    <a:pt x="393" y="491"/>
                  </a:cubicBezTo>
                  <a:lnTo>
                    <a:pt x="415" y="510"/>
                  </a:lnTo>
                  <a:cubicBezTo>
                    <a:pt x="416" y="517"/>
                    <a:pt x="407" y="520"/>
                    <a:pt x="401" y="530"/>
                  </a:cubicBezTo>
                  <a:lnTo>
                    <a:pt x="381" y="573"/>
                  </a:lnTo>
                  <a:lnTo>
                    <a:pt x="406" y="576"/>
                  </a:lnTo>
                  <a:lnTo>
                    <a:pt x="412" y="561"/>
                  </a:lnTo>
                  <a:lnTo>
                    <a:pt x="404" y="543"/>
                  </a:lnTo>
                  <a:cubicBezTo>
                    <a:pt x="406" y="539"/>
                    <a:pt x="417" y="541"/>
                    <a:pt x="423" y="538"/>
                  </a:cubicBezTo>
                  <a:cubicBezTo>
                    <a:pt x="430" y="537"/>
                    <a:pt x="435" y="526"/>
                    <a:pt x="441" y="527"/>
                  </a:cubicBezTo>
                  <a:cubicBezTo>
                    <a:pt x="447" y="528"/>
                    <a:pt x="453" y="542"/>
                    <a:pt x="460" y="547"/>
                  </a:cubicBezTo>
                  <a:lnTo>
                    <a:pt x="483" y="559"/>
                  </a:lnTo>
                  <a:lnTo>
                    <a:pt x="490" y="573"/>
                  </a:lnTo>
                  <a:lnTo>
                    <a:pt x="493" y="590"/>
                  </a:lnTo>
                  <a:lnTo>
                    <a:pt x="508" y="579"/>
                  </a:lnTo>
                  <a:cubicBezTo>
                    <a:pt x="508" y="579"/>
                    <a:pt x="507" y="566"/>
                    <a:pt x="509" y="564"/>
                  </a:cubicBezTo>
                  <a:cubicBezTo>
                    <a:pt x="513" y="561"/>
                    <a:pt x="512" y="581"/>
                    <a:pt x="521" y="569"/>
                  </a:cubicBezTo>
                  <a:cubicBezTo>
                    <a:pt x="530" y="557"/>
                    <a:pt x="525" y="556"/>
                    <a:pt x="515" y="549"/>
                  </a:cubicBezTo>
                  <a:lnTo>
                    <a:pt x="468" y="523"/>
                  </a:lnTo>
                  <a:lnTo>
                    <a:pt x="441" y="508"/>
                  </a:lnTo>
                  <a:lnTo>
                    <a:pt x="455" y="480"/>
                  </a:lnTo>
                  <a:lnTo>
                    <a:pt x="464" y="498"/>
                  </a:lnTo>
                  <a:lnTo>
                    <a:pt x="487" y="512"/>
                  </a:lnTo>
                  <a:lnTo>
                    <a:pt x="517" y="527"/>
                  </a:lnTo>
                  <a:cubicBezTo>
                    <a:pt x="526" y="535"/>
                    <a:pt x="529" y="546"/>
                    <a:pt x="539" y="559"/>
                  </a:cubicBezTo>
                  <a:cubicBezTo>
                    <a:pt x="549" y="572"/>
                    <a:pt x="570" y="602"/>
                    <a:pt x="579" y="608"/>
                  </a:cubicBezTo>
                  <a:cubicBezTo>
                    <a:pt x="588" y="614"/>
                    <a:pt x="588" y="598"/>
                    <a:pt x="592" y="597"/>
                  </a:cubicBezTo>
                  <a:cubicBezTo>
                    <a:pt x="596" y="594"/>
                    <a:pt x="604" y="602"/>
                    <a:pt x="604" y="599"/>
                  </a:cubicBezTo>
                  <a:cubicBezTo>
                    <a:pt x="604" y="596"/>
                    <a:pt x="596" y="583"/>
                    <a:pt x="593" y="578"/>
                  </a:cubicBezTo>
                  <a:cubicBezTo>
                    <a:pt x="589" y="574"/>
                    <a:pt x="590" y="568"/>
                    <a:pt x="587" y="567"/>
                  </a:cubicBezTo>
                  <a:cubicBezTo>
                    <a:pt x="585" y="563"/>
                    <a:pt x="583" y="558"/>
                    <a:pt x="584" y="555"/>
                  </a:cubicBezTo>
                  <a:cubicBezTo>
                    <a:pt x="585" y="552"/>
                    <a:pt x="589" y="550"/>
                    <a:pt x="592" y="548"/>
                  </a:cubicBezTo>
                  <a:lnTo>
                    <a:pt x="601" y="542"/>
                  </a:lnTo>
                  <a:cubicBezTo>
                    <a:pt x="607" y="541"/>
                    <a:pt x="621" y="541"/>
                    <a:pt x="627" y="541"/>
                  </a:cubicBezTo>
                  <a:cubicBezTo>
                    <a:pt x="633" y="541"/>
                    <a:pt x="636" y="541"/>
                    <a:pt x="640" y="539"/>
                  </a:cubicBezTo>
                  <a:cubicBezTo>
                    <a:pt x="644" y="537"/>
                    <a:pt x="648" y="532"/>
                    <a:pt x="650" y="528"/>
                  </a:cubicBezTo>
                  <a:lnTo>
                    <a:pt x="653" y="513"/>
                  </a:lnTo>
                  <a:lnTo>
                    <a:pt x="639" y="505"/>
                  </a:lnTo>
                  <a:cubicBezTo>
                    <a:pt x="639" y="503"/>
                    <a:pt x="650" y="505"/>
                    <a:pt x="655" y="501"/>
                  </a:cubicBezTo>
                  <a:cubicBezTo>
                    <a:pt x="660" y="497"/>
                    <a:pt x="665" y="488"/>
                    <a:pt x="670" y="483"/>
                  </a:cubicBezTo>
                  <a:cubicBezTo>
                    <a:pt x="675" y="478"/>
                    <a:pt x="681" y="471"/>
                    <a:pt x="686" y="470"/>
                  </a:cubicBezTo>
                  <a:lnTo>
                    <a:pt x="703" y="476"/>
                  </a:lnTo>
                  <a:lnTo>
                    <a:pt x="718" y="494"/>
                  </a:lnTo>
                  <a:cubicBezTo>
                    <a:pt x="723" y="498"/>
                    <a:pt x="727" y="503"/>
                    <a:pt x="731" y="501"/>
                  </a:cubicBezTo>
                  <a:cubicBezTo>
                    <a:pt x="735" y="499"/>
                    <a:pt x="742" y="488"/>
                    <a:pt x="742" y="482"/>
                  </a:cubicBezTo>
                  <a:lnTo>
                    <a:pt x="728" y="466"/>
                  </a:lnTo>
                  <a:cubicBezTo>
                    <a:pt x="730" y="462"/>
                    <a:pt x="746" y="463"/>
                    <a:pt x="755" y="459"/>
                  </a:cubicBezTo>
                  <a:cubicBezTo>
                    <a:pt x="764" y="455"/>
                    <a:pt x="777" y="444"/>
                    <a:pt x="782" y="444"/>
                  </a:cubicBezTo>
                  <a:cubicBezTo>
                    <a:pt x="787" y="444"/>
                    <a:pt x="786" y="452"/>
                    <a:pt x="784" y="458"/>
                  </a:cubicBezTo>
                  <a:cubicBezTo>
                    <a:pt x="782" y="464"/>
                    <a:pt x="765" y="469"/>
                    <a:pt x="772" y="480"/>
                  </a:cubicBezTo>
                  <a:cubicBezTo>
                    <a:pt x="779" y="491"/>
                    <a:pt x="820" y="516"/>
                    <a:pt x="824" y="525"/>
                  </a:cubicBezTo>
                  <a:cubicBezTo>
                    <a:pt x="828" y="534"/>
                    <a:pt x="808" y="535"/>
                    <a:pt x="796" y="537"/>
                  </a:cubicBezTo>
                  <a:cubicBezTo>
                    <a:pt x="784" y="539"/>
                    <a:pt x="763" y="541"/>
                    <a:pt x="751" y="539"/>
                  </a:cubicBezTo>
                  <a:cubicBezTo>
                    <a:pt x="739" y="537"/>
                    <a:pt x="739" y="524"/>
                    <a:pt x="722" y="524"/>
                  </a:cubicBezTo>
                  <a:cubicBezTo>
                    <a:pt x="705" y="524"/>
                    <a:pt x="707" y="533"/>
                    <a:pt x="697" y="537"/>
                  </a:cubicBezTo>
                  <a:lnTo>
                    <a:pt x="667" y="538"/>
                  </a:lnTo>
                  <a:lnTo>
                    <a:pt x="623" y="560"/>
                  </a:lnTo>
                  <a:lnTo>
                    <a:pt x="634" y="576"/>
                  </a:lnTo>
                  <a:lnTo>
                    <a:pt x="639" y="598"/>
                  </a:lnTo>
                  <a:lnTo>
                    <a:pt x="669" y="617"/>
                  </a:lnTo>
                  <a:lnTo>
                    <a:pt x="700" y="602"/>
                  </a:lnTo>
                  <a:lnTo>
                    <a:pt x="718" y="611"/>
                  </a:lnTo>
                  <a:lnTo>
                    <a:pt x="752" y="608"/>
                  </a:lnTo>
                  <a:lnTo>
                    <a:pt x="757" y="644"/>
                  </a:lnTo>
                  <a:lnTo>
                    <a:pt x="697" y="677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FF5425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77000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705600" y="6477000"/>
            <a:ext cx="2286000" cy="16827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altLang="zh-CN"/>
              <a:t>www.themegallery.com</a:t>
            </a:r>
            <a:endParaRPr lang="en-US" altLang="zh-CN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657600" y="6477000"/>
            <a:ext cx="2133600" cy="168275"/>
          </a:xfrm>
        </p:spPr>
        <p:txBody>
          <a:bodyPr/>
          <a:lstStyle>
            <a:lvl1pPr algn="ctr">
              <a:defRPr/>
            </a:lvl1pPr>
          </a:lstStyle>
          <a:p>
            <a:fld id="{D8F004B7-322E-4A57-8013-F9364E7A4F34}" type="slidenum">
              <a:rPr lang="en-US" altLang="zh-CN"/>
            </a:fld>
            <a:endParaRPr lang="en-US" altLang="zh-CN"/>
          </a:p>
        </p:txBody>
      </p:sp>
      <p:pic>
        <p:nvPicPr>
          <p:cNvPr id="4103" name="Picture 7" descr="artplus_nature_naturalcity42_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3167063"/>
            <a:ext cx="4425950" cy="298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artplus_nature_naturalcity42_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425" y="3352800"/>
            <a:ext cx="1654175" cy="8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artplus_nature_naturalcity42_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2895600"/>
            <a:ext cx="1112838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artplus_nature_naturalcity42_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275" y="4594225"/>
            <a:ext cx="4911725" cy="188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419600"/>
            <a:ext cx="6400800" cy="1143000"/>
          </a:xfrm>
        </p:spPr>
        <p:txBody>
          <a:bodyPr/>
          <a:lstStyle>
            <a:lvl1pPr algn="l">
              <a:defRPr sz="43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en-US" altLang="zh-CN" noProof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715000"/>
            <a:ext cx="6400800" cy="3810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en-US" altLang="zh-CN" noProof="0"/>
          </a:p>
        </p:txBody>
      </p:sp>
      <p:sp>
        <p:nvSpPr>
          <p:cNvPr id="4222" name="Text Box 126"/>
          <p:cNvSpPr txBox="1">
            <a:spLocks noChangeArrowheads="1"/>
          </p:cNvSpPr>
          <p:nvPr/>
        </p:nvSpPr>
        <p:spPr bwMode="auto">
          <a:xfrm>
            <a:off x="8007350" y="152400"/>
            <a:ext cx="984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zh-CN" sz="2000" b="1">
                <a:solidFill>
                  <a:srgbClr val="00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LOGO</a:t>
            </a:r>
            <a:endParaRPr lang="en-US" altLang="zh-CN" sz="2000" b="1">
              <a:solidFill>
                <a:srgbClr val="000000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4105" name="Picture 9" descr="artplus_nature_naturalcity42_b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8" y="3097213"/>
            <a:ext cx="29718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artplus_nature_naturalcity42_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93900"/>
            <a:ext cx="1546225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artplus_nature_naturalcity42_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2862263"/>
            <a:ext cx="623888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4" name="Picture 128" descr="a1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900" y="95250"/>
            <a:ext cx="18034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5" name="Picture 129" descr="b_1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450" y="1968500"/>
            <a:ext cx="1079500" cy="46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37743E-6 L -0.21076 0.0478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38" y="238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C -0.08906 0.01505 -0.38802 0.03033 -0.53472 0.09075 C -0.68142 0.15116 -0.81198 0.322 -0.88055 0.36297 C -0.94913 0.40394 -0.93229 0.34237 -0.94583 0.33704 " pathEditMode="relative" rAng="0" ptsTypes="aaaa">
                                      <p:cBhvr>
                                        <p:cTn id="42" dur="2000" fill="hold"/>
                                        <p:tgtEl>
                                          <p:spTgt spid="4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65" y="2018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4629 C -0.07778 0.05393 -0.34948 0.0956 -0.46667 0.09166 C -0.58385 0.08773 -0.63611 -0.0007 -0.70278 0.02314 C -0.76944 0.04699 -0.83247 0.19027 -0.86667 0.23426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4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33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3" grpId="0" animBg="1"/>
      <p:bldP spid="4098" grpId="0"/>
      <p:bldP spid="409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ECB61-B1A2-4941-9D2B-B4E0120BD5B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4A48A9-675C-4AD1-BE90-323D1906F7A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09D17-5E60-494E-A03F-D9AD5836D36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1DEE2D-399C-4500-B293-9F392487A9C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1AC428-C07B-4AB6-ACEA-F2B4CB9D163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25A742-9CFA-4CF1-A1C7-7C5C18C91E0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8528DC-C1A3-48D6-A629-FEAF34DCA63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E28C4-D209-4238-B849-6F0008D3202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BE94D2-1F57-4782-A3E8-65C98A1E708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96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96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6FFF8E-B311-4BDA-B9BF-5F7F0DFAE6A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 hasCustomPrompt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r>
              <a:rPr lang="zh-CN" altLang="en-US"/>
              <a:t>单击图标添加表格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537325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54EAD92-8A71-421C-8CFD-61B54721F71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4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3" Type="http://schemas.openxmlformats.org/officeDocument/2006/relationships/theme" Target="../theme/theme2.xml"/><Relationship Id="rId22" Type="http://schemas.openxmlformats.org/officeDocument/2006/relationships/image" Target="../media/image14.png"/><Relationship Id="rId21" Type="http://schemas.openxmlformats.org/officeDocument/2006/relationships/image" Target="../media/image13.png"/><Relationship Id="rId20" Type="http://schemas.openxmlformats.org/officeDocument/2006/relationships/image" Target="../media/image22.png"/><Relationship Id="rId2" Type="http://schemas.openxmlformats.org/officeDocument/2006/relationships/slideLayout" Target="../slideLayouts/slideLayout15.xml"/><Relationship Id="rId19" Type="http://schemas.openxmlformats.org/officeDocument/2006/relationships/image" Target="../media/image21.png"/><Relationship Id="rId18" Type="http://schemas.openxmlformats.org/officeDocument/2006/relationships/image" Target="../media/image20.png"/><Relationship Id="rId17" Type="http://schemas.openxmlformats.org/officeDocument/2006/relationships/image" Target="../media/image19.png"/><Relationship Id="rId16" Type="http://schemas.openxmlformats.org/officeDocument/2006/relationships/image" Target="../media/image18.png"/><Relationship Id="rId15" Type="http://schemas.openxmlformats.org/officeDocument/2006/relationships/image" Target="../media/image17.png"/><Relationship Id="rId14" Type="http://schemas.openxmlformats.org/officeDocument/2006/relationships/image" Target="../media/image16.png"/><Relationship Id="rId13" Type="http://schemas.openxmlformats.org/officeDocument/2006/relationships/image" Target="../media/image15.jpeg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57200" y="1447800"/>
            <a:ext cx="822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altLang="zh-CN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457200" y="64770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400" b="0">
                <a:solidFill>
                  <a:srgbClr val="FFFFFF"/>
                </a:solidFill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3124200" y="6477000"/>
            <a:ext cx="289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b="0">
                <a:solidFill>
                  <a:srgbClr val="FFFFFF"/>
                </a:solidFill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6553200" y="64770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 b="0">
                <a:solidFill>
                  <a:srgbClr val="FFFFFF"/>
                </a:solidFill>
                <a:ea typeface="宋体" panose="02010600030101010101" pitchFamily="2" charset="-122"/>
              </a:defRPr>
            </a:lvl1pPr>
          </a:lstStyle>
          <a:p>
            <a:fld id="{15A8191D-9620-4E65-9A81-064ABF1BC3D7}" type="slidenum">
              <a:rPr lang="en-US" altLang="zh-CN"/>
            </a:fld>
            <a:endParaRPr lang="en-US" altLang="zh-CN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black">
          <a:xfrm>
            <a:off x="-25400" y="1062038"/>
            <a:ext cx="7313613" cy="73025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60338"/>
            <a:ext cx="7848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 descr="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61"/>
          <a:stretch>
            <a:fillRect/>
          </a:stretch>
        </p:blipFill>
        <p:spPr bwMode="auto">
          <a:xfrm>
            <a:off x="0" y="6324600"/>
            <a:ext cx="9144000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0"/>
            <a:ext cx="9144000" cy="12192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solidFill>
                  <a:schemeClr val="bg1"/>
                </a:solidFill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>
                <a:solidFill>
                  <a:schemeClr val="bg1"/>
                </a:solidFill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solidFill>
                  <a:schemeClr val="bg1"/>
                </a:solidFill>
                <a:ea typeface="宋体" panose="02010600030101010101" pitchFamily="2" charset="-122"/>
              </a:defRPr>
            </a:lvl1pPr>
          </a:lstStyle>
          <a:p>
            <a:fld id="{12F037D7-53FB-450B-92B3-2CBF4596EDC9}" type="slidenum">
              <a:rPr lang="en-US" altLang="zh-CN"/>
            </a:fld>
            <a:endParaRPr lang="en-US" altLang="zh-CN"/>
          </a:p>
        </p:txBody>
      </p:sp>
      <p:pic>
        <p:nvPicPr>
          <p:cNvPr id="1033" name="Picture 9" descr="artplus_nature_naturalcity42_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3" y="5935663"/>
            <a:ext cx="1235075" cy="83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rtplus_nature_naturalcity42_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5916613"/>
            <a:ext cx="828675" cy="15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artplus_nature_naturalcity42_e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8" y="5608638"/>
            <a:ext cx="430212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rtplus_nature_naturalcity42_d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5849938"/>
            <a:ext cx="173038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artplus_nature_naturalcity42_i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313" y="5969000"/>
            <a:ext cx="461962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rtplus_nature_naturalcity42_c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975" y="5943600"/>
            <a:ext cx="309563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artplus_nature_naturalcity42_f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388" y="6334125"/>
            <a:ext cx="1370012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pic>
        <p:nvPicPr>
          <p:cNvPr id="1044" name="Picture 20" descr="a1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13" y="328613"/>
            <a:ext cx="942975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b_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1371600"/>
            <a:ext cx="825500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C -0.09045 -0.01597 -0.36945 -0.08727 -0.54306 -0.09537 C -0.71667 -0.10347 -0.93785 -0.05879 -1.04167 -0.04907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3" y="-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8 0.05949 C 0.00625 0.0581 0.04097 0.0574 0.05399 0.05324 C 0.06701 0.04907 0.06632 0.04907 0.07638 0.03379 C 0.08628 0.01898 0.10538 -0.02269 0.11319 -0.03727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-483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25.png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hyperlink" Target="http://www.scgxhq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3.png"/><Relationship Id="rId1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3.png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Rectangle 37"/>
          <p:cNvSpPr>
            <a:spLocks noGrp="1" noChangeArrowheads="1"/>
          </p:cNvSpPr>
          <p:nvPr>
            <p:ph type="ctrTitle"/>
          </p:nvPr>
        </p:nvSpPr>
        <p:spPr bwMode="white">
          <a:xfrm>
            <a:off x="1043608" y="308608"/>
            <a:ext cx="5791200" cy="1371600"/>
          </a:xfrm>
        </p:spPr>
        <p:txBody>
          <a:bodyPr/>
          <a:lstStyle/>
          <a:p>
            <a:pPr algn="ctr"/>
            <a:r>
              <a:rPr lang="zh-CN" altLang="en-US" sz="2000" i="0" dirty="0">
                <a:ea typeface="宋体" panose="02010600030101010101" pitchFamily="2" charset="-122"/>
              </a:rPr>
              <a:t>四川省高校后勤协会第二次企业会员座谈会</a:t>
            </a:r>
            <a:endParaRPr lang="en-US" altLang="zh-CN" sz="2000" i="0" dirty="0">
              <a:ea typeface="宋体" panose="02010600030101010101" pitchFamily="2" charset="-122"/>
            </a:endParaRPr>
          </a:p>
        </p:txBody>
      </p:sp>
      <p:sp>
        <p:nvSpPr>
          <p:cNvPr id="208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539552" y="1972780"/>
            <a:ext cx="6972672" cy="533400"/>
          </a:xfrm>
        </p:spPr>
        <p:txBody>
          <a:bodyPr/>
          <a:lstStyle/>
          <a:p>
            <a:r>
              <a:rPr lang="en-US" altLang="zh-CN" sz="2400" b="1" dirty="0">
                <a:solidFill>
                  <a:schemeClr val="tx1"/>
                </a:solidFill>
                <a:ea typeface="宋体" panose="02010600030101010101" pitchFamily="2" charset="-122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ea typeface="宋体" panose="02010600030101010101" pitchFamily="2" charset="-122"/>
              </a:rPr>
              <a:t>通报协会</a:t>
            </a:r>
            <a:r>
              <a:rPr lang="en-US" altLang="zh-CN" sz="2400" b="1" dirty="0">
                <a:solidFill>
                  <a:schemeClr val="tx1"/>
                </a:solidFill>
                <a:ea typeface="宋体" panose="02010600030101010101" pitchFamily="2" charset="-122"/>
              </a:rPr>
              <a:t>2021</a:t>
            </a:r>
            <a:r>
              <a:rPr lang="zh-CN" altLang="en-US" sz="2400" b="1" dirty="0">
                <a:solidFill>
                  <a:schemeClr val="tx1"/>
                </a:solidFill>
                <a:ea typeface="宋体" panose="02010600030101010101" pitchFamily="2" charset="-122"/>
              </a:rPr>
              <a:t>年重点工作及企业会员相关事宜</a:t>
            </a:r>
            <a:endParaRPr lang="en-US" altLang="zh-CN" sz="2400" b="1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67945" y="6165304"/>
            <a:ext cx="1774845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2021</a:t>
            </a:r>
            <a:r>
              <a:rPr lang="zh-CN" altLang="en-US" dirty="0"/>
              <a:t>年</a:t>
            </a:r>
            <a:r>
              <a:rPr lang="en-US" altLang="zh-CN" dirty="0"/>
              <a:t>3</a:t>
            </a:r>
            <a:r>
              <a:rPr lang="zh-CN" altLang="en-US" dirty="0"/>
              <a:t>月</a:t>
            </a:r>
            <a:r>
              <a:rPr lang="en-US" altLang="zh-CN" dirty="0"/>
              <a:t>12</a:t>
            </a:r>
            <a:r>
              <a:rPr lang="zh-CN" altLang="en-US" dirty="0"/>
              <a:t>日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3487802" y="3429000"/>
            <a:ext cx="90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高    庆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>
                <a:ea typeface="宋体" panose="02010600030101010101" pitchFamily="2" charset="-122"/>
              </a:rPr>
              <a:t>目  录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grpSp>
        <p:nvGrpSpPr>
          <p:cNvPr id="136222" name="Group 30"/>
          <p:cNvGrpSpPr/>
          <p:nvPr/>
        </p:nvGrpSpPr>
        <p:grpSpPr bwMode="auto">
          <a:xfrm>
            <a:off x="2019300" y="1412776"/>
            <a:ext cx="4724400" cy="685800"/>
            <a:chOff x="1296" y="1344"/>
            <a:chExt cx="2976" cy="432"/>
          </a:xfrm>
        </p:grpSpPr>
        <p:sp>
          <p:nvSpPr>
            <p:cNvPr id="136197" name="AutoShape 5"/>
            <p:cNvSpPr>
              <a:spLocks noChangeArrowheads="1"/>
            </p:cNvSpPr>
            <p:nvPr/>
          </p:nvSpPr>
          <p:spPr bwMode="gray">
            <a:xfrm>
              <a:off x="1536" y="141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21B3E1">
                    <a:gamma/>
                    <a:tint val="21176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196" name="AutoShape 4"/>
            <p:cNvSpPr>
              <a:spLocks noChangeArrowheads="1"/>
            </p:cNvSpPr>
            <p:nvPr/>
          </p:nvSpPr>
          <p:spPr bwMode="gray">
            <a:xfrm>
              <a:off x="1296" y="1344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21B3E1">
                    <a:gamma/>
                    <a:shade val="46275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198" name="Text Box 6"/>
            <p:cNvSpPr txBox="1">
              <a:spLocks noChangeArrowheads="1"/>
            </p:cNvSpPr>
            <p:nvPr/>
          </p:nvSpPr>
          <p:spPr bwMode="gray">
            <a:xfrm>
              <a:off x="1691" y="1443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altLang="zh-CN" b="1" dirty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199" name="Text Box 7"/>
            <p:cNvSpPr txBox="1">
              <a:spLocks noChangeArrowheads="1"/>
            </p:cNvSpPr>
            <p:nvPr/>
          </p:nvSpPr>
          <p:spPr bwMode="gray">
            <a:xfrm>
              <a:off x="1393" y="140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400">
                  <a:ea typeface="宋体" panose="02010600030101010101" pitchFamily="2" charset="-122"/>
                </a:rPr>
                <a:t>1</a:t>
              </a: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  <p:grpSp>
        <p:nvGrpSpPr>
          <p:cNvPr id="136223" name="Group 31"/>
          <p:cNvGrpSpPr/>
          <p:nvPr/>
        </p:nvGrpSpPr>
        <p:grpSpPr bwMode="auto">
          <a:xfrm>
            <a:off x="2019300" y="2174776"/>
            <a:ext cx="4724400" cy="685800"/>
            <a:chOff x="1296" y="1824"/>
            <a:chExt cx="2976" cy="432"/>
          </a:xfrm>
        </p:grpSpPr>
        <p:sp>
          <p:nvSpPr>
            <p:cNvPr id="136202" name="AutoShape 1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CC00">
                    <a:gamma/>
                    <a:tint val="21176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203" name="AutoShape 1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99CC00">
                    <a:gamma/>
                    <a:shade val="46275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204" name="Text Box 12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altLang="zh-CN" b="1" dirty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205" name="Text Box 13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400">
                  <a:ea typeface="宋体" panose="02010600030101010101" pitchFamily="2" charset="-122"/>
                </a:rPr>
                <a:t>2</a:t>
              </a: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  <p:grpSp>
        <p:nvGrpSpPr>
          <p:cNvPr id="136224" name="Group 32"/>
          <p:cNvGrpSpPr/>
          <p:nvPr/>
        </p:nvGrpSpPr>
        <p:grpSpPr bwMode="auto">
          <a:xfrm>
            <a:off x="2019300" y="2936776"/>
            <a:ext cx="4724400" cy="685800"/>
            <a:chOff x="1296" y="2304"/>
            <a:chExt cx="2976" cy="432"/>
          </a:xfrm>
        </p:grpSpPr>
        <p:sp>
          <p:nvSpPr>
            <p:cNvPr id="136207" name="AutoShape 15"/>
            <p:cNvSpPr>
              <a:spLocks noChangeArrowheads="1"/>
            </p:cNvSpPr>
            <p:nvPr/>
          </p:nvSpPr>
          <p:spPr bwMode="gray">
            <a:xfrm>
              <a:off x="1536" y="237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9933">
                    <a:gamma/>
                    <a:tint val="21176"/>
                    <a:invGamma/>
                  </a:srgbClr>
                </a:gs>
                <a:gs pos="100000">
                  <a:srgbClr val="FF9933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208" name="AutoShape 16"/>
            <p:cNvSpPr>
              <a:spLocks noChangeArrowheads="1"/>
            </p:cNvSpPr>
            <p:nvPr/>
          </p:nvSpPr>
          <p:spPr bwMode="gray">
            <a:xfrm>
              <a:off x="1296" y="2304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FF9933">
                    <a:gamma/>
                    <a:shade val="46275"/>
                    <a:invGamma/>
                  </a:srgbClr>
                </a:gs>
                <a:gs pos="100000">
                  <a:srgbClr val="FF9933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209" name="Text Box 17"/>
            <p:cNvSpPr txBox="1">
              <a:spLocks noChangeArrowheads="1"/>
            </p:cNvSpPr>
            <p:nvPr/>
          </p:nvSpPr>
          <p:spPr bwMode="gray">
            <a:xfrm>
              <a:off x="1767" y="2408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altLang="zh-CN" b="1" dirty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210" name="Text Box 18"/>
            <p:cNvSpPr txBox="1">
              <a:spLocks noChangeArrowheads="1"/>
            </p:cNvSpPr>
            <p:nvPr/>
          </p:nvSpPr>
          <p:spPr bwMode="gray">
            <a:xfrm>
              <a:off x="1393" y="236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400">
                  <a:ea typeface="宋体" panose="02010600030101010101" pitchFamily="2" charset="-122"/>
                </a:rPr>
                <a:t>3</a:t>
              </a: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  <p:grpSp>
        <p:nvGrpSpPr>
          <p:cNvPr id="136225" name="Group 33"/>
          <p:cNvGrpSpPr/>
          <p:nvPr/>
        </p:nvGrpSpPr>
        <p:grpSpPr bwMode="auto">
          <a:xfrm>
            <a:off x="2019300" y="3698776"/>
            <a:ext cx="4724400" cy="685800"/>
            <a:chOff x="1296" y="2832"/>
            <a:chExt cx="2976" cy="432"/>
          </a:xfrm>
        </p:grpSpPr>
        <p:sp>
          <p:nvSpPr>
            <p:cNvPr id="136212" name="AutoShape 20"/>
            <p:cNvSpPr>
              <a:spLocks noChangeArrowheads="1"/>
            </p:cNvSpPr>
            <p:nvPr/>
          </p:nvSpPr>
          <p:spPr bwMode="gray">
            <a:xfrm>
              <a:off x="1536" y="2907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46ACD">
                    <a:gamma/>
                    <a:tint val="21176"/>
                    <a:invGamma/>
                  </a:srgbClr>
                </a:gs>
                <a:gs pos="100000">
                  <a:srgbClr val="E46ACD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213" name="AutoShape 21"/>
            <p:cNvSpPr>
              <a:spLocks noChangeArrowheads="1"/>
            </p:cNvSpPr>
            <p:nvPr/>
          </p:nvSpPr>
          <p:spPr bwMode="gray">
            <a:xfrm>
              <a:off x="1296" y="2832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E46ACD">
                    <a:gamma/>
                    <a:shade val="46275"/>
                    <a:invGamma/>
                  </a:srgbClr>
                </a:gs>
                <a:gs pos="100000">
                  <a:srgbClr val="E46ACD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214" name="Text Box 22"/>
            <p:cNvSpPr txBox="1">
              <a:spLocks noChangeArrowheads="1"/>
            </p:cNvSpPr>
            <p:nvPr/>
          </p:nvSpPr>
          <p:spPr bwMode="gray">
            <a:xfrm>
              <a:off x="1680" y="2942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altLang="zh-CN" b="1" dirty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215" name="Text Box 23"/>
            <p:cNvSpPr txBox="1">
              <a:spLocks noChangeArrowheads="1"/>
            </p:cNvSpPr>
            <p:nvPr/>
          </p:nvSpPr>
          <p:spPr bwMode="gray">
            <a:xfrm>
              <a:off x="1393" y="289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400">
                  <a:ea typeface="宋体" panose="02010600030101010101" pitchFamily="2" charset="-122"/>
                </a:rPr>
                <a:t>4</a:t>
              </a: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  <p:grpSp>
        <p:nvGrpSpPr>
          <p:cNvPr id="136226" name="Group 34"/>
          <p:cNvGrpSpPr/>
          <p:nvPr/>
        </p:nvGrpSpPr>
        <p:grpSpPr bwMode="auto">
          <a:xfrm>
            <a:off x="2019300" y="4460776"/>
            <a:ext cx="4724400" cy="685800"/>
            <a:chOff x="1296" y="3360"/>
            <a:chExt cx="2976" cy="432"/>
          </a:xfrm>
        </p:grpSpPr>
        <p:sp>
          <p:nvSpPr>
            <p:cNvPr id="136218" name="AutoShape 26"/>
            <p:cNvSpPr>
              <a:spLocks noChangeArrowheads="1"/>
            </p:cNvSpPr>
            <p:nvPr/>
          </p:nvSpPr>
          <p:spPr bwMode="gray">
            <a:xfrm>
              <a:off x="1536" y="3435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3366FF">
                    <a:gamma/>
                    <a:tint val="21176"/>
                    <a:invGamma/>
                  </a:srgbClr>
                </a:gs>
                <a:gs pos="100000">
                  <a:srgbClr val="3366FF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219" name="AutoShape 27"/>
            <p:cNvSpPr>
              <a:spLocks noChangeArrowheads="1"/>
            </p:cNvSpPr>
            <p:nvPr/>
          </p:nvSpPr>
          <p:spPr bwMode="gray">
            <a:xfrm>
              <a:off x="1296" y="3360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3366FF">
                    <a:gamma/>
                    <a:shade val="46275"/>
                    <a:invGamma/>
                  </a:srgbClr>
                </a:gs>
                <a:gs pos="100000">
                  <a:srgbClr val="3366FF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220" name="Text Box 28"/>
            <p:cNvSpPr txBox="1">
              <a:spLocks noChangeArrowheads="1"/>
            </p:cNvSpPr>
            <p:nvPr/>
          </p:nvSpPr>
          <p:spPr bwMode="gray">
            <a:xfrm>
              <a:off x="1680" y="3470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altLang="zh-CN" b="1" dirty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6221" name="Text Box 29"/>
            <p:cNvSpPr txBox="1">
              <a:spLocks noChangeArrowheads="1"/>
            </p:cNvSpPr>
            <p:nvPr/>
          </p:nvSpPr>
          <p:spPr bwMode="gray">
            <a:xfrm>
              <a:off x="1393" y="3422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400">
                  <a:ea typeface="宋体" panose="02010600030101010101" pitchFamily="2" charset="-122"/>
                </a:rPr>
                <a:t>5</a:t>
              </a: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2869598" y="2354749"/>
            <a:ext cx="28400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协会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2021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年重点工作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985734" y="3870782"/>
            <a:ext cx="23385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rgbClr val="FF0000"/>
                </a:solidFill>
                <a:ea typeface="宋体" panose="02010600030101010101" pitchFamily="2" charset="-122"/>
              </a:rPr>
              <a:t>协会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宣传联络工作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985734" y="4585903"/>
            <a:ext cx="28301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rgbClr val="FF0000"/>
                </a:solidFill>
                <a:ea typeface="宋体" panose="02010600030101010101" pitchFamily="2" charset="-122"/>
              </a:rPr>
              <a:t>企业会员管理相关工作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908562" y="3076149"/>
            <a:ext cx="3751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传达协会三届五次理事会相关精神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051230" y="1569939"/>
            <a:ext cx="2860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四川省高校后勤协会概况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88883" y="2322786"/>
            <a:ext cx="4543157" cy="3482478"/>
          </a:xfrm>
          <a:noFill/>
        </p:spPr>
        <p:txBody>
          <a:bodyPr/>
          <a:lstStyle/>
          <a:p>
            <a:pPr eaLnBrk="0" hangingPunct="0">
              <a:lnSpc>
                <a:spcPct val="150000"/>
              </a:lnSpc>
              <a:spcBef>
                <a:spcPct val="0"/>
              </a:spcBef>
            </a:pPr>
            <a:r>
              <a:rPr lang="zh-CN" altLang="en-US" sz="1800" b="1" kern="1200" dirty="0">
                <a:ea typeface="宋体" panose="02010600030101010101" pitchFamily="2" charset="-122"/>
              </a:rPr>
              <a:t>在四川省民政厅备案的独立社会团体，是由全省高校和为高校提供服务的有关单位自愿组成的地方性、行业性社会团体，是公益性、非营利性社会组织。涵盖为高校提供后勤保障服务的基建、饮食、公寓、物业、园林绿化、通讯、接待、动力、校园商贸、幼儿教育等相关行业或专业。</a:t>
            </a:r>
            <a:endParaRPr lang="en-US" altLang="zh-CN" sz="1800" b="1" kern="1200" dirty="0"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5536" y="1136398"/>
            <a:ext cx="765145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zh-CN" altLang="en-US" sz="1800" b="1" dirty="0"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一）基本情况</a:t>
            </a:r>
            <a:endParaRPr lang="en-US" altLang="zh-CN" sz="20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  </a:t>
            </a:r>
            <a:r>
              <a:rPr lang="zh-CN" altLang="en-US" dirty="0">
                <a:latin typeface="+mn-lt"/>
                <a:ea typeface="宋体" panose="02010600030101010101" pitchFamily="2" charset="-122"/>
              </a:rPr>
              <a:t>四川省高校后勤协会成立于</a:t>
            </a:r>
            <a:r>
              <a:rPr lang="en-US" altLang="zh-CN" dirty="0">
                <a:latin typeface="+mn-lt"/>
                <a:ea typeface="宋体" panose="02010600030101010101" pitchFamily="2" charset="-122"/>
              </a:rPr>
              <a:t>2016</a:t>
            </a:r>
            <a:r>
              <a:rPr lang="zh-CN" altLang="en-US" dirty="0">
                <a:latin typeface="+mn-lt"/>
                <a:ea typeface="宋体" panose="02010600030101010101" pitchFamily="2" charset="-122"/>
              </a:rPr>
              <a:t>年（前身是四川省高教学会后勤分会）</a:t>
            </a:r>
            <a:endParaRPr lang="en-US" altLang="zh-CN" dirty="0">
              <a:latin typeface="+mn-lt"/>
              <a:ea typeface="宋体" panose="02010600030101010101" pitchFamily="2" charset="-122"/>
            </a:endParaRPr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AutoShape 10"/>
          <p:cNvSpPr>
            <a:spLocks noChangeArrowheads="1"/>
          </p:cNvSpPr>
          <p:nvPr/>
        </p:nvSpPr>
        <p:spPr bwMode="gray">
          <a:xfrm>
            <a:off x="1943100" y="188913"/>
            <a:ext cx="5256213" cy="5889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gamma/>
                  <a:tint val="75686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75686"/>
                  <a:invGamma/>
                </a:schemeClr>
              </a:gs>
            </a:gsLst>
            <a:lin ang="18900000" scaled="1"/>
          </a:gradFill>
          <a:ln w="25400">
            <a:solidFill>
              <a:schemeClr val="bg1"/>
            </a:solidFill>
            <a:round/>
          </a:ln>
          <a:effectLst>
            <a:prstShdw prst="shdw11">
              <a:srgbClr val="808080">
                <a:alpha val="50000"/>
              </a:srgbClr>
            </a:prst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</a:rPr>
              <a:t>一、</a:t>
            </a:r>
            <a:r>
              <a:rPr lang="zh-CN" altLang="en-US" sz="2400" i="0" dirty="0">
                <a:solidFill>
                  <a:schemeClr val="bg1"/>
                </a:solidFill>
                <a:ea typeface="宋体" panose="02010600030101010101" pitchFamily="2" charset="-122"/>
              </a:rPr>
              <a:t>四川省高校后勤协会概况</a:t>
            </a:r>
            <a:endParaRPr lang="en-US" altLang="zh-CN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58812" y="780728"/>
            <a:ext cx="7824787" cy="5960640"/>
          </a:xfrm>
          <a:noFill/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1600" b="1" kern="1200" dirty="0">
                <a:ea typeface="宋体" panose="02010600030101010101" pitchFamily="2" charset="-122"/>
              </a:rPr>
              <a:t>协会领导：</a:t>
            </a:r>
            <a:endParaRPr lang="en-US" altLang="zh-CN" sz="1600" b="1" kern="1200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 kern="1200" dirty="0">
                <a:ea typeface="宋体" panose="02010600030101010101" pitchFamily="2" charset="-122"/>
              </a:rPr>
              <a:t>会  长：                蒲  云  （西南交通大学副校长）</a:t>
            </a:r>
            <a:endParaRPr lang="zh-CN" altLang="en-US" sz="1600" b="1" kern="1200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 kern="1200" dirty="0">
                <a:ea typeface="宋体" panose="02010600030101010101" pitchFamily="2" charset="-122"/>
              </a:rPr>
              <a:t>常务副会长：       侯太平 （四川大学副校长）</a:t>
            </a:r>
            <a:endParaRPr lang="zh-CN" altLang="en-US" sz="1600" b="1" kern="1200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zh-CN" altLang="en-US" sz="1600" b="1" kern="1200" dirty="0">
                <a:ea typeface="宋体" panose="02010600030101010101" pitchFamily="2" charset="-122"/>
              </a:rPr>
              <a:t>                                   胡皓全 （电子科技大学副校长）</a:t>
            </a:r>
            <a:endParaRPr lang="zh-CN" altLang="en-US" sz="1600" b="1" kern="1200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zh-CN" altLang="en-US" sz="1600" b="1" kern="1200" dirty="0">
                <a:ea typeface="宋体" panose="02010600030101010101" pitchFamily="2" charset="-122"/>
              </a:rPr>
              <a:t>                                   恩  佳   （西南民族大学副校长）</a:t>
            </a:r>
            <a:endParaRPr lang="zh-CN" altLang="en-US" sz="1600" b="1" kern="1200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 kern="1200" dirty="0">
                <a:ea typeface="宋体" panose="02010600030101010101" pitchFamily="2" charset="-122"/>
              </a:rPr>
              <a:t>副会长：               林  宇   （四川大学锦江学院副院长）</a:t>
            </a:r>
            <a:endParaRPr lang="zh-CN" altLang="en-US" sz="1600" b="1" kern="1200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zh-CN" altLang="en-US" sz="1600" b="1" kern="1200" dirty="0">
                <a:ea typeface="宋体" panose="02010600030101010101" pitchFamily="2" charset="-122"/>
              </a:rPr>
              <a:t>                                   李  坚   （成都纺织高等专科学校副校长）</a:t>
            </a:r>
            <a:endParaRPr lang="zh-CN" altLang="en-US" sz="1600" b="1" kern="1200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zh-CN" altLang="en-US" sz="1600" b="1" kern="1200" dirty="0">
                <a:ea typeface="宋体" panose="02010600030101010101" pitchFamily="2" charset="-122"/>
              </a:rPr>
              <a:t>                                   蒲阳春  （四川标榜职业学院副院长）</a:t>
            </a:r>
            <a:endParaRPr lang="zh-CN" altLang="en-US" sz="1600" b="1" kern="1200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kern="1200" dirty="0">
                <a:ea typeface="宋体" panose="02010600030101010101" pitchFamily="2" charset="-122"/>
              </a:rPr>
              <a:t>监  事：                </a:t>
            </a:r>
            <a:r>
              <a:rPr lang="zh-CN" altLang="en-US" sz="1600" b="1" dirty="0">
                <a:ea typeface="宋体" panose="02010600030101010101" pitchFamily="2" charset="-122"/>
              </a:rPr>
              <a:t>惠新强</a:t>
            </a:r>
            <a:r>
              <a:rPr lang="zh-CN" altLang="en-US" sz="1600" b="1" dirty="0"/>
              <a:t>  </a:t>
            </a:r>
            <a:r>
              <a:rPr lang="zh-CN" altLang="en-US" sz="1600" b="1" kern="1200" dirty="0">
                <a:ea typeface="宋体" panose="02010600030101010101" pitchFamily="2" charset="-122"/>
              </a:rPr>
              <a:t>（四川大学后勤保障部党委书记）</a:t>
            </a:r>
            <a:endParaRPr lang="zh-CN" altLang="en-US" sz="1600" b="1" kern="1200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 kern="1200" dirty="0">
                <a:ea typeface="宋体" panose="02010600030101010101" pitchFamily="2" charset="-122"/>
              </a:rPr>
              <a:t>秘书长：               高  庆   （专职，兼法人）</a:t>
            </a:r>
            <a:endParaRPr lang="zh-CN" altLang="en-US" sz="1600" b="1" kern="1200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 kern="1200" dirty="0">
                <a:ea typeface="宋体" panose="02010600030101010101" pitchFamily="2" charset="-122"/>
              </a:rPr>
              <a:t>常务副秘书长：宋  飞（四川省教育厅学校后勤与产业管理指导中心高校科副科长）</a:t>
            </a:r>
            <a:endParaRPr lang="en-US" altLang="zh-CN" sz="1600" b="1" kern="1200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 kern="1200" dirty="0">
                <a:ea typeface="宋体" panose="02010600030101010101" pitchFamily="2" charset="-122"/>
              </a:rPr>
              <a:t>协会理事：        </a:t>
            </a:r>
            <a:r>
              <a:rPr lang="en-US" altLang="zh-CN" sz="1600" b="1" kern="1200" dirty="0">
                <a:ea typeface="宋体" panose="02010600030101010101" pitchFamily="2" charset="-122"/>
              </a:rPr>
              <a:t>23</a:t>
            </a:r>
            <a:r>
              <a:rPr lang="zh-CN" altLang="en-US" sz="1600" b="1" kern="1200" dirty="0">
                <a:ea typeface="宋体" panose="02010600030101010101" pitchFamily="2" charset="-122"/>
              </a:rPr>
              <a:t>人（含各分支机构主任、片区片长等）</a:t>
            </a:r>
            <a:endParaRPr lang="en-US" altLang="zh-CN" sz="1600" b="1" kern="1200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altLang="zh-CN" sz="1600" b="1" kern="1200" dirty="0">
                <a:ea typeface="宋体" panose="02010600030101010101" pitchFamily="2" charset="-122"/>
              </a:rPr>
              <a:t>      </a:t>
            </a:r>
            <a:r>
              <a:rPr lang="zh-CN" altLang="en-US" sz="1600" b="1" kern="1200" dirty="0">
                <a:ea typeface="宋体" panose="02010600030101010101" pitchFamily="2" charset="-122"/>
              </a:rPr>
              <a:t>副秘书长：        </a:t>
            </a:r>
            <a:r>
              <a:rPr lang="en-US" altLang="zh-CN" sz="1600" b="1" kern="1200" dirty="0">
                <a:ea typeface="宋体" panose="02010600030101010101" pitchFamily="2" charset="-122"/>
              </a:rPr>
              <a:t>18</a:t>
            </a:r>
            <a:r>
              <a:rPr lang="zh-CN" altLang="en-US" sz="1600" b="1" kern="1200" dirty="0">
                <a:ea typeface="宋体" panose="02010600030101010101" pitchFamily="2" charset="-122"/>
              </a:rPr>
              <a:t>人（分支机构秘书长、片区秘书长）</a:t>
            </a:r>
            <a:endParaRPr lang="en-US" altLang="zh-CN" sz="1600" b="1" kern="1200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zh-CN" altLang="en-US" sz="1600" b="1" kern="1200" dirty="0">
                <a:ea typeface="宋体" panose="02010600030101010101" pitchFamily="2" charset="-122"/>
              </a:rPr>
              <a:t>      理事会组成人员共  </a:t>
            </a:r>
            <a:r>
              <a:rPr lang="en-US" altLang="zh-CN" sz="1600" b="1" dirty="0">
                <a:ea typeface="宋体" panose="02010600030101010101" pitchFamily="2" charset="-122"/>
              </a:rPr>
              <a:t>51</a:t>
            </a:r>
            <a:r>
              <a:rPr lang="zh-CN" altLang="en-US" sz="1600" b="1" kern="1200" dirty="0">
                <a:ea typeface="宋体" panose="02010600030101010101" pitchFamily="2" charset="-122"/>
              </a:rPr>
              <a:t>人</a:t>
            </a:r>
            <a:endParaRPr lang="zh-CN" altLang="en-US" sz="1600" b="1" kern="1200" dirty="0">
              <a:ea typeface="宋体" panose="02010600030101010101" pitchFamily="2" charset="-122"/>
            </a:endParaRPr>
          </a:p>
          <a:p>
            <a:pPr marL="0" indent="0">
              <a:buNone/>
            </a:pPr>
            <a:br>
              <a:rPr lang="zh-CN" altLang="en-US" sz="1400" dirty="0"/>
            </a:br>
            <a:endParaRPr lang="en-US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gray">
          <a:xfrm>
            <a:off x="1943100" y="188913"/>
            <a:ext cx="5256213" cy="5889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gamma/>
                  <a:tint val="75686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75686"/>
                  <a:invGamma/>
                </a:schemeClr>
              </a:gs>
            </a:gsLst>
            <a:lin ang="18900000" scaled="1"/>
          </a:gradFill>
          <a:ln w="25400">
            <a:solidFill>
              <a:schemeClr val="bg1"/>
            </a:solidFill>
            <a:round/>
          </a:ln>
          <a:effectLst>
            <a:prstShdw prst="shdw11">
              <a:srgbClr val="808080">
                <a:alpha val="50000"/>
              </a:srgbClr>
            </a:prst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</a:rPr>
              <a:t>一、</a:t>
            </a:r>
            <a:r>
              <a:rPr lang="zh-CN" altLang="en-US" sz="2400" i="0" dirty="0">
                <a:solidFill>
                  <a:schemeClr val="bg1"/>
                </a:solidFill>
                <a:ea typeface="宋体" panose="02010600030101010101" pitchFamily="2" charset="-122"/>
              </a:rPr>
              <a:t>四川省高校后勤协会概况</a:t>
            </a:r>
            <a:endParaRPr lang="en-US" altLang="zh-CN" sz="2400" b="1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31395" y="1097842"/>
            <a:ext cx="2034820" cy="655535"/>
          </a:xfrm>
        </p:spPr>
        <p:txBody>
          <a:bodyPr/>
          <a:lstStyle/>
          <a:p>
            <a:pPr algn="l"/>
            <a:r>
              <a:rPr lang="zh-CN" altLang="en-US" sz="2000" i="0" dirty="0">
                <a:ea typeface="宋体" panose="02010600030101010101" pitchFamily="2" charset="-122"/>
              </a:rPr>
              <a:t>（二）关 系 图</a:t>
            </a:r>
            <a:endParaRPr lang="en-US" altLang="zh-CN" sz="2000" i="0" dirty="0">
              <a:ea typeface="宋体" panose="02010600030101010101" pitchFamily="2" charset="-122"/>
            </a:endParaRPr>
          </a:p>
        </p:txBody>
      </p:sp>
      <p:grpSp>
        <p:nvGrpSpPr>
          <p:cNvPr id="21507" name="Group 3"/>
          <p:cNvGrpSpPr/>
          <p:nvPr/>
        </p:nvGrpSpPr>
        <p:grpSpPr bwMode="auto">
          <a:xfrm>
            <a:off x="1185439" y="4325258"/>
            <a:ext cx="2038331" cy="1000732"/>
            <a:chOff x="471" y="272"/>
            <a:chExt cx="1161" cy="1539"/>
          </a:xfrm>
        </p:grpSpPr>
        <p:sp>
          <p:nvSpPr>
            <p:cNvPr id="21508" name="Oval 4"/>
            <p:cNvSpPr>
              <a:spLocks noChangeArrowheads="1"/>
            </p:cNvSpPr>
            <p:nvPr/>
          </p:nvSpPr>
          <p:spPr bwMode="gray">
            <a:xfrm>
              <a:off x="471" y="1438"/>
              <a:ext cx="1159" cy="362"/>
            </a:xfrm>
            <a:prstGeom prst="ellipse">
              <a:avLst/>
            </a:prstGeom>
            <a:gradFill rotWithShape="1">
              <a:gsLst>
                <a:gs pos="0">
                  <a:srgbClr val="C1CF9D"/>
                </a:gs>
                <a:gs pos="50000">
                  <a:srgbClr val="C1CF9D">
                    <a:gamma/>
                    <a:tint val="42353"/>
                    <a:invGamma/>
                  </a:srgbClr>
                </a:gs>
                <a:gs pos="100000">
                  <a:srgbClr val="C1CF9D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1509" name="AutoShape 5"/>
            <p:cNvSpPr>
              <a:spLocks noChangeArrowheads="1"/>
            </p:cNvSpPr>
            <p:nvPr/>
          </p:nvSpPr>
          <p:spPr bwMode="gray">
            <a:xfrm>
              <a:off x="473" y="272"/>
              <a:ext cx="1159" cy="1539"/>
            </a:xfrm>
            <a:prstGeom prst="can">
              <a:avLst>
                <a:gd name="adj" fmla="val 33197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>
                    <a:alpha val="50000"/>
                  </a:schemeClr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510" name="Group 6"/>
          <p:cNvGrpSpPr/>
          <p:nvPr/>
        </p:nvGrpSpPr>
        <p:grpSpPr bwMode="auto">
          <a:xfrm>
            <a:off x="1183962" y="3168838"/>
            <a:ext cx="2038331" cy="1000732"/>
            <a:chOff x="471" y="272"/>
            <a:chExt cx="1161" cy="1539"/>
          </a:xfrm>
        </p:grpSpPr>
        <p:sp>
          <p:nvSpPr>
            <p:cNvPr id="21511" name="Oval 7"/>
            <p:cNvSpPr>
              <a:spLocks noChangeArrowheads="1"/>
            </p:cNvSpPr>
            <p:nvPr/>
          </p:nvSpPr>
          <p:spPr bwMode="gray">
            <a:xfrm>
              <a:off x="471" y="1438"/>
              <a:ext cx="1159" cy="362"/>
            </a:xfrm>
            <a:prstGeom prst="ellipse">
              <a:avLst/>
            </a:prstGeom>
            <a:gradFill rotWithShape="1">
              <a:gsLst>
                <a:gs pos="0">
                  <a:srgbClr val="C1CF9D"/>
                </a:gs>
                <a:gs pos="50000">
                  <a:srgbClr val="C1CF9D">
                    <a:gamma/>
                    <a:tint val="42353"/>
                    <a:invGamma/>
                  </a:srgbClr>
                </a:gs>
                <a:gs pos="100000">
                  <a:srgbClr val="C1CF9D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1512" name="AutoShape 8"/>
            <p:cNvSpPr>
              <a:spLocks noChangeArrowheads="1"/>
            </p:cNvSpPr>
            <p:nvPr/>
          </p:nvSpPr>
          <p:spPr bwMode="gray">
            <a:xfrm>
              <a:off x="473" y="272"/>
              <a:ext cx="1159" cy="1539"/>
            </a:xfrm>
            <a:prstGeom prst="can">
              <a:avLst>
                <a:gd name="adj" fmla="val 33197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>
                    <a:alpha val="50000"/>
                  </a:schemeClr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513" name="Group 9"/>
          <p:cNvGrpSpPr/>
          <p:nvPr/>
        </p:nvGrpSpPr>
        <p:grpSpPr bwMode="auto">
          <a:xfrm>
            <a:off x="1248805" y="2080471"/>
            <a:ext cx="2038331" cy="1000732"/>
            <a:chOff x="471" y="272"/>
            <a:chExt cx="1161" cy="1539"/>
          </a:xfrm>
        </p:grpSpPr>
        <p:sp>
          <p:nvSpPr>
            <p:cNvPr id="21514" name="Oval 10"/>
            <p:cNvSpPr>
              <a:spLocks noChangeArrowheads="1"/>
            </p:cNvSpPr>
            <p:nvPr/>
          </p:nvSpPr>
          <p:spPr bwMode="ltGray">
            <a:xfrm>
              <a:off x="471" y="1438"/>
              <a:ext cx="1159" cy="362"/>
            </a:xfrm>
            <a:prstGeom prst="ellipse">
              <a:avLst/>
            </a:prstGeom>
            <a:gradFill rotWithShape="1">
              <a:gsLst>
                <a:gs pos="0">
                  <a:srgbClr val="C1CF9D"/>
                </a:gs>
                <a:gs pos="50000">
                  <a:srgbClr val="C1CF9D">
                    <a:gamma/>
                    <a:tint val="42353"/>
                    <a:invGamma/>
                  </a:srgbClr>
                </a:gs>
                <a:gs pos="100000">
                  <a:srgbClr val="C1CF9D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1515" name="AutoShape 11"/>
            <p:cNvSpPr>
              <a:spLocks noChangeArrowheads="1"/>
            </p:cNvSpPr>
            <p:nvPr/>
          </p:nvSpPr>
          <p:spPr bwMode="ltGray">
            <a:xfrm>
              <a:off x="473" y="272"/>
              <a:ext cx="1159" cy="1539"/>
            </a:xfrm>
            <a:prstGeom prst="can">
              <a:avLst>
                <a:gd name="adj" fmla="val 33197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>
                    <a:alpha val="50000"/>
                  </a:schemeClr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1516" name="AutoShape 12"/>
          <p:cNvSpPr>
            <a:spLocks noChangeArrowheads="1"/>
          </p:cNvSpPr>
          <p:nvPr/>
        </p:nvSpPr>
        <p:spPr bwMode="ltGray">
          <a:xfrm>
            <a:off x="3635896" y="2276872"/>
            <a:ext cx="3722928" cy="667931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white">
          <a:xfrm>
            <a:off x="1256212" y="2495876"/>
            <a:ext cx="18903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33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登记机关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gray">
          <a:xfrm>
            <a:off x="4085140" y="2438550"/>
            <a:ext cx="31801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四川省民政厅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white">
          <a:xfrm>
            <a:off x="1224335" y="3546054"/>
            <a:ext cx="18903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33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党建领导机关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white">
          <a:xfrm>
            <a:off x="1059615" y="4683337"/>
            <a:ext cx="21146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33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业务指导、监督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21" name="AutoShape 17"/>
          <p:cNvSpPr>
            <a:spLocks noChangeArrowheads="1"/>
          </p:cNvSpPr>
          <p:nvPr/>
        </p:nvSpPr>
        <p:spPr bwMode="gray">
          <a:xfrm>
            <a:off x="3599849" y="3358605"/>
            <a:ext cx="3795023" cy="667931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gray">
          <a:xfrm>
            <a:off x="3998545" y="3448223"/>
            <a:ext cx="3198459" cy="616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中共四川省社会组织</a:t>
            </a:r>
            <a:endParaRPr lang="en-US" altLang="zh-CN" sz="20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第二综合委员会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23" name="AutoShape 19"/>
          <p:cNvSpPr>
            <a:spLocks noChangeArrowheads="1"/>
          </p:cNvSpPr>
          <p:nvPr/>
        </p:nvSpPr>
        <p:spPr bwMode="gray">
          <a:xfrm>
            <a:off x="3601325" y="4497152"/>
            <a:ext cx="3795023" cy="667931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524" name="Text Box 20"/>
          <p:cNvSpPr txBox="1">
            <a:spLocks noChangeArrowheads="1"/>
          </p:cNvSpPr>
          <p:nvPr/>
        </p:nvSpPr>
        <p:spPr bwMode="gray">
          <a:xfrm>
            <a:off x="4118267" y="4535859"/>
            <a:ext cx="3113881" cy="595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SzTx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四川省教育厅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SzTx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四川省民政厅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25" name="AutoShape 21"/>
          <p:cNvSpPr>
            <a:spLocks noChangeArrowheads="1"/>
          </p:cNvSpPr>
          <p:nvPr/>
        </p:nvSpPr>
        <p:spPr bwMode="gray">
          <a:xfrm>
            <a:off x="3242722" y="2528774"/>
            <a:ext cx="405168" cy="279274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526" name="AutoShape 22"/>
          <p:cNvSpPr>
            <a:spLocks noChangeArrowheads="1"/>
          </p:cNvSpPr>
          <p:nvPr/>
        </p:nvSpPr>
        <p:spPr bwMode="gray">
          <a:xfrm>
            <a:off x="3174252" y="3542192"/>
            <a:ext cx="473637" cy="279274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527" name="AutoShape 23"/>
          <p:cNvSpPr>
            <a:spLocks noChangeArrowheads="1"/>
          </p:cNvSpPr>
          <p:nvPr/>
        </p:nvSpPr>
        <p:spPr bwMode="gray">
          <a:xfrm>
            <a:off x="3145245" y="4721493"/>
            <a:ext cx="473637" cy="279274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2" name="Group 9"/>
          <p:cNvGrpSpPr/>
          <p:nvPr/>
        </p:nvGrpSpPr>
        <p:grpSpPr bwMode="auto">
          <a:xfrm>
            <a:off x="1150299" y="5441526"/>
            <a:ext cx="2062067" cy="1038148"/>
            <a:chOff x="471" y="272"/>
            <a:chExt cx="1161" cy="1539"/>
          </a:xfrm>
        </p:grpSpPr>
        <p:sp>
          <p:nvSpPr>
            <p:cNvPr id="33" name="Oval 10"/>
            <p:cNvSpPr>
              <a:spLocks noChangeArrowheads="1"/>
            </p:cNvSpPr>
            <p:nvPr/>
          </p:nvSpPr>
          <p:spPr bwMode="ltGray">
            <a:xfrm>
              <a:off x="471" y="1438"/>
              <a:ext cx="1159" cy="362"/>
            </a:xfrm>
            <a:prstGeom prst="ellipse">
              <a:avLst/>
            </a:prstGeom>
            <a:gradFill rotWithShape="1">
              <a:gsLst>
                <a:gs pos="0">
                  <a:srgbClr val="C1CF9D"/>
                </a:gs>
                <a:gs pos="50000">
                  <a:srgbClr val="C1CF9D">
                    <a:gamma/>
                    <a:tint val="42353"/>
                    <a:invGamma/>
                  </a:srgbClr>
                </a:gs>
                <a:gs pos="100000">
                  <a:srgbClr val="C1CF9D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4" name="AutoShape 11"/>
            <p:cNvSpPr>
              <a:spLocks noChangeArrowheads="1"/>
            </p:cNvSpPr>
            <p:nvPr/>
          </p:nvSpPr>
          <p:spPr bwMode="ltGray">
            <a:xfrm>
              <a:off x="473" y="272"/>
              <a:ext cx="1159" cy="1539"/>
            </a:xfrm>
            <a:prstGeom prst="can">
              <a:avLst>
                <a:gd name="adj" fmla="val 33197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>
                    <a:alpha val="50000"/>
                  </a:schemeClr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5" name="AutoShape 12"/>
          <p:cNvSpPr>
            <a:spLocks noChangeArrowheads="1"/>
          </p:cNvSpPr>
          <p:nvPr/>
        </p:nvSpPr>
        <p:spPr bwMode="ltGray">
          <a:xfrm>
            <a:off x="3599849" y="5691931"/>
            <a:ext cx="3796500" cy="667931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white">
          <a:xfrm>
            <a:off x="1215907" y="5863412"/>
            <a:ext cx="18048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33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行业指导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Text Box 14"/>
          <p:cNvSpPr txBox="1">
            <a:spLocks noChangeArrowheads="1"/>
          </p:cNvSpPr>
          <p:nvPr/>
        </p:nvSpPr>
        <p:spPr bwMode="gray">
          <a:xfrm>
            <a:off x="4046262" y="5810924"/>
            <a:ext cx="30363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中国教育后勤协会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AutoShape 21"/>
          <p:cNvSpPr>
            <a:spLocks noChangeArrowheads="1"/>
          </p:cNvSpPr>
          <p:nvPr/>
        </p:nvSpPr>
        <p:spPr bwMode="gray">
          <a:xfrm>
            <a:off x="3215944" y="5840097"/>
            <a:ext cx="452225" cy="279274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32777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9" name="AutoShape 10"/>
          <p:cNvSpPr>
            <a:spLocks noChangeArrowheads="1"/>
          </p:cNvSpPr>
          <p:nvPr/>
        </p:nvSpPr>
        <p:spPr bwMode="gray">
          <a:xfrm>
            <a:off x="1943100" y="188913"/>
            <a:ext cx="5256213" cy="5889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gamma/>
                  <a:tint val="75686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75686"/>
                  <a:invGamma/>
                </a:schemeClr>
              </a:gs>
            </a:gsLst>
            <a:lin ang="18900000" scaled="1"/>
          </a:gradFill>
          <a:ln w="25400">
            <a:solidFill>
              <a:schemeClr val="bg1"/>
            </a:solidFill>
            <a:round/>
          </a:ln>
          <a:effectLst>
            <a:prstShdw prst="shdw11">
              <a:srgbClr val="808080">
                <a:alpha val="50000"/>
              </a:srgbClr>
            </a:prst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</a:rPr>
              <a:t>一、</a:t>
            </a:r>
            <a:r>
              <a:rPr lang="zh-CN" altLang="en-US" sz="2400" i="0" dirty="0">
                <a:solidFill>
                  <a:schemeClr val="bg1"/>
                </a:solidFill>
                <a:ea typeface="宋体" panose="02010600030101010101" pitchFamily="2" charset="-122"/>
              </a:rPr>
              <a:t>四川省高校后勤协会概况</a:t>
            </a:r>
            <a:endParaRPr lang="en-US" altLang="zh-CN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80987" y="779555"/>
            <a:ext cx="7239000" cy="563563"/>
          </a:xfrm>
        </p:spPr>
        <p:txBody>
          <a:bodyPr/>
          <a:lstStyle/>
          <a:p>
            <a:pPr algn="l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zh-CN" altLang="en-US" sz="2000" i="0" kern="1200" dirty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rPr>
              <a:t>（三）协会组织机构</a:t>
            </a:r>
            <a:endParaRPr lang="en-US" altLang="zh-CN" sz="2000" i="0" kern="1200" dirty="0">
              <a:solidFill>
                <a:schemeClr val="tx1"/>
              </a:solidFill>
              <a:latin typeface="+mn-lt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123" name="Group 3"/>
          <p:cNvGrpSpPr/>
          <p:nvPr/>
        </p:nvGrpSpPr>
        <p:grpSpPr bwMode="auto">
          <a:xfrm>
            <a:off x="769562" y="1874674"/>
            <a:ext cx="1933637" cy="3605213"/>
            <a:chOff x="495" y="998"/>
            <a:chExt cx="1121" cy="2271"/>
          </a:xfrm>
        </p:grpSpPr>
        <p:sp>
          <p:nvSpPr>
            <p:cNvPr id="5145" name="Freeform 4"/>
            <p:cNvSpPr/>
            <p:nvPr/>
          </p:nvSpPr>
          <p:spPr bwMode="gray">
            <a:xfrm flipV="1">
              <a:off x="683" y="2087"/>
              <a:ext cx="933" cy="1182"/>
            </a:xfrm>
            <a:custGeom>
              <a:avLst/>
              <a:gdLst>
                <a:gd name="T0" fmla="*/ 118 w 933"/>
                <a:gd name="T1" fmla="*/ 1044 h 1182"/>
                <a:gd name="T2" fmla="*/ 128 w 933"/>
                <a:gd name="T3" fmla="*/ 340 h 1182"/>
                <a:gd name="T4" fmla="*/ 264 w 933"/>
                <a:gd name="T5" fmla="*/ 210 h 1182"/>
                <a:gd name="T6" fmla="*/ 720 w 933"/>
                <a:gd name="T7" fmla="*/ 202 h 1182"/>
                <a:gd name="T8" fmla="*/ 720 w 933"/>
                <a:gd name="T9" fmla="*/ 320 h 1182"/>
                <a:gd name="T10" fmla="*/ 933 w 933"/>
                <a:gd name="T11" fmla="*/ 153 h 1182"/>
                <a:gd name="T12" fmla="*/ 712 w 933"/>
                <a:gd name="T13" fmla="*/ 0 h 1182"/>
                <a:gd name="T14" fmla="*/ 714 w 933"/>
                <a:gd name="T15" fmla="*/ 92 h 1182"/>
                <a:gd name="T16" fmla="*/ 234 w 933"/>
                <a:gd name="T17" fmla="*/ 94 h 1182"/>
                <a:gd name="T18" fmla="*/ 0 w 933"/>
                <a:gd name="T19" fmla="*/ 298 h 1182"/>
                <a:gd name="T20" fmla="*/ 0 w 933"/>
                <a:gd name="T21" fmla="*/ 1058 h 1182"/>
                <a:gd name="T22" fmla="*/ 118 w 933"/>
                <a:gd name="T23" fmla="*/ 1044 h 11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33"/>
                <a:gd name="T37" fmla="*/ 0 h 1182"/>
                <a:gd name="T38" fmla="*/ 933 w 933"/>
                <a:gd name="T39" fmla="*/ 1182 h 118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33" h="1182">
                  <a:moveTo>
                    <a:pt x="118" y="1044"/>
                  </a:moveTo>
                  <a:lnTo>
                    <a:pt x="128" y="340"/>
                  </a:lnTo>
                  <a:cubicBezTo>
                    <a:pt x="134" y="214"/>
                    <a:pt x="182" y="212"/>
                    <a:pt x="264" y="210"/>
                  </a:cubicBezTo>
                  <a:lnTo>
                    <a:pt x="720" y="202"/>
                  </a:lnTo>
                  <a:lnTo>
                    <a:pt x="720" y="320"/>
                  </a:lnTo>
                  <a:lnTo>
                    <a:pt x="933" y="153"/>
                  </a:lnTo>
                  <a:lnTo>
                    <a:pt x="712" y="0"/>
                  </a:lnTo>
                  <a:lnTo>
                    <a:pt x="714" y="92"/>
                  </a:lnTo>
                  <a:cubicBezTo>
                    <a:pt x="714" y="92"/>
                    <a:pt x="406" y="94"/>
                    <a:pt x="234" y="94"/>
                  </a:cubicBezTo>
                  <a:cubicBezTo>
                    <a:pt x="60" y="96"/>
                    <a:pt x="2" y="156"/>
                    <a:pt x="0" y="298"/>
                  </a:cubicBezTo>
                  <a:lnTo>
                    <a:pt x="0" y="1058"/>
                  </a:lnTo>
                  <a:cubicBezTo>
                    <a:pt x="20" y="1182"/>
                    <a:pt x="93" y="1170"/>
                    <a:pt x="118" y="10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6" name="Freeform 5"/>
            <p:cNvSpPr/>
            <p:nvPr/>
          </p:nvSpPr>
          <p:spPr bwMode="gray">
            <a:xfrm rot="16200000">
              <a:off x="899" y="1684"/>
              <a:ext cx="301" cy="1109"/>
            </a:xfrm>
            <a:custGeom>
              <a:avLst/>
              <a:gdLst>
                <a:gd name="T0" fmla="*/ 3334 w 142"/>
                <a:gd name="T1" fmla="*/ 44 h 604"/>
                <a:gd name="T2" fmla="*/ 4057 w 142"/>
                <a:gd name="T3" fmla="*/ 18093 h 604"/>
                <a:gd name="T4" fmla="*/ 0 w 142"/>
                <a:gd name="T5" fmla="*/ 18148 h 604"/>
                <a:gd name="T6" fmla="*/ 6541 w 142"/>
                <a:gd name="T7" fmla="*/ 23137 h 604"/>
                <a:gd name="T8" fmla="*/ 12877 w 142"/>
                <a:gd name="T9" fmla="*/ 18148 h 604"/>
                <a:gd name="T10" fmla="*/ 9068 w 142"/>
                <a:gd name="T11" fmla="*/ 18148 h 604"/>
                <a:gd name="T12" fmla="*/ 8981 w 142"/>
                <a:gd name="T13" fmla="*/ 0 h 604"/>
                <a:gd name="T14" fmla="*/ 3334 w 142"/>
                <a:gd name="T15" fmla="*/ 44 h 6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2"/>
                <a:gd name="T25" fmla="*/ 0 h 604"/>
                <a:gd name="T26" fmla="*/ 142 w 142"/>
                <a:gd name="T27" fmla="*/ 604 h 60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2" h="604">
                  <a:moveTo>
                    <a:pt x="37" y="1"/>
                  </a:moveTo>
                  <a:lnTo>
                    <a:pt x="45" y="472"/>
                  </a:lnTo>
                  <a:lnTo>
                    <a:pt x="0" y="474"/>
                  </a:lnTo>
                  <a:lnTo>
                    <a:pt x="72" y="604"/>
                  </a:lnTo>
                  <a:lnTo>
                    <a:pt x="142" y="474"/>
                  </a:lnTo>
                  <a:lnTo>
                    <a:pt x="100" y="474"/>
                  </a:lnTo>
                  <a:lnTo>
                    <a:pt x="99" y="0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7" name="Freeform 6"/>
            <p:cNvSpPr/>
            <p:nvPr/>
          </p:nvSpPr>
          <p:spPr bwMode="gray">
            <a:xfrm>
              <a:off x="677" y="998"/>
              <a:ext cx="933" cy="1182"/>
            </a:xfrm>
            <a:custGeom>
              <a:avLst/>
              <a:gdLst>
                <a:gd name="T0" fmla="*/ 118 w 933"/>
                <a:gd name="T1" fmla="*/ 1044 h 1182"/>
                <a:gd name="T2" fmla="*/ 128 w 933"/>
                <a:gd name="T3" fmla="*/ 340 h 1182"/>
                <a:gd name="T4" fmla="*/ 264 w 933"/>
                <a:gd name="T5" fmla="*/ 210 h 1182"/>
                <a:gd name="T6" fmla="*/ 720 w 933"/>
                <a:gd name="T7" fmla="*/ 202 h 1182"/>
                <a:gd name="T8" fmla="*/ 720 w 933"/>
                <a:gd name="T9" fmla="*/ 320 h 1182"/>
                <a:gd name="T10" fmla="*/ 933 w 933"/>
                <a:gd name="T11" fmla="*/ 153 h 1182"/>
                <a:gd name="T12" fmla="*/ 712 w 933"/>
                <a:gd name="T13" fmla="*/ 0 h 1182"/>
                <a:gd name="T14" fmla="*/ 714 w 933"/>
                <a:gd name="T15" fmla="*/ 92 h 1182"/>
                <a:gd name="T16" fmla="*/ 234 w 933"/>
                <a:gd name="T17" fmla="*/ 94 h 1182"/>
                <a:gd name="T18" fmla="*/ 0 w 933"/>
                <a:gd name="T19" fmla="*/ 298 h 1182"/>
                <a:gd name="T20" fmla="*/ 0 w 933"/>
                <a:gd name="T21" fmla="*/ 1058 h 1182"/>
                <a:gd name="T22" fmla="*/ 118 w 933"/>
                <a:gd name="T23" fmla="*/ 1044 h 11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33"/>
                <a:gd name="T37" fmla="*/ 0 h 1182"/>
                <a:gd name="T38" fmla="*/ 933 w 933"/>
                <a:gd name="T39" fmla="*/ 1182 h 118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33" h="1182">
                  <a:moveTo>
                    <a:pt x="118" y="1044"/>
                  </a:moveTo>
                  <a:lnTo>
                    <a:pt x="128" y="340"/>
                  </a:lnTo>
                  <a:cubicBezTo>
                    <a:pt x="134" y="214"/>
                    <a:pt x="182" y="212"/>
                    <a:pt x="264" y="210"/>
                  </a:cubicBezTo>
                  <a:lnTo>
                    <a:pt x="720" y="202"/>
                  </a:lnTo>
                  <a:lnTo>
                    <a:pt x="720" y="320"/>
                  </a:lnTo>
                  <a:lnTo>
                    <a:pt x="933" y="153"/>
                  </a:lnTo>
                  <a:lnTo>
                    <a:pt x="712" y="0"/>
                  </a:lnTo>
                  <a:lnTo>
                    <a:pt x="714" y="92"/>
                  </a:lnTo>
                  <a:cubicBezTo>
                    <a:pt x="714" y="92"/>
                    <a:pt x="406" y="94"/>
                    <a:pt x="234" y="94"/>
                  </a:cubicBezTo>
                  <a:cubicBezTo>
                    <a:pt x="60" y="96"/>
                    <a:pt x="2" y="156"/>
                    <a:pt x="0" y="298"/>
                  </a:cubicBezTo>
                  <a:lnTo>
                    <a:pt x="0" y="1058"/>
                  </a:lnTo>
                  <a:cubicBezTo>
                    <a:pt x="20" y="1182"/>
                    <a:pt x="93" y="1170"/>
                    <a:pt x="118" y="10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9223" name="AutoShape 7"/>
          <p:cNvSpPr>
            <a:spLocks noChangeArrowheads="1"/>
          </p:cNvSpPr>
          <p:nvPr/>
        </p:nvSpPr>
        <p:spPr bwMode="gray">
          <a:xfrm>
            <a:off x="3331727" y="3290659"/>
            <a:ext cx="5457825" cy="1304925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5" name="AutoShape 8"/>
          <p:cNvSpPr>
            <a:spLocks noChangeArrowheads="1"/>
          </p:cNvSpPr>
          <p:nvPr/>
        </p:nvSpPr>
        <p:spPr bwMode="gray">
          <a:xfrm>
            <a:off x="4339228" y="3749126"/>
            <a:ext cx="332274" cy="344488"/>
          </a:xfrm>
          <a:prstGeom prst="rightArrow">
            <a:avLst>
              <a:gd name="adj1" fmla="val 50000"/>
              <a:gd name="adj2" fmla="val 45507"/>
            </a:avLst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ltGray">
          <a:xfrm>
            <a:off x="3462119" y="4792246"/>
            <a:ext cx="5422900" cy="1314450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  <a:alpha val="0"/>
                </a:schemeClr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7" name="AutoShape 10"/>
          <p:cNvSpPr>
            <a:spLocks noChangeArrowheads="1"/>
          </p:cNvSpPr>
          <p:nvPr/>
        </p:nvSpPr>
        <p:spPr bwMode="gray">
          <a:xfrm>
            <a:off x="4295263" y="5155243"/>
            <a:ext cx="376238" cy="347662"/>
          </a:xfrm>
          <a:prstGeom prst="rightArrow">
            <a:avLst>
              <a:gd name="adj1" fmla="val 50000"/>
              <a:gd name="adj2" fmla="val 45091"/>
            </a:avLst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gray">
          <a:xfrm>
            <a:off x="3419475" y="1130450"/>
            <a:ext cx="5457825" cy="1929840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hlink">
                  <a:alpha val="80000"/>
                </a:schemeClr>
              </a:gs>
              <a:gs pos="100000">
                <a:schemeClr val="hlink">
                  <a:gamma/>
                  <a:shade val="46275"/>
                  <a:invGamma/>
                  <a:alpha val="0"/>
                </a:schemeClr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9" name="AutoShape 12"/>
          <p:cNvSpPr>
            <a:spLocks noChangeArrowheads="1"/>
          </p:cNvSpPr>
          <p:nvPr/>
        </p:nvSpPr>
        <p:spPr bwMode="gray">
          <a:xfrm>
            <a:off x="4268788" y="1981200"/>
            <a:ext cx="376237" cy="344488"/>
          </a:xfrm>
          <a:prstGeom prst="rightArrow">
            <a:avLst>
              <a:gd name="adj1" fmla="val 50000"/>
              <a:gd name="adj2" fmla="val 45507"/>
            </a:avLst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gray">
          <a:xfrm>
            <a:off x="2749486" y="1462109"/>
            <a:ext cx="1628775" cy="12985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30" name="Freeform 14"/>
          <p:cNvSpPr/>
          <p:nvPr/>
        </p:nvSpPr>
        <p:spPr bwMode="gray">
          <a:xfrm>
            <a:off x="2889250" y="1584325"/>
            <a:ext cx="811213" cy="649288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tint val="48627"/>
                  <a:invGamma/>
                </a:schemeClr>
              </a:gs>
              <a:gs pos="50000">
                <a:schemeClr val="hlink">
                  <a:alpha val="0"/>
                </a:schemeClr>
              </a:gs>
              <a:gs pos="100000">
                <a:schemeClr val="hlink">
                  <a:gamma/>
                  <a:tint val="48627"/>
                  <a:invGamma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+mn-ea"/>
            </a:endParaRPr>
          </a:p>
        </p:txBody>
      </p:sp>
      <p:sp>
        <p:nvSpPr>
          <p:cNvPr id="9231" name="AutoShape 15"/>
          <p:cNvSpPr>
            <a:spLocks noChangeArrowheads="1"/>
          </p:cNvSpPr>
          <p:nvPr/>
        </p:nvSpPr>
        <p:spPr bwMode="gray">
          <a:xfrm>
            <a:off x="2719180" y="3256951"/>
            <a:ext cx="1628775" cy="12985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32" name="Freeform 16"/>
          <p:cNvSpPr/>
          <p:nvPr/>
        </p:nvSpPr>
        <p:spPr bwMode="gray">
          <a:xfrm>
            <a:off x="2892425" y="3086100"/>
            <a:ext cx="811213" cy="649288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48627"/>
                  <a:invGamma/>
                </a:schemeClr>
              </a:gs>
              <a:gs pos="50000">
                <a:schemeClr val="folHlink">
                  <a:alpha val="0"/>
                </a:schemeClr>
              </a:gs>
              <a:gs pos="100000">
                <a:schemeClr val="folHlink">
                  <a:gamma/>
                  <a:tint val="48627"/>
                  <a:invGamma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+mn-ea"/>
            </a:endParaRPr>
          </a:p>
        </p:txBody>
      </p:sp>
      <p:sp>
        <p:nvSpPr>
          <p:cNvPr id="9233" name="AutoShape 17"/>
          <p:cNvSpPr>
            <a:spLocks noChangeArrowheads="1"/>
          </p:cNvSpPr>
          <p:nvPr/>
        </p:nvSpPr>
        <p:spPr bwMode="gray">
          <a:xfrm>
            <a:off x="2708565" y="4781550"/>
            <a:ext cx="1628775" cy="12985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34" name="Freeform 18"/>
          <p:cNvSpPr/>
          <p:nvPr/>
        </p:nvSpPr>
        <p:spPr bwMode="gray">
          <a:xfrm>
            <a:off x="2716213" y="4830600"/>
            <a:ext cx="811213" cy="649287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tint val="48627"/>
                  <a:invGamma/>
                </a:schemeClr>
              </a:gs>
              <a:gs pos="50000">
                <a:schemeClr val="accent2">
                  <a:alpha val="0"/>
                </a:schemeClr>
              </a:gs>
              <a:gs pos="100000">
                <a:schemeClr val="accent2">
                  <a:gamma/>
                  <a:tint val="48627"/>
                  <a:invGamma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+mn-ea"/>
            </a:endParaRPr>
          </a:p>
        </p:txBody>
      </p:sp>
      <p:pic>
        <p:nvPicPr>
          <p:cNvPr id="5136" name="Picture 19" descr="YG_circle00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2842419"/>
            <a:ext cx="1882775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7" name="Text Box 20"/>
          <p:cNvSpPr txBox="1">
            <a:spLocks noChangeArrowheads="1"/>
          </p:cNvSpPr>
          <p:nvPr/>
        </p:nvSpPr>
        <p:spPr bwMode="black">
          <a:xfrm>
            <a:off x="4570039" y="1160116"/>
            <a:ext cx="40036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000000"/>
                </a:solidFill>
              </a:rPr>
              <a:t>管理服务工作委员会             （四川大学）</a:t>
            </a:r>
            <a:endParaRPr lang="en-US" altLang="zh-CN" sz="1200" dirty="0">
              <a:solidFill>
                <a:srgbClr val="000000"/>
              </a:solidFill>
            </a:endParaRPr>
          </a:p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000000"/>
                </a:solidFill>
              </a:rPr>
              <a:t>思想政治工作委员会             （西南民族大学）</a:t>
            </a:r>
            <a:endParaRPr lang="en-US" altLang="zh-CN" sz="1200" dirty="0">
              <a:solidFill>
                <a:srgbClr val="000000"/>
              </a:solidFill>
            </a:endParaRPr>
          </a:p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000000"/>
                </a:solidFill>
              </a:rPr>
              <a:t>基本建设工作委员会</a:t>
            </a:r>
            <a:r>
              <a:rPr lang="en-US" altLang="zh-CN" sz="1200" dirty="0">
                <a:solidFill>
                  <a:srgbClr val="000000"/>
                </a:solidFill>
              </a:rPr>
              <a:t>             </a:t>
            </a:r>
            <a:r>
              <a:rPr lang="zh-CN" altLang="en-US" sz="1200" dirty="0">
                <a:solidFill>
                  <a:srgbClr val="000000"/>
                </a:solidFill>
              </a:rPr>
              <a:t>（成都师范学院）</a:t>
            </a:r>
            <a:endParaRPr lang="zh-CN" altLang="en-US" sz="1200" dirty="0">
              <a:solidFill>
                <a:srgbClr val="000000"/>
              </a:solidFill>
            </a:endParaRPr>
          </a:p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000000"/>
                </a:solidFill>
              </a:rPr>
              <a:t>职业教育工作委员会             （成都纺织高等专科学校）</a:t>
            </a:r>
            <a:endParaRPr lang="zh-CN" altLang="en-US" sz="1200" dirty="0">
              <a:solidFill>
                <a:srgbClr val="000000"/>
              </a:solidFill>
            </a:endParaRPr>
          </a:p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000000"/>
                </a:solidFill>
              </a:rPr>
              <a:t>伙食专业委员会                    （电子科技大学）</a:t>
            </a:r>
            <a:endParaRPr lang="en-US" altLang="zh-CN" sz="1200" dirty="0">
              <a:solidFill>
                <a:srgbClr val="000000"/>
              </a:solidFill>
            </a:endParaRPr>
          </a:p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000000"/>
                </a:solidFill>
              </a:rPr>
              <a:t>公寓管理专业委员会          （西南石油大学）</a:t>
            </a:r>
            <a:endParaRPr lang="en-US" altLang="zh-CN" sz="1200" dirty="0">
              <a:solidFill>
                <a:srgbClr val="000000"/>
              </a:solidFill>
            </a:endParaRPr>
          </a:p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000000"/>
                </a:solidFill>
              </a:rPr>
              <a:t>能源管理专业委员会          （西南交通大学）</a:t>
            </a:r>
            <a:endParaRPr lang="en-US" altLang="zh-CN" sz="1200" dirty="0">
              <a:solidFill>
                <a:srgbClr val="000000"/>
              </a:solidFill>
            </a:endParaRPr>
          </a:p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000000"/>
                </a:solidFill>
              </a:rPr>
              <a:t>物业管理与绿化专业委员会   （成都中医药大学）</a:t>
            </a:r>
            <a:endParaRPr lang="en-US" altLang="zh-CN" sz="1200" dirty="0">
              <a:solidFill>
                <a:srgbClr val="000000"/>
              </a:solidFill>
            </a:endParaRPr>
          </a:p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000000"/>
                </a:solidFill>
              </a:rPr>
              <a:t>信息化专业委员会</a:t>
            </a:r>
            <a:r>
              <a:rPr lang="en-US" altLang="zh-CN" sz="1200" dirty="0">
                <a:solidFill>
                  <a:srgbClr val="000000"/>
                </a:solidFill>
              </a:rPr>
              <a:t>                 </a:t>
            </a:r>
            <a:r>
              <a:rPr lang="zh-CN" altLang="en-US" sz="1200" dirty="0">
                <a:solidFill>
                  <a:srgbClr val="000000"/>
                </a:solidFill>
              </a:rPr>
              <a:t>（四川师范大学）</a:t>
            </a:r>
            <a:endParaRPr lang="en-US" altLang="zh-CN" sz="1200" dirty="0">
              <a:solidFill>
                <a:srgbClr val="000000"/>
              </a:solidFill>
            </a:endParaRPr>
          </a:p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rgbClr val="000000"/>
                </a:solidFill>
              </a:rPr>
              <a:t>幼儿教育专业委员会             （西南财经大学）</a:t>
            </a:r>
            <a:endParaRPr lang="en-US" altLang="zh-CN" sz="1200" dirty="0">
              <a:solidFill>
                <a:srgbClr val="000000"/>
              </a:solidFill>
            </a:endParaRPr>
          </a:p>
        </p:txBody>
      </p:sp>
      <p:sp>
        <p:nvSpPr>
          <p:cNvPr id="5138" name="Text Box 21"/>
          <p:cNvSpPr txBox="1">
            <a:spLocks noChangeArrowheads="1"/>
          </p:cNvSpPr>
          <p:nvPr/>
        </p:nvSpPr>
        <p:spPr bwMode="black">
          <a:xfrm>
            <a:off x="4862013" y="3549583"/>
            <a:ext cx="3529012" cy="78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000000"/>
                </a:solidFill>
              </a:rPr>
              <a:t>采购联盟       （四川大学）</a:t>
            </a:r>
            <a:endParaRPr lang="en-US" altLang="zh-CN" sz="1600" dirty="0">
              <a:solidFill>
                <a:srgbClr val="000000"/>
              </a:solidFill>
            </a:endParaRPr>
          </a:p>
          <a:p>
            <a:pPr algn="l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000000"/>
                </a:solidFill>
              </a:rPr>
              <a:t>咨询委员会   （四川师范大学）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5139" name="Text Box 22"/>
          <p:cNvSpPr txBox="1">
            <a:spLocks noChangeArrowheads="1"/>
          </p:cNvSpPr>
          <p:nvPr/>
        </p:nvSpPr>
        <p:spPr bwMode="black">
          <a:xfrm>
            <a:off x="4337340" y="4984561"/>
            <a:ext cx="393223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rgbClr val="000000"/>
                </a:solidFill>
              </a:rPr>
              <a:t>秘书处、党支部  </a:t>
            </a:r>
            <a:endParaRPr lang="en-US" altLang="zh-CN" dirty="0">
              <a:solidFill>
                <a:srgbClr val="000000"/>
              </a:solidFill>
            </a:endParaRPr>
          </a:p>
          <a:p>
            <a:pPr algn="ctr" eaLnBrk="1" hangingPunct="1"/>
            <a:endParaRPr lang="en-US" altLang="zh-CN" dirty="0">
              <a:solidFill>
                <a:srgbClr val="000000"/>
              </a:solidFill>
            </a:endParaRPr>
          </a:p>
          <a:p>
            <a:pPr eaLnBrk="1" hangingPunct="1"/>
            <a:r>
              <a:rPr lang="zh-CN" altLang="en-US" sz="1600" dirty="0">
                <a:solidFill>
                  <a:srgbClr val="000000"/>
                </a:solidFill>
              </a:rPr>
              <a:t>（成都市学道街</a:t>
            </a:r>
            <a:r>
              <a:rPr lang="en-US" altLang="zh-CN" sz="1600" dirty="0">
                <a:solidFill>
                  <a:srgbClr val="000000"/>
                </a:solidFill>
              </a:rPr>
              <a:t>42</a:t>
            </a:r>
            <a:r>
              <a:rPr lang="zh-CN" altLang="en-US" sz="1600" dirty="0">
                <a:solidFill>
                  <a:srgbClr val="000000"/>
                </a:solidFill>
              </a:rPr>
              <a:t>号，电教馆</a:t>
            </a:r>
            <a:r>
              <a:rPr lang="en-US" altLang="zh-CN" sz="1600" dirty="0">
                <a:solidFill>
                  <a:srgbClr val="000000"/>
                </a:solidFill>
              </a:rPr>
              <a:t>604</a:t>
            </a:r>
            <a:r>
              <a:rPr lang="zh-CN" altLang="en-US" sz="1600" dirty="0">
                <a:solidFill>
                  <a:srgbClr val="000000"/>
                </a:solidFill>
              </a:rPr>
              <a:t>室）</a:t>
            </a:r>
            <a:endParaRPr lang="en-US" altLang="zh-CN" sz="1600" dirty="0">
              <a:solidFill>
                <a:srgbClr val="000000"/>
              </a:solidFill>
            </a:endParaRPr>
          </a:p>
        </p:txBody>
      </p:sp>
      <p:sp>
        <p:nvSpPr>
          <p:cNvPr id="5140" name="Text Box 23"/>
          <p:cNvSpPr txBox="1">
            <a:spLocks noChangeArrowheads="1"/>
          </p:cNvSpPr>
          <p:nvPr/>
        </p:nvSpPr>
        <p:spPr bwMode="gray">
          <a:xfrm>
            <a:off x="323781" y="3596235"/>
            <a:ext cx="15732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b="1" dirty="0">
                <a:solidFill>
                  <a:srgbClr val="FF0066"/>
                </a:solidFill>
              </a:rPr>
              <a:t>协会理事会</a:t>
            </a:r>
            <a:endParaRPr lang="en-US" altLang="zh-CN" b="1" dirty="0">
              <a:solidFill>
                <a:srgbClr val="FF0066"/>
              </a:solidFill>
            </a:endParaRPr>
          </a:p>
        </p:txBody>
      </p:sp>
      <p:sp>
        <p:nvSpPr>
          <p:cNvPr id="5141" name="Text Box 24"/>
          <p:cNvSpPr txBox="1">
            <a:spLocks noChangeArrowheads="1"/>
          </p:cNvSpPr>
          <p:nvPr/>
        </p:nvSpPr>
        <p:spPr bwMode="white">
          <a:xfrm>
            <a:off x="2755490" y="1768594"/>
            <a:ext cx="15397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chemeClr val="bg1"/>
                </a:solidFill>
              </a:rPr>
              <a:t>4</a:t>
            </a:r>
            <a:r>
              <a:rPr lang="zh-CN" altLang="en-US" sz="1600" b="1" dirty="0">
                <a:solidFill>
                  <a:schemeClr val="bg1"/>
                </a:solidFill>
              </a:rPr>
              <a:t>个工作委员会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chemeClr val="bg1"/>
                </a:solidFill>
              </a:rPr>
              <a:t>6</a:t>
            </a:r>
            <a:r>
              <a:rPr lang="zh-CN" altLang="en-US" sz="1600" b="1" dirty="0">
                <a:solidFill>
                  <a:schemeClr val="bg1"/>
                </a:solidFill>
              </a:rPr>
              <a:t>个专业委员会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5142" name="Text Box 25"/>
          <p:cNvSpPr txBox="1">
            <a:spLocks noChangeArrowheads="1"/>
          </p:cNvSpPr>
          <p:nvPr/>
        </p:nvSpPr>
        <p:spPr bwMode="white">
          <a:xfrm>
            <a:off x="2749486" y="3520364"/>
            <a:ext cx="1673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bg1"/>
                </a:solidFill>
              </a:rPr>
              <a:t>二</a:t>
            </a:r>
            <a:r>
              <a:rPr lang="zh-CN" altLang="en-US" b="1" dirty="0">
                <a:solidFill>
                  <a:schemeClr val="bg1"/>
                </a:solidFill>
              </a:rPr>
              <a:t>个工作机构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5143" name="Text Box 26"/>
          <p:cNvSpPr txBox="1">
            <a:spLocks noChangeArrowheads="1"/>
          </p:cNvSpPr>
          <p:nvPr/>
        </p:nvSpPr>
        <p:spPr bwMode="white">
          <a:xfrm>
            <a:off x="2797175" y="5037138"/>
            <a:ext cx="1673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chemeClr val="bg1"/>
                </a:solidFill>
              </a:rPr>
              <a:t>办事机构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607377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15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6019800"/>
            <a:ext cx="2481263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10"/>
          <p:cNvSpPr>
            <a:spLocks noChangeArrowheads="1"/>
          </p:cNvSpPr>
          <p:nvPr/>
        </p:nvSpPr>
        <p:spPr bwMode="gray">
          <a:xfrm>
            <a:off x="1943100" y="188913"/>
            <a:ext cx="5256213" cy="5889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gamma/>
                  <a:tint val="75686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75686"/>
                  <a:invGamma/>
                </a:schemeClr>
              </a:gs>
            </a:gsLst>
            <a:lin ang="18900000" scaled="1"/>
          </a:gradFill>
          <a:ln w="25400">
            <a:solidFill>
              <a:schemeClr val="bg1"/>
            </a:solidFill>
            <a:round/>
          </a:ln>
          <a:effectLst>
            <a:prstShdw prst="shdw11">
              <a:srgbClr val="808080">
                <a:alpha val="50000"/>
              </a:srgbClr>
            </a:prst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</a:rPr>
              <a:t>一、</a:t>
            </a:r>
            <a:r>
              <a:rPr lang="zh-CN" altLang="en-US" sz="2400" i="0" dirty="0">
                <a:solidFill>
                  <a:schemeClr val="bg1"/>
                </a:solidFill>
                <a:ea typeface="宋体" panose="02010600030101010101" pitchFamily="2" charset="-122"/>
              </a:rPr>
              <a:t>四川省高校后勤协会概况</a:t>
            </a:r>
            <a:endParaRPr lang="en-US" altLang="zh-CN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30" y="610522"/>
            <a:ext cx="8229600" cy="868363"/>
          </a:xfrm>
        </p:spPr>
        <p:txBody>
          <a:bodyPr/>
          <a:lstStyle/>
          <a:p>
            <a:pPr algn="l"/>
            <a:r>
              <a:rPr lang="zh-CN" altLang="en-US" sz="2000" i="0" dirty="0">
                <a:ea typeface="宋体" panose="02010600030101010101" pitchFamily="2" charset="-122"/>
              </a:rPr>
              <a:t>（四）片区组与专委会</a:t>
            </a:r>
            <a:endParaRPr lang="en-US" altLang="zh-CN" sz="2000" i="0" dirty="0">
              <a:ea typeface="宋体" panose="02010600030101010101" pitchFamily="2" charset="-122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gray">
          <a:xfrm>
            <a:off x="1619670" y="1841037"/>
            <a:ext cx="2486600" cy="364331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E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1400" dirty="0"/>
              <a:t>17</a:t>
            </a:r>
            <a:r>
              <a:rPr lang="zh-CN" altLang="en-US" sz="1400" dirty="0"/>
              <a:t>所学校，成都信息工程大学</a:t>
            </a:r>
            <a:endParaRPr lang="zh-CN" altLang="en-US" sz="1400" dirty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gray">
          <a:xfrm>
            <a:off x="1619670" y="2385544"/>
            <a:ext cx="2486600" cy="364331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E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zh-CN" sz="1400" dirty="0"/>
              <a:t>14</a:t>
            </a:r>
            <a:r>
              <a:rPr lang="zh-CN" altLang="en-US" sz="1400" dirty="0"/>
              <a:t>所学校，成都理工大学</a:t>
            </a:r>
            <a:endParaRPr lang="zh-CN" altLang="en-US" sz="1400" dirty="0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gray">
          <a:xfrm>
            <a:off x="1619670" y="2969534"/>
            <a:ext cx="2470340" cy="364331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E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zh-CN" sz="1400" dirty="0"/>
              <a:t>17</a:t>
            </a:r>
            <a:r>
              <a:rPr lang="zh-CN" altLang="en-US" sz="1400" dirty="0"/>
              <a:t>所学校，西华大学</a:t>
            </a:r>
            <a:endParaRPr lang="zh-CN" altLang="en-US" sz="1400" dirty="0"/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gray">
          <a:xfrm rot="-2220000">
            <a:off x="4525720" y="4666937"/>
            <a:ext cx="1590675" cy="1701800"/>
          </a:xfrm>
          <a:custGeom>
            <a:avLst/>
            <a:gdLst>
              <a:gd name="G0" fmla="+- 61148 0 0"/>
              <a:gd name="G1" fmla="+- -5891861 0 0"/>
              <a:gd name="G2" fmla="+- 61148 0 -5891861"/>
              <a:gd name="G3" fmla="+- 10800 0 0"/>
              <a:gd name="G4" fmla="+- 0 0 61148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99 0 0"/>
              <a:gd name="G9" fmla="+- 0 0 -5891861"/>
              <a:gd name="G10" fmla="+- 7799 0 2700"/>
              <a:gd name="G11" fmla="cos G10 61148"/>
              <a:gd name="G12" fmla="sin G10 61148"/>
              <a:gd name="G13" fmla="cos 13500 61148"/>
              <a:gd name="G14" fmla="sin 13500 61148"/>
              <a:gd name="G15" fmla="+- G11 10800 0"/>
              <a:gd name="G16" fmla="+- G12 10800 0"/>
              <a:gd name="G17" fmla="+- G13 10800 0"/>
              <a:gd name="G18" fmla="+- G14 10800 0"/>
              <a:gd name="G19" fmla="*/ 7799 1 2"/>
              <a:gd name="G20" fmla="+- G19 5400 0"/>
              <a:gd name="G21" fmla="cos G20 61148"/>
              <a:gd name="G22" fmla="sin G20 61148"/>
              <a:gd name="G23" fmla="+- G21 10800 0"/>
              <a:gd name="G24" fmla="+- G12 G23 G22"/>
              <a:gd name="G25" fmla="+- G22 G23 G11"/>
              <a:gd name="G26" fmla="cos 10800 61148"/>
              <a:gd name="G27" fmla="sin 10800 61148"/>
              <a:gd name="G28" fmla="cos 7799 61148"/>
              <a:gd name="G29" fmla="sin 7799 61148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891861"/>
              <a:gd name="G36" fmla="sin G34 -5891861"/>
              <a:gd name="G37" fmla="+/ -5891861 61148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99 G39"/>
              <a:gd name="G43" fmla="sin 779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8505 w 21600"/>
              <a:gd name="T5" fmla="*/ 3232 h 21600"/>
              <a:gd name="T6" fmla="*/ 10815 w 21600"/>
              <a:gd name="T7" fmla="*/ 1500 h 21600"/>
              <a:gd name="T8" fmla="*/ 16364 w 21600"/>
              <a:gd name="T9" fmla="*/ 5335 h 21600"/>
              <a:gd name="T10" fmla="*/ 24298 w 21600"/>
              <a:gd name="T11" fmla="*/ 11019 h 21600"/>
              <a:gd name="T12" fmla="*/ 20030 w 21600"/>
              <a:gd name="T13" fmla="*/ 15151 h 21600"/>
              <a:gd name="T14" fmla="*/ 15898 w 21600"/>
              <a:gd name="T15" fmla="*/ 1088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597" y="10926"/>
                </a:moveTo>
                <a:cubicBezTo>
                  <a:pt x="18598" y="10884"/>
                  <a:pt x="18599" y="10842"/>
                  <a:pt x="18599" y="10800"/>
                </a:cubicBezTo>
                <a:cubicBezTo>
                  <a:pt x="18599" y="6497"/>
                  <a:pt x="15115" y="3008"/>
                  <a:pt x="10813" y="3001"/>
                </a:cubicBezTo>
                <a:lnTo>
                  <a:pt x="10818" y="0"/>
                </a:lnTo>
                <a:cubicBezTo>
                  <a:pt x="16775" y="10"/>
                  <a:pt x="21600" y="4842"/>
                  <a:pt x="21600" y="10800"/>
                </a:cubicBezTo>
                <a:cubicBezTo>
                  <a:pt x="21600" y="10858"/>
                  <a:pt x="21599" y="10917"/>
                  <a:pt x="21598" y="10975"/>
                </a:cubicBezTo>
                <a:lnTo>
                  <a:pt x="24298" y="11019"/>
                </a:lnTo>
                <a:lnTo>
                  <a:pt x="20030" y="15151"/>
                </a:lnTo>
                <a:lnTo>
                  <a:pt x="15898" y="10883"/>
                </a:lnTo>
                <a:lnTo>
                  <a:pt x="18597" y="10926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chemeClr val="tx1">
                  <a:alpha val="7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7" name="Oval 7"/>
          <p:cNvSpPr>
            <a:spLocks noChangeArrowheads="1"/>
          </p:cNvSpPr>
          <p:nvPr/>
        </p:nvSpPr>
        <p:spPr bwMode="ltGray">
          <a:xfrm>
            <a:off x="6079196" y="1655082"/>
            <a:ext cx="1319212" cy="1319213"/>
          </a:xfrm>
          <a:prstGeom prst="ellipse">
            <a:avLst/>
          </a:prstGeom>
          <a:gradFill rotWithShape="0">
            <a:gsLst>
              <a:gs pos="0">
                <a:schemeClr val="accent2">
                  <a:gamma/>
                  <a:shade val="6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66275"/>
                  <a:invGamma/>
                </a:schemeClr>
              </a:gs>
            </a:gsLst>
            <a:lin ang="2700000" scaled="1"/>
          </a:gradFill>
          <a:ln w="57150">
            <a:solidFill>
              <a:srgbClr val="EAEAEA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tx2">
                      <a:alpha val="19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8" name="Oval 8"/>
          <p:cNvSpPr>
            <a:spLocks noChangeArrowheads="1"/>
          </p:cNvSpPr>
          <p:nvPr/>
        </p:nvSpPr>
        <p:spPr bwMode="gray">
          <a:xfrm>
            <a:off x="7764931" y="3395974"/>
            <a:ext cx="1320800" cy="1320800"/>
          </a:xfrm>
          <a:prstGeom prst="ellipse">
            <a:avLst/>
          </a:prstGeom>
          <a:gradFill rotWithShape="0">
            <a:gsLst>
              <a:gs pos="0">
                <a:schemeClr val="folHlink">
                  <a:gamma/>
                  <a:shade val="36078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36078"/>
                  <a:invGamma/>
                </a:schemeClr>
              </a:gs>
            </a:gsLst>
            <a:lin ang="2700000" scaled="1"/>
          </a:gradFill>
          <a:ln w="57150">
            <a:solidFill>
              <a:srgbClr val="EAEAEA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gray">
          <a:xfrm rot="9060000">
            <a:off x="4866615" y="4019074"/>
            <a:ext cx="1589087" cy="1701800"/>
          </a:xfrm>
          <a:custGeom>
            <a:avLst/>
            <a:gdLst>
              <a:gd name="G0" fmla="+- 61148 0 0"/>
              <a:gd name="G1" fmla="+- -5891861 0 0"/>
              <a:gd name="G2" fmla="+- 61148 0 -5891861"/>
              <a:gd name="G3" fmla="+- 10800 0 0"/>
              <a:gd name="G4" fmla="+- 0 0 61148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99 0 0"/>
              <a:gd name="G9" fmla="+- 0 0 -5891861"/>
              <a:gd name="G10" fmla="+- 7799 0 2700"/>
              <a:gd name="G11" fmla="cos G10 61148"/>
              <a:gd name="G12" fmla="sin G10 61148"/>
              <a:gd name="G13" fmla="cos 13500 61148"/>
              <a:gd name="G14" fmla="sin 13500 61148"/>
              <a:gd name="G15" fmla="+- G11 10800 0"/>
              <a:gd name="G16" fmla="+- G12 10800 0"/>
              <a:gd name="G17" fmla="+- G13 10800 0"/>
              <a:gd name="G18" fmla="+- G14 10800 0"/>
              <a:gd name="G19" fmla="*/ 7799 1 2"/>
              <a:gd name="G20" fmla="+- G19 5400 0"/>
              <a:gd name="G21" fmla="cos G20 61148"/>
              <a:gd name="G22" fmla="sin G20 61148"/>
              <a:gd name="G23" fmla="+- G21 10800 0"/>
              <a:gd name="G24" fmla="+- G12 G23 G22"/>
              <a:gd name="G25" fmla="+- G22 G23 G11"/>
              <a:gd name="G26" fmla="cos 10800 61148"/>
              <a:gd name="G27" fmla="sin 10800 61148"/>
              <a:gd name="G28" fmla="cos 7799 61148"/>
              <a:gd name="G29" fmla="sin 7799 61148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891861"/>
              <a:gd name="G36" fmla="sin G34 -5891861"/>
              <a:gd name="G37" fmla="+/ -5891861 61148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99 G39"/>
              <a:gd name="G43" fmla="sin 779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8505 w 21600"/>
              <a:gd name="T5" fmla="*/ 3232 h 21600"/>
              <a:gd name="T6" fmla="*/ 10815 w 21600"/>
              <a:gd name="T7" fmla="*/ 1500 h 21600"/>
              <a:gd name="T8" fmla="*/ 16364 w 21600"/>
              <a:gd name="T9" fmla="*/ 5335 h 21600"/>
              <a:gd name="T10" fmla="*/ 24298 w 21600"/>
              <a:gd name="T11" fmla="*/ 11019 h 21600"/>
              <a:gd name="T12" fmla="*/ 20030 w 21600"/>
              <a:gd name="T13" fmla="*/ 15151 h 21600"/>
              <a:gd name="T14" fmla="*/ 15898 w 21600"/>
              <a:gd name="T15" fmla="*/ 1088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597" y="10926"/>
                </a:moveTo>
                <a:cubicBezTo>
                  <a:pt x="18598" y="10884"/>
                  <a:pt x="18599" y="10842"/>
                  <a:pt x="18599" y="10800"/>
                </a:cubicBezTo>
                <a:cubicBezTo>
                  <a:pt x="18599" y="6497"/>
                  <a:pt x="15115" y="3008"/>
                  <a:pt x="10813" y="3001"/>
                </a:cubicBezTo>
                <a:lnTo>
                  <a:pt x="10818" y="0"/>
                </a:lnTo>
                <a:cubicBezTo>
                  <a:pt x="16775" y="10"/>
                  <a:pt x="21600" y="4842"/>
                  <a:pt x="21600" y="10800"/>
                </a:cubicBezTo>
                <a:cubicBezTo>
                  <a:pt x="21600" y="10858"/>
                  <a:pt x="21599" y="10917"/>
                  <a:pt x="21598" y="10975"/>
                </a:cubicBezTo>
                <a:lnTo>
                  <a:pt x="24298" y="11019"/>
                </a:lnTo>
                <a:lnTo>
                  <a:pt x="20030" y="15151"/>
                </a:lnTo>
                <a:lnTo>
                  <a:pt x="15898" y="10883"/>
                </a:lnTo>
                <a:lnTo>
                  <a:pt x="18597" y="10926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chemeClr val="tx1">
                  <a:alpha val="7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gray">
          <a:xfrm rot="3780000">
            <a:off x="4983968" y="2451739"/>
            <a:ext cx="1589088" cy="1703388"/>
          </a:xfrm>
          <a:custGeom>
            <a:avLst/>
            <a:gdLst>
              <a:gd name="G0" fmla="+- 61148 0 0"/>
              <a:gd name="G1" fmla="+- -5891861 0 0"/>
              <a:gd name="G2" fmla="+- 61148 0 -5891861"/>
              <a:gd name="G3" fmla="+- 10800 0 0"/>
              <a:gd name="G4" fmla="+- 0 0 61148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99 0 0"/>
              <a:gd name="G9" fmla="+- 0 0 -5891861"/>
              <a:gd name="G10" fmla="+- 7799 0 2700"/>
              <a:gd name="G11" fmla="cos G10 61148"/>
              <a:gd name="G12" fmla="sin G10 61148"/>
              <a:gd name="G13" fmla="cos 13500 61148"/>
              <a:gd name="G14" fmla="sin 13500 61148"/>
              <a:gd name="G15" fmla="+- G11 10800 0"/>
              <a:gd name="G16" fmla="+- G12 10800 0"/>
              <a:gd name="G17" fmla="+- G13 10800 0"/>
              <a:gd name="G18" fmla="+- G14 10800 0"/>
              <a:gd name="G19" fmla="*/ 7799 1 2"/>
              <a:gd name="G20" fmla="+- G19 5400 0"/>
              <a:gd name="G21" fmla="cos G20 61148"/>
              <a:gd name="G22" fmla="sin G20 61148"/>
              <a:gd name="G23" fmla="+- G21 10800 0"/>
              <a:gd name="G24" fmla="+- G12 G23 G22"/>
              <a:gd name="G25" fmla="+- G22 G23 G11"/>
              <a:gd name="G26" fmla="cos 10800 61148"/>
              <a:gd name="G27" fmla="sin 10800 61148"/>
              <a:gd name="G28" fmla="cos 7799 61148"/>
              <a:gd name="G29" fmla="sin 7799 61148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891861"/>
              <a:gd name="G36" fmla="sin G34 -5891861"/>
              <a:gd name="G37" fmla="+/ -5891861 61148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99 G39"/>
              <a:gd name="G43" fmla="sin 779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8505 w 21600"/>
              <a:gd name="T5" fmla="*/ 3232 h 21600"/>
              <a:gd name="T6" fmla="*/ 10815 w 21600"/>
              <a:gd name="T7" fmla="*/ 1500 h 21600"/>
              <a:gd name="T8" fmla="*/ 16364 w 21600"/>
              <a:gd name="T9" fmla="*/ 5335 h 21600"/>
              <a:gd name="T10" fmla="*/ 24298 w 21600"/>
              <a:gd name="T11" fmla="*/ 11019 h 21600"/>
              <a:gd name="T12" fmla="*/ 20030 w 21600"/>
              <a:gd name="T13" fmla="*/ 15151 h 21600"/>
              <a:gd name="T14" fmla="*/ 15898 w 21600"/>
              <a:gd name="T15" fmla="*/ 1088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597" y="10926"/>
                </a:moveTo>
                <a:cubicBezTo>
                  <a:pt x="18598" y="10884"/>
                  <a:pt x="18599" y="10842"/>
                  <a:pt x="18599" y="10800"/>
                </a:cubicBezTo>
                <a:cubicBezTo>
                  <a:pt x="18599" y="6497"/>
                  <a:pt x="15115" y="3008"/>
                  <a:pt x="10813" y="3001"/>
                </a:cubicBezTo>
                <a:lnTo>
                  <a:pt x="10818" y="0"/>
                </a:lnTo>
                <a:cubicBezTo>
                  <a:pt x="16775" y="10"/>
                  <a:pt x="21600" y="4842"/>
                  <a:pt x="21600" y="10800"/>
                </a:cubicBezTo>
                <a:cubicBezTo>
                  <a:pt x="21600" y="10858"/>
                  <a:pt x="21599" y="10917"/>
                  <a:pt x="21598" y="10975"/>
                </a:cubicBezTo>
                <a:lnTo>
                  <a:pt x="24298" y="11019"/>
                </a:lnTo>
                <a:lnTo>
                  <a:pt x="20030" y="15151"/>
                </a:lnTo>
                <a:lnTo>
                  <a:pt x="15898" y="10883"/>
                </a:lnTo>
                <a:lnTo>
                  <a:pt x="18597" y="10926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chemeClr val="tx1">
                  <a:alpha val="7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gray">
          <a:xfrm>
            <a:off x="4385824" y="3414741"/>
            <a:ext cx="1320800" cy="1319212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81961"/>
                  <a:invGamma/>
                </a:schemeClr>
              </a:gs>
            </a:gsLst>
            <a:lin ang="5400000" scaled="1"/>
          </a:gradFill>
          <a:ln w="57150">
            <a:solidFill>
              <a:srgbClr val="EAEAEA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0252" name="Group 12"/>
          <p:cNvGrpSpPr/>
          <p:nvPr/>
        </p:nvGrpSpPr>
        <p:grpSpPr bwMode="auto">
          <a:xfrm rot="10082854">
            <a:off x="6127750" y="2644775"/>
            <a:ext cx="1196975" cy="303213"/>
            <a:chOff x="2598" y="1026"/>
            <a:chExt cx="957" cy="242"/>
          </a:xfrm>
        </p:grpSpPr>
        <p:grpSp>
          <p:nvGrpSpPr>
            <p:cNvPr id="10253" name="Group 13"/>
            <p:cNvGrpSpPr/>
            <p:nvPr/>
          </p:nvGrpSpPr>
          <p:grpSpPr bwMode="auto">
            <a:xfrm rot="-9970459" flipH="1" flipV="1">
              <a:off x="2598" y="1026"/>
              <a:ext cx="957" cy="242"/>
              <a:chOff x="2532" y="1051"/>
              <a:chExt cx="893" cy="246"/>
            </a:xfrm>
          </p:grpSpPr>
          <p:grpSp>
            <p:nvGrpSpPr>
              <p:cNvPr id="10254" name="Group 14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0255" name="AutoShape 15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56" name="AutoShape 16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57" name="AutoShape 17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58" name="AutoShape 18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259" name="Group 19"/>
              <p:cNvGrpSpPr/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0260" name="AutoShape 20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61" name="AutoShape 21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62" name="AutoShape 22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63" name="AutoShape 23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264" name="Group 24"/>
            <p:cNvGrpSpPr/>
            <p:nvPr/>
          </p:nvGrpSpPr>
          <p:grpSpPr bwMode="auto">
            <a:xfrm rot="-9970459" flipH="1" flipV="1">
              <a:off x="2688" y="1056"/>
              <a:ext cx="784" cy="198"/>
              <a:chOff x="2532" y="1051"/>
              <a:chExt cx="893" cy="246"/>
            </a:xfrm>
          </p:grpSpPr>
          <p:grpSp>
            <p:nvGrpSpPr>
              <p:cNvPr id="10265" name="Group 25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0266" name="AutoShape 26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67" name="AutoShape 27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68" name="AutoShape 28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69" name="AutoShape 29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270" name="Group 30"/>
              <p:cNvGrpSpPr/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0271" name="AutoShape 31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72" name="AutoShape 32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73" name="AutoShape 33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74" name="AutoShape 34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0275" name="Group 35"/>
          <p:cNvGrpSpPr/>
          <p:nvPr/>
        </p:nvGrpSpPr>
        <p:grpSpPr bwMode="auto">
          <a:xfrm rot="10082854">
            <a:off x="5032375" y="4465638"/>
            <a:ext cx="1198563" cy="303212"/>
            <a:chOff x="2598" y="1026"/>
            <a:chExt cx="957" cy="242"/>
          </a:xfrm>
        </p:grpSpPr>
        <p:grpSp>
          <p:nvGrpSpPr>
            <p:cNvPr id="10276" name="Group 36"/>
            <p:cNvGrpSpPr/>
            <p:nvPr/>
          </p:nvGrpSpPr>
          <p:grpSpPr bwMode="auto">
            <a:xfrm rot="-9970459" flipH="1" flipV="1">
              <a:off x="2598" y="1026"/>
              <a:ext cx="957" cy="242"/>
              <a:chOff x="2532" y="1051"/>
              <a:chExt cx="893" cy="246"/>
            </a:xfrm>
          </p:grpSpPr>
          <p:grpSp>
            <p:nvGrpSpPr>
              <p:cNvPr id="10277" name="Group 37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0278" name="AutoShape 38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79" name="AutoShape 39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80" name="AutoShape 40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81" name="AutoShape 4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282" name="Group 42"/>
              <p:cNvGrpSpPr/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0283" name="AutoShape 43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84" name="AutoShape 44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85" name="AutoShape 45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86" name="AutoShape 46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287" name="Group 47"/>
            <p:cNvGrpSpPr/>
            <p:nvPr/>
          </p:nvGrpSpPr>
          <p:grpSpPr bwMode="auto">
            <a:xfrm rot="-9970459" flipH="1" flipV="1">
              <a:off x="2688" y="1056"/>
              <a:ext cx="784" cy="198"/>
              <a:chOff x="2532" y="1051"/>
              <a:chExt cx="893" cy="246"/>
            </a:xfrm>
          </p:grpSpPr>
          <p:grpSp>
            <p:nvGrpSpPr>
              <p:cNvPr id="10288" name="Group 48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0289" name="AutoShape 49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90" name="AutoShape 50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91" name="AutoShape 51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92" name="AutoShape 52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293" name="Group 53"/>
              <p:cNvGrpSpPr/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0294" name="AutoShape 54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95" name="AutoShape 55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96" name="AutoShape 56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97" name="AutoShape 57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0298" name="Group 58"/>
          <p:cNvGrpSpPr/>
          <p:nvPr/>
        </p:nvGrpSpPr>
        <p:grpSpPr bwMode="auto">
          <a:xfrm rot="10082854">
            <a:off x="7407275" y="4464050"/>
            <a:ext cx="1196975" cy="303213"/>
            <a:chOff x="2598" y="1026"/>
            <a:chExt cx="957" cy="242"/>
          </a:xfrm>
        </p:grpSpPr>
        <p:grpSp>
          <p:nvGrpSpPr>
            <p:cNvPr id="10299" name="Group 59"/>
            <p:cNvGrpSpPr/>
            <p:nvPr/>
          </p:nvGrpSpPr>
          <p:grpSpPr bwMode="auto">
            <a:xfrm rot="-9970459" flipH="1" flipV="1">
              <a:off x="2598" y="1026"/>
              <a:ext cx="957" cy="242"/>
              <a:chOff x="2532" y="1051"/>
              <a:chExt cx="893" cy="246"/>
            </a:xfrm>
          </p:grpSpPr>
          <p:grpSp>
            <p:nvGrpSpPr>
              <p:cNvPr id="10300" name="Group 60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0301" name="AutoShape 61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02" name="AutoShape 62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03" name="AutoShape 63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04" name="AutoShape 64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305" name="Group 65"/>
              <p:cNvGrpSpPr/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0306" name="AutoShape 66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07" name="AutoShape 67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08" name="AutoShape 68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09" name="AutoShape 69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310" name="Group 70"/>
            <p:cNvGrpSpPr/>
            <p:nvPr/>
          </p:nvGrpSpPr>
          <p:grpSpPr bwMode="auto">
            <a:xfrm rot="-9970459" flipH="1" flipV="1">
              <a:off x="2688" y="1056"/>
              <a:ext cx="784" cy="198"/>
              <a:chOff x="2532" y="1051"/>
              <a:chExt cx="893" cy="246"/>
            </a:xfrm>
          </p:grpSpPr>
          <p:grpSp>
            <p:nvGrpSpPr>
              <p:cNvPr id="10311" name="Group 71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0312" name="AutoShape 72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13" name="AutoShape 73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14" name="AutoShape 74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15" name="AutoShape 75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316" name="Group 76"/>
              <p:cNvGrpSpPr/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0317" name="AutoShape 77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18" name="AutoShape 78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19" name="AutoShape 79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20" name="AutoShape 80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0321" name="Group 81"/>
          <p:cNvGrpSpPr/>
          <p:nvPr/>
        </p:nvGrpSpPr>
        <p:grpSpPr bwMode="auto">
          <a:xfrm>
            <a:off x="6587277" y="1815131"/>
            <a:ext cx="1196975" cy="303213"/>
            <a:chOff x="2598" y="1026"/>
            <a:chExt cx="957" cy="242"/>
          </a:xfrm>
        </p:grpSpPr>
        <p:grpSp>
          <p:nvGrpSpPr>
            <p:cNvPr id="10322" name="Group 82"/>
            <p:cNvGrpSpPr/>
            <p:nvPr/>
          </p:nvGrpSpPr>
          <p:grpSpPr bwMode="auto">
            <a:xfrm rot="-9970459" flipH="1" flipV="1">
              <a:off x="2598" y="1026"/>
              <a:ext cx="957" cy="242"/>
              <a:chOff x="2532" y="1051"/>
              <a:chExt cx="893" cy="246"/>
            </a:xfrm>
          </p:grpSpPr>
          <p:grpSp>
            <p:nvGrpSpPr>
              <p:cNvPr id="10323" name="Group 83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0324" name="AutoShape 84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25" name="AutoShape 85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26" name="AutoShape 86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27" name="AutoShape 87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328" name="Group 88"/>
              <p:cNvGrpSpPr/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0329" name="AutoShape 89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30" name="AutoShape 90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31" name="AutoShape 91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32" name="AutoShape 92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333" name="Group 93"/>
            <p:cNvGrpSpPr/>
            <p:nvPr/>
          </p:nvGrpSpPr>
          <p:grpSpPr bwMode="auto">
            <a:xfrm rot="-9970459" flipH="1" flipV="1">
              <a:off x="2688" y="1056"/>
              <a:ext cx="784" cy="198"/>
              <a:chOff x="2532" y="1051"/>
              <a:chExt cx="893" cy="246"/>
            </a:xfrm>
          </p:grpSpPr>
          <p:grpSp>
            <p:nvGrpSpPr>
              <p:cNvPr id="10334" name="Group 94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0335" name="AutoShape 95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36" name="AutoShape 96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37" name="AutoShape 97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38" name="AutoShape 98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339" name="Group 99"/>
              <p:cNvGrpSpPr/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0340" name="AutoShape 100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41" name="AutoShape 101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42" name="AutoShape 102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43" name="AutoShape 103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0344" name="Group 104"/>
          <p:cNvGrpSpPr/>
          <p:nvPr/>
        </p:nvGrpSpPr>
        <p:grpSpPr bwMode="auto">
          <a:xfrm rot="344040">
            <a:off x="7958138" y="3644900"/>
            <a:ext cx="1198562" cy="303213"/>
            <a:chOff x="2598" y="1026"/>
            <a:chExt cx="957" cy="242"/>
          </a:xfrm>
        </p:grpSpPr>
        <p:grpSp>
          <p:nvGrpSpPr>
            <p:cNvPr id="10345" name="Group 105"/>
            <p:cNvGrpSpPr/>
            <p:nvPr/>
          </p:nvGrpSpPr>
          <p:grpSpPr bwMode="auto">
            <a:xfrm rot="-9970459" flipH="1" flipV="1">
              <a:off x="2598" y="1026"/>
              <a:ext cx="957" cy="242"/>
              <a:chOff x="2532" y="1051"/>
              <a:chExt cx="893" cy="246"/>
            </a:xfrm>
          </p:grpSpPr>
          <p:grpSp>
            <p:nvGrpSpPr>
              <p:cNvPr id="10346" name="Group 106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0347" name="AutoShape 107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48" name="AutoShape 108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49" name="AutoShape 109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50" name="AutoShape 110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351" name="Group 111"/>
              <p:cNvGrpSpPr/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0352" name="AutoShape 112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53" name="AutoShape 113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54" name="AutoShape 114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55" name="AutoShape 115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356" name="Group 116"/>
            <p:cNvGrpSpPr/>
            <p:nvPr/>
          </p:nvGrpSpPr>
          <p:grpSpPr bwMode="auto">
            <a:xfrm rot="-9970459" flipH="1" flipV="1">
              <a:off x="2688" y="1056"/>
              <a:ext cx="784" cy="198"/>
              <a:chOff x="2532" y="1051"/>
              <a:chExt cx="893" cy="246"/>
            </a:xfrm>
          </p:grpSpPr>
          <p:grpSp>
            <p:nvGrpSpPr>
              <p:cNvPr id="10357" name="Group 117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0358" name="AutoShape 118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59" name="AutoShape 119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60" name="AutoShape 120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61" name="AutoShape 12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362" name="Group 122"/>
              <p:cNvGrpSpPr/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0363" name="AutoShape 123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64" name="AutoShape 124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65" name="AutoShape 125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66" name="AutoShape 126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2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0367" name="Group 127"/>
          <p:cNvGrpSpPr/>
          <p:nvPr/>
        </p:nvGrpSpPr>
        <p:grpSpPr bwMode="auto">
          <a:xfrm rot="21367855">
            <a:off x="5552348" y="3571167"/>
            <a:ext cx="1235075" cy="331787"/>
            <a:chOff x="1824" y="2448"/>
            <a:chExt cx="987" cy="266"/>
          </a:xfrm>
        </p:grpSpPr>
        <p:grpSp>
          <p:nvGrpSpPr>
            <p:cNvPr id="10368" name="Group 128"/>
            <p:cNvGrpSpPr/>
            <p:nvPr/>
          </p:nvGrpSpPr>
          <p:grpSpPr bwMode="auto">
            <a:xfrm rot="513316">
              <a:off x="1824" y="2448"/>
              <a:ext cx="957" cy="242"/>
              <a:chOff x="2598" y="1026"/>
              <a:chExt cx="957" cy="242"/>
            </a:xfrm>
          </p:grpSpPr>
          <p:grpSp>
            <p:nvGrpSpPr>
              <p:cNvPr id="10369" name="Group 129"/>
              <p:cNvGrpSpPr/>
              <p:nvPr/>
            </p:nvGrpSpPr>
            <p:grpSpPr bwMode="auto">
              <a:xfrm rot="-9970459" flipH="1" flipV="1">
                <a:off x="2598" y="1026"/>
                <a:ext cx="957" cy="242"/>
                <a:chOff x="2532" y="1051"/>
                <a:chExt cx="893" cy="246"/>
              </a:xfrm>
            </p:grpSpPr>
            <p:grpSp>
              <p:nvGrpSpPr>
                <p:cNvPr id="10370" name="Group 130"/>
                <p:cNvGrpSpPr/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10371" name="AutoShape 131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72" name="AutoShape 132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73" name="AutoShape 133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74" name="AutoShape 134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375" name="Group 135"/>
                <p:cNvGrpSpPr/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10376" name="AutoShape 136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77" name="AutoShape 137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78" name="AutoShape 138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79" name="AutoShape 139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0380" name="Group 140"/>
              <p:cNvGrpSpPr/>
              <p:nvPr/>
            </p:nvGrpSpPr>
            <p:grpSpPr bwMode="auto">
              <a:xfrm rot="-9970459" flipH="1" flipV="1">
                <a:off x="2688" y="1056"/>
                <a:ext cx="784" cy="198"/>
                <a:chOff x="2532" y="1051"/>
                <a:chExt cx="893" cy="246"/>
              </a:xfrm>
            </p:grpSpPr>
            <p:grpSp>
              <p:nvGrpSpPr>
                <p:cNvPr id="10381" name="Group 141"/>
                <p:cNvGrpSpPr/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10382" name="AutoShape 142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83" name="AutoShape 143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84" name="AutoShape 144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85" name="AutoShape 145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386" name="Group 146"/>
                <p:cNvGrpSpPr/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10387" name="AutoShape 147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88" name="AutoShape 148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89" name="AutoShape 149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90" name="AutoShape 150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10391" name="Group 151"/>
            <p:cNvGrpSpPr/>
            <p:nvPr/>
          </p:nvGrpSpPr>
          <p:grpSpPr bwMode="auto">
            <a:xfrm rot="513316">
              <a:off x="1854" y="2472"/>
              <a:ext cx="957" cy="242"/>
              <a:chOff x="2598" y="1026"/>
              <a:chExt cx="957" cy="242"/>
            </a:xfrm>
          </p:grpSpPr>
          <p:grpSp>
            <p:nvGrpSpPr>
              <p:cNvPr id="10392" name="Group 152"/>
              <p:cNvGrpSpPr/>
              <p:nvPr/>
            </p:nvGrpSpPr>
            <p:grpSpPr bwMode="auto">
              <a:xfrm rot="-9970459" flipH="1" flipV="1">
                <a:off x="2598" y="1026"/>
                <a:ext cx="957" cy="242"/>
                <a:chOff x="2532" y="1051"/>
                <a:chExt cx="893" cy="246"/>
              </a:xfrm>
            </p:grpSpPr>
            <p:grpSp>
              <p:nvGrpSpPr>
                <p:cNvPr id="10393" name="Group 153"/>
                <p:cNvGrpSpPr/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10394" name="AutoShape 154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95" name="AutoShape 155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96" name="AutoShape 156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97" name="AutoShape 157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398" name="Group 158"/>
                <p:cNvGrpSpPr/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10399" name="AutoShape 159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00" name="AutoShape 160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01" name="AutoShape 161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02" name="AutoShape 162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0403" name="Group 163"/>
              <p:cNvGrpSpPr/>
              <p:nvPr/>
            </p:nvGrpSpPr>
            <p:grpSpPr bwMode="auto">
              <a:xfrm rot="-9970459" flipH="1" flipV="1">
                <a:off x="2688" y="1056"/>
                <a:ext cx="784" cy="198"/>
                <a:chOff x="2532" y="1051"/>
                <a:chExt cx="893" cy="246"/>
              </a:xfrm>
            </p:grpSpPr>
            <p:grpSp>
              <p:nvGrpSpPr>
                <p:cNvPr id="10404" name="Group 164"/>
                <p:cNvGrpSpPr/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10405" name="AutoShape 165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06" name="AutoShape 166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07" name="AutoShape 167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08" name="AutoShape 168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409" name="Group 169"/>
                <p:cNvGrpSpPr/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10410" name="AutoShape 170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11" name="AutoShape 171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12" name="AutoShape 172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13" name="AutoShape 173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2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</p:grpSp>
      </p:grpSp>
      <p:sp>
        <p:nvSpPr>
          <p:cNvPr id="10414" name="Rectangle 174"/>
          <p:cNvSpPr>
            <a:spLocks noChangeArrowheads="1"/>
          </p:cNvSpPr>
          <p:nvPr/>
        </p:nvSpPr>
        <p:spPr bwMode="ltGray">
          <a:xfrm>
            <a:off x="341626" y="1841037"/>
            <a:ext cx="1278046" cy="36433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2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b="1" dirty="0">
                <a:solidFill>
                  <a:schemeClr val="bg1"/>
                </a:solidFill>
              </a:rPr>
              <a:t>成都一片区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415" name="Rectangle 175"/>
          <p:cNvSpPr>
            <a:spLocks noChangeArrowheads="1"/>
          </p:cNvSpPr>
          <p:nvPr/>
        </p:nvSpPr>
        <p:spPr bwMode="gray">
          <a:xfrm>
            <a:off x="341626" y="2385544"/>
            <a:ext cx="1278046" cy="364331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b="1" dirty="0">
                <a:solidFill>
                  <a:schemeClr val="bg1"/>
                </a:solidFill>
              </a:rPr>
              <a:t>成都二片区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416" name="Rectangle 176"/>
          <p:cNvSpPr>
            <a:spLocks noChangeArrowheads="1"/>
          </p:cNvSpPr>
          <p:nvPr/>
        </p:nvSpPr>
        <p:spPr bwMode="gray">
          <a:xfrm>
            <a:off x="325366" y="2969534"/>
            <a:ext cx="1294306" cy="364331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fol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b="1" dirty="0">
                <a:solidFill>
                  <a:schemeClr val="bg1"/>
                </a:solidFill>
              </a:rPr>
              <a:t>成都三片区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419" name="Rectangle 179"/>
          <p:cNvSpPr>
            <a:spLocks noChangeArrowheads="1"/>
          </p:cNvSpPr>
          <p:nvPr/>
        </p:nvSpPr>
        <p:spPr bwMode="white">
          <a:xfrm>
            <a:off x="313051" y="3641262"/>
            <a:ext cx="10293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ea typeface="宋体" panose="02010600030101010101" pitchFamily="2" charset="-122"/>
              </a:rPr>
              <a:t>Creativity</a:t>
            </a:r>
            <a:endParaRPr lang="en-US" altLang="zh-CN" b="1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0423" name="Rectangle 183"/>
          <p:cNvSpPr>
            <a:spLocks noChangeArrowheads="1"/>
          </p:cNvSpPr>
          <p:nvPr/>
        </p:nvSpPr>
        <p:spPr bwMode="gray">
          <a:xfrm>
            <a:off x="6385923" y="2088121"/>
            <a:ext cx="8819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ea typeface="宋体" panose="02010600030101010101" pitchFamily="2" charset="-122"/>
              </a:rPr>
              <a:t>秘书处</a:t>
            </a:r>
            <a:endParaRPr lang="en-US" altLang="zh-CN" b="1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0424" name="Rectangle 184"/>
          <p:cNvSpPr>
            <a:spLocks noChangeArrowheads="1"/>
          </p:cNvSpPr>
          <p:nvPr/>
        </p:nvSpPr>
        <p:spPr bwMode="gray">
          <a:xfrm>
            <a:off x="4419798" y="3763618"/>
            <a:ext cx="1242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ea typeface="宋体" panose="02010600030101010101" pitchFamily="2" charset="-122"/>
              </a:rPr>
              <a:t>8</a:t>
            </a:r>
            <a:r>
              <a:rPr lang="zh-CN" altLang="en-US" b="1" dirty="0">
                <a:solidFill>
                  <a:srgbClr val="FFFFFF"/>
                </a:solidFill>
                <a:ea typeface="宋体" panose="02010600030101010101" pitchFamily="2" charset="-122"/>
              </a:rPr>
              <a:t>个专委会</a:t>
            </a:r>
            <a:endParaRPr lang="en-US" altLang="zh-CN" b="1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algn="ctr"/>
            <a:r>
              <a:rPr lang="zh-CN" altLang="en-US" b="1" dirty="0">
                <a:solidFill>
                  <a:srgbClr val="FFFFFF"/>
                </a:solidFill>
                <a:ea typeface="宋体" panose="02010600030101010101" pitchFamily="2" charset="-122"/>
              </a:rPr>
              <a:t>（专业）</a:t>
            </a:r>
            <a:endParaRPr lang="en-US" altLang="zh-CN" b="1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0425" name="Rectangle 185"/>
          <p:cNvSpPr>
            <a:spLocks noChangeArrowheads="1"/>
          </p:cNvSpPr>
          <p:nvPr/>
        </p:nvSpPr>
        <p:spPr bwMode="gray">
          <a:xfrm>
            <a:off x="7830223" y="3762016"/>
            <a:ext cx="12426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FFFF"/>
                </a:solidFill>
                <a:ea typeface="宋体" panose="02010600030101010101" pitchFamily="2" charset="-122"/>
              </a:rPr>
              <a:t>8</a:t>
            </a:r>
            <a:r>
              <a:rPr lang="zh-CN" altLang="en-US" b="1" dirty="0">
                <a:solidFill>
                  <a:srgbClr val="FFFFFF"/>
                </a:solidFill>
                <a:ea typeface="宋体" panose="02010600030101010101" pitchFamily="2" charset="-122"/>
              </a:rPr>
              <a:t>个片区组</a:t>
            </a:r>
            <a:endParaRPr lang="en-US" altLang="zh-CN" b="1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algn="ctr"/>
            <a:r>
              <a:rPr lang="zh-CN" altLang="en-US" b="1" dirty="0">
                <a:solidFill>
                  <a:srgbClr val="FFFFFF"/>
                </a:solidFill>
                <a:ea typeface="宋体" panose="02010600030101010101" pitchFamily="2" charset="-122"/>
              </a:rPr>
              <a:t>（区域）</a:t>
            </a:r>
            <a:endParaRPr lang="en-US" altLang="zh-CN" b="1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0427" name="Rectangle 187"/>
          <p:cNvSpPr>
            <a:spLocks noChangeArrowheads="1"/>
          </p:cNvSpPr>
          <p:nvPr/>
        </p:nvSpPr>
        <p:spPr bwMode="auto">
          <a:xfrm>
            <a:off x="255473" y="1346349"/>
            <a:ext cx="49167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ea typeface="宋体" panose="02010600030101010101" pitchFamily="2" charset="-122"/>
              </a:rPr>
              <a:t>八大片区（共</a:t>
            </a:r>
            <a:r>
              <a:rPr lang="en-US" altLang="zh-CN" dirty="0">
                <a:ea typeface="宋体" panose="02010600030101010101" pitchFamily="2" charset="-122"/>
              </a:rPr>
              <a:t>136</a:t>
            </a:r>
            <a:r>
              <a:rPr lang="zh-CN" altLang="en-US" dirty="0">
                <a:ea typeface="宋体" panose="02010600030101010101" pitchFamily="2" charset="-122"/>
              </a:rPr>
              <a:t>个学校会员单位）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190" name="AutoShape 6"/>
          <p:cNvSpPr>
            <a:spLocks noChangeArrowheads="1"/>
          </p:cNvSpPr>
          <p:nvPr/>
        </p:nvSpPr>
        <p:spPr bwMode="gray">
          <a:xfrm rot="308465">
            <a:off x="6651353" y="2189108"/>
            <a:ext cx="1590675" cy="1701800"/>
          </a:xfrm>
          <a:custGeom>
            <a:avLst/>
            <a:gdLst>
              <a:gd name="G0" fmla="+- 61148 0 0"/>
              <a:gd name="G1" fmla="+- -5891861 0 0"/>
              <a:gd name="G2" fmla="+- 61148 0 -5891861"/>
              <a:gd name="G3" fmla="+- 10800 0 0"/>
              <a:gd name="G4" fmla="+- 0 0 61148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99 0 0"/>
              <a:gd name="G9" fmla="+- 0 0 -5891861"/>
              <a:gd name="G10" fmla="+- 7799 0 2700"/>
              <a:gd name="G11" fmla="cos G10 61148"/>
              <a:gd name="G12" fmla="sin G10 61148"/>
              <a:gd name="G13" fmla="cos 13500 61148"/>
              <a:gd name="G14" fmla="sin 13500 61148"/>
              <a:gd name="G15" fmla="+- G11 10800 0"/>
              <a:gd name="G16" fmla="+- G12 10800 0"/>
              <a:gd name="G17" fmla="+- G13 10800 0"/>
              <a:gd name="G18" fmla="+- G14 10800 0"/>
              <a:gd name="G19" fmla="*/ 7799 1 2"/>
              <a:gd name="G20" fmla="+- G19 5400 0"/>
              <a:gd name="G21" fmla="cos G20 61148"/>
              <a:gd name="G22" fmla="sin G20 61148"/>
              <a:gd name="G23" fmla="+- G21 10800 0"/>
              <a:gd name="G24" fmla="+- G12 G23 G22"/>
              <a:gd name="G25" fmla="+- G22 G23 G11"/>
              <a:gd name="G26" fmla="cos 10800 61148"/>
              <a:gd name="G27" fmla="sin 10800 61148"/>
              <a:gd name="G28" fmla="cos 7799 61148"/>
              <a:gd name="G29" fmla="sin 7799 61148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891861"/>
              <a:gd name="G36" fmla="sin G34 -5891861"/>
              <a:gd name="G37" fmla="+/ -5891861 61148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99 G39"/>
              <a:gd name="G43" fmla="sin 779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8505 w 21600"/>
              <a:gd name="T5" fmla="*/ 3232 h 21600"/>
              <a:gd name="T6" fmla="*/ 10815 w 21600"/>
              <a:gd name="T7" fmla="*/ 1500 h 21600"/>
              <a:gd name="T8" fmla="*/ 16364 w 21600"/>
              <a:gd name="T9" fmla="*/ 5335 h 21600"/>
              <a:gd name="T10" fmla="*/ 24298 w 21600"/>
              <a:gd name="T11" fmla="*/ 11019 h 21600"/>
              <a:gd name="T12" fmla="*/ 20030 w 21600"/>
              <a:gd name="T13" fmla="*/ 15151 h 21600"/>
              <a:gd name="T14" fmla="*/ 15898 w 21600"/>
              <a:gd name="T15" fmla="*/ 1088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597" y="10926"/>
                </a:moveTo>
                <a:cubicBezTo>
                  <a:pt x="18598" y="10884"/>
                  <a:pt x="18599" y="10842"/>
                  <a:pt x="18599" y="10800"/>
                </a:cubicBezTo>
                <a:cubicBezTo>
                  <a:pt x="18599" y="6497"/>
                  <a:pt x="15115" y="3008"/>
                  <a:pt x="10813" y="3001"/>
                </a:cubicBezTo>
                <a:lnTo>
                  <a:pt x="10818" y="0"/>
                </a:lnTo>
                <a:cubicBezTo>
                  <a:pt x="16775" y="10"/>
                  <a:pt x="21600" y="4842"/>
                  <a:pt x="21600" y="10800"/>
                </a:cubicBezTo>
                <a:cubicBezTo>
                  <a:pt x="21600" y="10858"/>
                  <a:pt x="21599" y="10917"/>
                  <a:pt x="21598" y="10975"/>
                </a:cubicBezTo>
                <a:lnTo>
                  <a:pt x="24298" y="11019"/>
                </a:lnTo>
                <a:lnTo>
                  <a:pt x="20030" y="15151"/>
                </a:lnTo>
                <a:lnTo>
                  <a:pt x="15898" y="10883"/>
                </a:lnTo>
                <a:lnTo>
                  <a:pt x="18597" y="10926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chemeClr val="tx1">
                  <a:alpha val="7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1" name="AutoShape 10"/>
          <p:cNvSpPr>
            <a:spLocks noChangeArrowheads="1"/>
          </p:cNvSpPr>
          <p:nvPr/>
        </p:nvSpPr>
        <p:spPr bwMode="gray">
          <a:xfrm rot="11700000">
            <a:off x="7020378" y="2417135"/>
            <a:ext cx="1589088" cy="1703388"/>
          </a:xfrm>
          <a:custGeom>
            <a:avLst/>
            <a:gdLst>
              <a:gd name="G0" fmla="+- 61148 0 0"/>
              <a:gd name="G1" fmla="+- -5891861 0 0"/>
              <a:gd name="G2" fmla="+- 61148 0 -5891861"/>
              <a:gd name="G3" fmla="+- 10800 0 0"/>
              <a:gd name="G4" fmla="+- 0 0 61148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99 0 0"/>
              <a:gd name="G9" fmla="+- 0 0 -5891861"/>
              <a:gd name="G10" fmla="+- 7799 0 2700"/>
              <a:gd name="G11" fmla="cos G10 61148"/>
              <a:gd name="G12" fmla="sin G10 61148"/>
              <a:gd name="G13" fmla="cos 13500 61148"/>
              <a:gd name="G14" fmla="sin 13500 61148"/>
              <a:gd name="G15" fmla="+- G11 10800 0"/>
              <a:gd name="G16" fmla="+- G12 10800 0"/>
              <a:gd name="G17" fmla="+- G13 10800 0"/>
              <a:gd name="G18" fmla="+- G14 10800 0"/>
              <a:gd name="G19" fmla="*/ 7799 1 2"/>
              <a:gd name="G20" fmla="+- G19 5400 0"/>
              <a:gd name="G21" fmla="cos G20 61148"/>
              <a:gd name="G22" fmla="sin G20 61148"/>
              <a:gd name="G23" fmla="+- G21 10800 0"/>
              <a:gd name="G24" fmla="+- G12 G23 G22"/>
              <a:gd name="G25" fmla="+- G22 G23 G11"/>
              <a:gd name="G26" fmla="cos 10800 61148"/>
              <a:gd name="G27" fmla="sin 10800 61148"/>
              <a:gd name="G28" fmla="cos 7799 61148"/>
              <a:gd name="G29" fmla="sin 7799 61148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891861"/>
              <a:gd name="G36" fmla="sin G34 -5891861"/>
              <a:gd name="G37" fmla="+/ -5891861 61148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99 G39"/>
              <a:gd name="G43" fmla="sin 779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8505 w 21600"/>
              <a:gd name="T5" fmla="*/ 3232 h 21600"/>
              <a:gd name="T6" fmla="*/ 10815 w 21600"/>
              <a:gd name="T7" fmla="*/ 1500 h 21600"/>
              <a:gd name="T8" fmla="*/ 16364 w 21600"/>
              <a:gd name="T9" fmla="*/ 5335 h 21600"/>
              <a:gd name="T10" fmla="*/ 24298 w 21600"/>
              <a:gd name="T11" fmla="*/ 11019 h 21600"/>
              <a:gd name="T12" fmla="*/ 20030 w 21600"/>
              <a:gd name="T13" fmla="*/ 15151 h 21600"/>
              <a:gd name="T14" fmla="*/ 15898 w 21600"/>
              <a:gd name="T15" fmla="*/ 1088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597" y="10926"/>
                </a:moveTo>
                <a:cubicBezTo>
                  <a:pt x="18598" y="10884"/>
                  <a:pt x="18599" y="10842"/>
                  <a:pt x="18599" y="10800"/>
                </a:cubicBezTo>
                <a:cubicBezTo>
                  <a:pt x="18599" y="6497"/>
                  <a:pt x="15115" y="3008"/>
                  <a:pt x="10813" y="3001"/>
                </a:cubicBezTo>
                <a:lnTo>
                  <a:pt x="10818" y="0"/>
                </a:lnTo>
                <a:cubicBezTo>
                  <a:pt x="16775" y="10"/>
                  <a:pt x="21600" y="4842"/>
                  <a:pt x="21600" y="10800"/>
                </a:cubicBezTo>
                <a:cubicBezTo>
                  <a:pt x="21600" y="10858"/>
                  <a:pt x="21599" y="10917"/>
                  <a:pt x="21598" y="10975"/>
                </a:cubicBezTo>
                <a:lnTo>
                  <a:pt x="24298" y="11019"/>
                </a:lnTo>
                <a:lnTo>
                  <a:pt x="20030" y="15151"/>
                </a:lnTo>
                <a:lnTo>
                  <a:pt x="15898" y="10883"/>
                </a:lnTo>
                <a:lnTo>
                  <a:pt x="18597" y="10926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chemeClr val="tx1">
                  <a:alpha val="7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2" name="AutoShape 10"/>
          <p:cNvSpPr>
            <a:spLocks noChangeArrowheads="1"/>
          </p:cNvSpPr>
          <p:nvPr/>
        </p:nvSpPr>
        <p:spPr bwMode="gray">
          <a:xfrm rot="15216000">
            <a:off x="5237320" y="2440731"/>
            <a:ext cx="1589088" cy="1703388"/>
          </a:xfrm>
          <a:custGeom>
            <a:avLst/>
            <a:gdLst>
              <a:gd name="G0" fmla="+- 61148 0 0"/>
              <a:gd name="G1" fmla="+- -5891861 0 0"/>
              <a:gd name="G2" fmla="+- 61148 0 -5891861"/>
              <a:gd name="G3" fmla="+- 10800 0 0"/>
              <a:gd name="G4" fmla="+- 0 0 61148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99 0 0"/>
              <a:gd name="G9" fmla="+- 0 0 -5891861"/>
              <a:gd name="G10" fmla="+- 7799 0 2700"/>
              <a:gd name="G11" fmla="cos G10 61148"/>
              <a:gd name="G12" fmla="sin G10 61148"/>
              <a:gd name="G13" fmla="cos 13500 61148"/>
              <a:gd name="G14" fmla="sin 13500 61148"/>
              <a:gd name="G15" fmla="+- G11 10800 0"/>
              <a:gd name="G16" fmla="+- G12 10800 0"/>
              <a:gd name="G17" fmla="+- G13 10800 0"/>
              <a:gd name="G18" fmla="+- G14 10800 0"/>
              <a:gd name="G19" fmla="*/ 7799 1 2"/>
              <a:gd name="G20" fmla="+- G19 5400 0"/>
              <a:gd name="G21" fmla="cos G20 61148"/>
              <a:gd name="G22" fmla="sin G20 61148"/>
              <a:gd name="G23" fmla="+- G21 10800 0"/>
              <a:gd name="G24" fmla="+- G12 G23 G22"/>
              <a:gd name="G25" fmla="+- G22 G23 G11"/>
              <a:gd name="G26" fmla="cos 10800 61148"/>
              <a:gd name="G27" fmla="sin 10800 61148"/>
              <a:gd name="G28" fmla="cos 7799 61148"/>
              <a:gd name="G29" fmla="sin 7799 61148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891861"/>
              <a:gd name="G36" fmla="sin G34 -5891861"/>
              <a:gd name="G37" fmla="+/ -5891861 61148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99 G39"/>
              <a:gd name="G43" fmla="sin 779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8505 w 21600"/>
              <a:gd name="T5" fmla="*/ 3232 h 21600"/>
              <a:gd name="T6" fmla="*/ 10815 w 21600"/>
              <a:gd name="T7" fmla="*/ 1500 h 21600"/>
              <a:gd name="T8" fmla="*/ 16364 w 21600"/>
              <a:gd name="T9" fmla="*/ 5335 h 21600"/>
              <a:gd name="T10" fmla="*/ 24298 w 21600"/>
              <a:gd name="T11" fmla="*/ 11019 h 21600"/>
              <a:gd name="T12" fmla="*/ 20030 w 21600"/>
              <a:gd name="T13" fmla="*/ 15151 h 21600"/>
              <a:gd name="T14" fmla="*/ 15898 w 21600"/>
              <a:gd name="T15" fmla="*/ 1088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597" y="10926"/>
                </a:moveTo>
                <a:cubicBezTo>
                  <a:pt x="18598" y="10884"/>
                  <a:pt x="18599" y="10842"/>
                  <a:pt x="18599" y="10800"/>
                </a:cubicBezTo>
                <a:cubicBezTo>
                  <a:pt x="18599" y="6497"/>
                  <a:pt x="15115" y="3008"/>
                  <a:pt x="10813" y="3001"/>
                </a:cubicBezTo>
                <a:lnTo>
                  <a:pt x="10818" y="0"/>
                </a:lnTo>
                <a:cubicBezTo>
                  <a:pt x="16775" y="10"/>
                  <a:pt x="21600" y="4842"/>
                  <a:pt x="21600" y="10800"/>
                </a:cubicBezTo>
                <a:cubicBezTo>
                  <a:pt x="21600" y="10858"/>
                  <a:pt x="21599" y="10917"/>
                  <a:pt x="21598" y="10975"/>
                </a:cubicBezTo>
                <a:lnTo>
                  <a:pt x="24298" y="11019"/>
                </a:lnTo>
                <a:lnTo>
                  <a:pt x="20030" y="15151"/>
                </a:lnTo>
                <a:lnTo>
                  <a:pt x="15898" y="10883"/>
                </a:lnTo>
                <a:lnTo>
                  <a:pt x="18597" y="10926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chemeClr val="tx1">
                  <a:alpha val="7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3" name="Rectangle 3"/>
          <p:cNvSpPr>
            <a:spLocks noChangeArrowheads="1"/>
          </p:cNvSpPr>
          <p:nvPr/>
        </p:nvSpPr>
        <p:spPr bwMode="gray">
          <a:xfrm>
            <a:off x="1619670" y="3501641"/>
            <a:ext cx="2473668" cy="364331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E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zh-CN" sz="1400" dirty="0"/>
              <a:t>17</a:t>
            </a:r>
            <a:r>
              <a:rPr lang="zh-CN" altLang="en-US" sz="1400" dirty="0"/>
              <a:t>所学校，成都体育学院</a:t>
            </a:r>
            <a:endParaRPr lang="zh-CN" altLang="en-US" sz="1400" dirty="0"/>
          </a:p>
        </p:txBody>
      </p:sp>
      <p:sp>
        <p:nvSpPr>
          <p:cNvPr id="194" name="Rectangle 174"/>
          <p:cNvSpPr>
            <a:spLocks noChangeArrowheads="1"/>
          </p:cNvSpPr>
          <p:nvPr/>
        </p:nvSpPr>
        <p:spPr bwMode="ltGray">
          <a:xfrm>
            <a:off x="328694" y="3501641"/>
            <a:ext cx="1290978" cy="36433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2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b="1" dirty="0">
                <a:solidFill>
                  <a:schemeClr val="bg1"/>
                </a:solidFill>
              </a:rPr>
              <a:t>成都四片区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95" name="Rectangle 177"/>
          <p:cNvSpPr>
            <a:spLocks noChangeArrowheads="1"/>
          </p:cNvSpPr>
          <p:nvPr/>
        </p:nvSpPr>
        <p:spPr bwMode="white">
          <a:xfrm>
            <a:off x="409976" y="4452226"/>
            <a:ext cx="78400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solidFill>
                  <a:srgbClr val="FFFFFF"/>
                </a:solidFill>
                <a:ea typeface="宋体" panose="02010600030101010101" pitchFamily="2" charset="-122"/>
              </a:rPr>
              <a:t>Reality</a:t>
            </a:r>
            <a:endParaRPr lang="en-US" altLang="zh-CN" b="1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97" name="Rectangle 3"/>
          <p:cNvSpPr>
            <a:spLocks noChangeArrowheads="1"/>
          </p:cNvSpPr>
          <p:nvPr/>
        </p:nvSpPr>
        <p:spPr bwMode="gray">
          <a:xfrm>
            <a:off x="1619670" y="5163153"/>
            <a:ext cx="2466409" cy="364331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E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zh-CN" sz="1400" dirty="0"/>
              <a:t>13</a:t>
            </a:r>
            <a:r>
              <a:rPr lang="zh-CN" altLang="en-US" sz="1400" dirty="0"/>
              <a:t>所学校，川北医学院</a:t>
            </a:r>
            <a:endParaRPr lang="zh-CN" altLang="en-US" sz="1400" dirty="0"/>
          </a:p>
        </p:txBody>
      </p:sp>
      <p:sp>
        <p:nvSpPr>
          <p:cNvPr id="198" name="Rectangle 174"/>
          <p:cNvSpPr>
            <a:spLocks noChangeArrowheads="1"/>
          </p:cNvSpPr>
          <p:nvPr/>
        </p:nvSpPr>
        <p:spPr bwMode="ltGray">
          <a:xfrm>
            <a:off x="321435" y="5163153"/>
            <a:ext cx="1298236" cy="36433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2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b="1" dirty="0">
                <a:solidFill>
                  <a:schemeClr val="bg1"/>
                </a:solidFill>
              </a:rPr>
              <a:t>川东片区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01" name="Rectangle 4"/>
          <p:cNvSpPr>
            <a:spLocks noChangeArrowheads="1"/>
          </p:cNvSpPr>
          <p:nvPr/>
        </p:nvSpPr>
        <p:spPr bwMode="gray">
          <a:xfrm>
            <a:off x="1619670" y="4030050"/>
            <a:ext cx="2509881" cy="364331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E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zh-CN" sz="1400" dirty="0"/>
              <a:t>23</a:t>
            </a:r>
            <a:r>
              <a:rPr lang="zh-CN" altLang="en-US" sz="1400" dirty="0"/>
              <a:t>所学校，西南科技大学</a:t>
            </a:r>
            <a:endParaRPr lang="zh-CN" altLang="en-US" sz="1400" dirty="0"/>
          </a:p>
        </p:txBody>
      </p:sp>
      <p:sp>
        <p:nvSpPr>
          <p:cNvPr id="202" name="Rectangle 5"/>
          <p:cNvSpPr>
            <a:spLocks noChangeArrowheads="1"/>
          </p:cNvSpPr>
          <p:nvPr/>
        </p:nvSpPr>
        <p:spPr bwMode="gray">
          <a:xfrm>
            <a:off x="1619670" y="4614040"/>
            <a:ext cx="2493621" cy="364331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E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zh-CN" sz="1400" dirty="0"/>
              <a:t>17</a:t>
            </a:r>
            <a:r>
              <a:rPr lang="zh-CN" altLang="en-US" sz="1400" dirty="0"/>
              <a:t>所学校，四川农业大学</a:t>
            </a:r>
            <a:endParaRPr lang="zh-CN" altLang="en-US" sz="1400" dirty="0"/>
          </a:p>
        </p:txBody>
      </p:sp>
      <p:sp>
        <p:nvSpPr>
          <p:cNvPr id="203" name="Rectangle 175"/>
          <p:cNvSpPr>
            <a:spLocks noChangeArrowheads="1"/>
          </p:cNvSpPr>
          <p:nvPr/>
        </p:nvSpPr>
        <p:spPr bwMode="gray">
          <a:xfrm>
            <a:off x="364906" y="4030050"/>
            <a:ext cx="1254766" cy="364331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b="1" dirty="0">
                <a:solidFill>
                  <a:schemeClr val="bg1"/>
                </a:solidFill>
              </a:rPr>
              <a:t>川北片区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04" name="Rectangle 176"/>
          <p:cNvSpPr>
            <a:spLocks noChangeArrowheads="1"/>
          </p:cNvSpPr>
          <p:nvPr/>
        </p:nvSpPr>
        <p:spPr bwMode="gray">
          <a:xfrm>
            <a:off x="341626" y="4621620"/>
            <a:ext cx="1278045" cy="364331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fol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b="1" dirty="0">
                <a:solidFill>
                  <a:schemeClr val="bg1"/>
                </a:solidFill>
              </a:rPr>
              <a:t>川西片区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05" name="Rectangle 4"/>
          <p:cNvSpPr>
            <a:spLocks noChangeArrowheads="1"/>
          </p:cNvSpPr>
          <p:nvPr/>
        </p:nvSpPr>
        <p:spPr bwMode="gray">
          <a:xfrm>
            <a:off x="1619670" y="5627319"/>
            <a:ext cx="2463832" cy="364331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E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zh-CN" sz="1400" dirty="0"/>
              <a:t>18</a:t>
            </a:r>
            <a:r>
              <a:rPr lang="zh-CN" altLang="en-US" sz="1400" dirty="0"/>
              <a:t>所学校，四川轻化工大学</a:t>
            </a:r>
            <a:endParaRPr lang="zh-CN" altLang="en-US" sz="1400" dirty="0"/>
          </a:p>
        </p:txBody>
      </p:sp>
      <p:sp>
        <p:nvSpPr>
          <p:cNvPr id="206" name="Rectangle 175"/>
          <p:cNvSpPr>
            <a:spLocks noChangeArrowheads="1"/>
          </p:cNvSpPr>
          <p:nvPr/>
        </p:nvSpPr>
        <p:spPr bwMode="gray">
          <a:xfrm>
            <a:off x="318857" y="5627319"/>
            <a:ext cx="1300813" cy="364331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b="1" dirty="0">
                <a:solidFill>
                  <a:schemeClr val="bg1"/>
                </a:solidFill>
              </a:rPr>
              <a:t>川南片区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07" name="AutoShape 7"/>
          <p:cNvSpPr>
            <a:spLocks noChangeArrowheads="1"/>
          </p:cNvSpPr>
          <p:nvPr/>
        </p:nvSpPr>
        <p:spPr bwMode="gray">
          <a:xfrm>
            <a:off x="6167387" y="4409948"/>
            <a:ext cx="1251393" cy="2208517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  <a:ln w="38100" algn="ctr">
            <a:solidFill>
              <a:srgbClr val="808080"/>
            </a:solidFill>
            <a:round/>
          </a:ln>
          <a:effectLst>
            <a:prstShdw prst="shdw12" dist="88900" dir="10800000">
              <a:srgbClr val="1C1C1C">
                <a:alpha val="50000"/>
              </a:srgbClr>
            </a:prstShdw>
          </a:effectLst>
        </p:spPr>
        <p:txBody>
          <a:bodyPr vert="horz" wrap="none" anchor="ctr" anchorCtr="0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endParaRPr lang="en-US" altLang="zh-CN" b="1" dirty="0">
              <a:solidFill>
                <a:schemeClr val="bg1"/>
              </a:solidFill>
            </a:endParaRPr>
          </a:p>
          <a:p>
            <a:r>
              <a:rPr lang="zh-CN" altLang="en-US" sz="1600" b="1" dirty="0">
                <a:solidFill>
                  <a:schemeClr val="bg1"/>
                </a:solidFill>
              </a:rPr>
              <a:t>管理服务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r>
              <a:rPr lang="zh-CN" altLang="en-US" sz="1600" b="1" dirty="0">
                <a:solidFill>
                  <a:schemeClr val="bg1"/>
                </a:solidFill>
              </a:rPr>
              <a:t>思政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r>
              <a:rPr lang="zh-CN" altLang="en-US" sz="1600" b="1" dirty="0">
                <a:solidFill>
                  <a:schemeClr val="bg1"/>
                </a:solidFill>
              </a:rPr>
              <a:t>职教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r>
              <a:rPr lang="zh-CN" altLang="en-US" sz="1600" b="1" dirty="0">
                <a:solidFill>
                  <a:schemeClr val="bg1"/>
                </a:solidFill>
              </a:rPr>
              <a:t>伙食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r>
              <a:rPr lang="zh-CN" altLang="en-US" sz="1600" b="1" dirty="0">
                <a:solidFill>
                  <a:schemeClr val="bg1"/>
                </a:solidFill>
              </a:rPr>
              <a:t>公寓物业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r>
              <a:rPr lang="zh-CN" altLang="en-US" sz="1600" b="1" dirty="0">
                <a:solidFill>
                  <a:schemeClr val="bg1"/>
                </a:solidFill>
              </a:rPr>
              <a:t>能源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r>
              <a:rPr lang="zh-CN" altLang="en-US" sz="1600" b="1" dirty="0">
                <a:solidFill>
                  <a:schemeClr val="bg1"/>
                </a:solidFill>
              </a:rPr>
              <a:t>物业与绿化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r>
              <a:rPr lang="zh-CN" altLang="en-US" sz="1600" dirty="0">
                <a:solidFill>
                  <a:schemeClr val="bg1"/>
                </a:solidFill>
              </a:rPr>
              <a:t>信息化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endParaRPr lang="zh-CN" altLang="en-US" dirty="0"/>
          </a:p>
        </p:txBody>
      </p:sp>
      <p:sp>
        <p:nvSpPr>
          <p:cNvPr id="208" name="AutoShape 10"/>
          <p:cNvSpPr>
            <a:spLocks noChangeArrowheads="1"/>
          </p:cNvSpPr>
          <p:nvPr/>
        </p:nvSpPr>
        <p:spPr bwMode="gray">
          <a:xfrm rot="3780000">
            <a:off x="6882227" y="4208273"/>
            <a:ext cx="1589088" cy="1703388"/>
          </a:xfrm>
          <a:custGeom>
            <a:avLst/>
            <a:gdLst>
              <a:gd name="G0" fmla="+- 61148 0 0"/>
              <a:gd name="G1" fmla="+- -5891861 0 0"/>
              <a:gd name="G2" fmla="+- 61148 0 -5891861"/>
              <a:gd name="G3" fmla="+- 10800 0 0"/>
              <a:gd name="G4" fmla="+- 0 0 61148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99 0 0"/>
              <a:gd name="G9" fmla="+- 0 0 -5891861"/>
              <a:gd name="G10" fmla="+- 7799 0 2700"/>
              <a:gd name="G11" fmla="cos G10 61148"/>
              <a:gd name="G12" fmla="sin G10 61148"/>
              <a:gd name="G13" fmla="cos 13500 61148"/>
              <a:gd name="G14" fmla="sin 13500 61148"/>
              <a:gd name="G15" fmla="+- G11 10800 0"/>
              <a:gd name="G16" fmla="+- G12 10800 0"/>
              <a:gd name="G17" fmla="+- G13 10800 0"/>
              <a:gd name="G18" fmla="+- G14 10800 0"/>
              <a:gd name="G19" fmla="*/ 7799 1 2"/>
              <a:gd name="G20" fmla="+- G19 5400 0"/>
              <a:gd name="G21" fmla="cos G20 61148"/>
              <a:gd name="G22" fmla="sin G20 61148"/>
              <a:gd name="G23" fmla="+- G21 10800 0"/>
              <a:gd name="G24" fmla="+- G12 G23 G22"/>
              <a:gd name="G25" fmla="+- G22 G23 G11"/>
              <a:gd name="G26" fmla="cos 10800 61148"/>
              <a:gd name="G27" fmla="sin 10800 61148"/>
              <a:gd name="G28" fmla="cos 7799 61148"/>
              <a:gd name="G29" fmla="sin 7799 61148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891861"/>
              <a:gd name="G36" fmla="sin G34 -5891861"/>
              <a:gd name="G37" fmla="+/ -5891861 61148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99 G39"/>
              <a:gd name="G43" fmla="sin 779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8505 w 21600"/>
              <a:gd name="T5" fmla="*/ 3232 h 21600"/>
              <a:gd name="T6" fmla="*/ 10815 w 21600"/>
              <a:gd name="T7" fmla="*/ 1500 h 21600"/>
              <a:gd name="T8" fmla="*/ 16364 w 21600"/>
              <a:gd name="T9" fmla="*/ 5335 h 21600"/>
              <a:gd name="T10" fmla="*/ 24298 w 21600"/>
              <a:gd name="T11" fmla="*/ 11019 h 21600"/>
              <a:gd name="T12" fmla="*/ 20030 w 21600"/>
              <a:gd name="T13" fmla="*/ 15151 h 21600"/>
              <a:gd name="T14" fmla="*/ 15898 w 21600"/>
              <a:gd name="T15" fmla="*/ 1088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597" y="10926"/>
                </a:moveTo>
                <a:cubicBezTo>
                  <a:pt x="18598" y="10884"/>
                  <a:pt x="18599" y="10842"/>
                  <a:pt x="18599" y="10800"/>
                </a:cubicBezTo>
                <a:cubicBezTo>
                  <a:pt x="18599" y="6497"/>
                  <a:pt x="15115" y="3008"/>
                  <a:pt x="10813" y="3001"/>
                </a:cubicBezTo>
                <a:lnTo>
                  <a:pt x="10818" y="0"/>
                </a:lnTo>
                <a:cubicBezTo>
                  <a:pt x="16775" y="10"/>
                  <a:pt x="21600" y="4842"/>
                  <a:pt x="21600" y="10800"/>
                </a:cubicBezTo>
                <a:cubicBezTo>
                  <a:pt x="21600" y="10858"/>
                  <a:pt x="21599" y="10917"/>
                  <a:pt x="21598" y="10975"/>
                </a:cubicBezTo>
                <a:lnTo>
                  <a:pt x="24298" y="11019"/>
                </a:lnTo>
                <a:lnTo>
                  <a:pt x="20030" y="15151"/>
                </a:lnTo>
                <a:lnTo>
                  <a:pt x="15898" y="10883"/>
                </a:lnTo>
                <a:lnTo>
                  <a:pt x="18597" y="10926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chemeClr val="tx1">
                  <a:alpha val="7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9" name="AutoShape 10"/>
          <p:cNvSpPr>
            <a:spLocks noChangeArrowheads="1"/>
          </p:cNvSpPr>
          <p:nvPr/>
        </p:nvSpPr>
        <p:spPr bwMode="gray">
          <a:xfrm rot="15216000">
            <a:off x="7365975" y="4572234"/>
            <a:ext cx="1589088" cy="1703388"/>
          </a:xfrm>
          <a:custGeom>
            <a:avLst/>
            <a:gdLst>
              <a:gd name="G0" fmla="+- 61148 0 0"/>
              <a:gd name="G1" fmla="+- -5891861 0 0"/>
              <a:gd name="G2" fmla="+- 61148 0 -5891861"/>
              <a:gd name="G3" fmla="+- 10800 0 0"/>
              <a:gd name="G4" fmla="+- 0 0 61148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99 0 0"/>
              <a:gd name="G9" fmla="+- 0 0 -5891861"/>
              <a:gd name="G10" fmla="+- 7799 0 2700"/>
              <a:gd name="G11" fmla="cos G10 61148"/>
              <a:gd name="G12" fmla="sin G10 61148"/>
              <a:gd name="G13" fmla="cos 13500 61148"/>
              <a:gd name="G14" fmla="sin 13500 61148"/>
              <a:gd name="G15" fmla="+- G11 10800 0"/>
              <a:gd name="G16" fmla="+- G12 10800 0"/>
              <a:gd name="G17" fmla="+- G13 10800 0"/>
              <a:gd name="G18" fmla="+- G14 10800 0"/>
              <a:gd name="G19" fmla="*/ 7799 1 2"/>
              <a:gd name="G20" fmla="+- G19 5400 0"/>
              <a:gd name="G21" fmla="cos G20 61148"/>
              <a:gd name="G22" fmla="sin G20 61148"/>
              <a:gd name="G23" fmla="+- G21 10800 0"/>
              <a:gd name="G24" fmla="+- G12 G23 G22"/>
              <a:gd name="G25" fmla="+- G22 G23 G11"/>
              <a:gd name="G26" fmla="cos 10800 61148"/>
              <a:gd name="G27" fmla="sin 10800 61148"/>
              <a:gd name="G28" fmla="cos 7799 61148"/>
              <a:gd name="G29" fmla="sin 7799 61148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891861"/>
              <a:gd name="G36" fmla="sin G34 -5891861"/>
              <a:gd name="G37" fmla="+/ -5891861 61148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99 G39"/>
              <a:gd name="G43" fmla="sin 779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8505 w 21600"/>
              <a:gd name="T5" fmla="*/ 3232 h 21600"/>
              <a:gd name="T6" fmla="*/ 10815 w 21600"/>
              <a:gd name="T7" fmla="*/ 1500 h 21600"/>
              <a:gd name="T8" fmla="*/ 16364 w 21600"/>
              <a:gd name="T9" fmla="*/ 5335 h 21600"/>
              <a:gd name="T10" fmla="*/ 24298 w 21600"/>
              <a:gd name="T11" fmla="*/ 11019 h 21600"/>
              <a:gd name="T12" fmla="*/ 20030 w 21600"/>
              <a:gd name="T13" fmla="*/ 15151 h 21600"/>
              <a:gd name="T14" fmla="*/ 15898 w 21600"/>
              <a:gd name="T15" fmla="*/ 1088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597" y="10926"/>
                </a:moveTo>
                <a:cubicBezTo>
                  <a:pt x="18598" y="10884"/>
                  <a:pt x="18599" y="10842"/>
                  <a:pt x="18599" y="10800"/>
                </a:cubicBezTo>
                <a:cubicBezTo>
                  <a:pt x="18599" y="6497"/>
                  <a:pt x="15115" y="3008"/>
                  <a:pt x="10813" y="3001"/>
                </a:cubicBezTo>
                <a:lnTo>
                  <a:pt x="10818" y="0"/>
                </a:lnTo>
                <a:cubicBezTo>
                  <a:pt x="16775" y="10"/>
                  <a:pt x="21600" y="4842"/>
                  <a:pt x="21600" y="10800"/>
                </a:cubicBezTo>
                <a:cubicBezTo>
                  <a:pt x="21600" y="10858"/>
                  <a:pt x="21599" y="10917"/>
                  <a:pt x="21598" y="10975"/>
                </a:cubicBezTo>
                <a:lnTo>
                  <a:pt x="24298" y="11019"/>
                </a:lnTo>
                <a:lnTo>
                  <a:pt x="20030" y="15151"/>
                </a:lnTo>
                <a:lnTo>
                  <a:pt x="15898" y="10883"/>
                </a:lnTo>
                <a:lnTo>
                  <a:pt x="18597" y="10926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chemeClr val="tx1">
                  <a:alpha val="7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AutoShape 10"/>
          <p:cNvSpPr>
            <a:spLocks noChangeArrowheads="1"/>
          </p:cNvSpPr>
          <p:nvPr/>
        </p:nvSpPr>
        <p:spPr bwMode="gray">
          <a:xfrm>
            <a:off x="1943100" y="188913"/>
            <a:ext cx="5256213" cy="5889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gamma/>
                  <a:tint val="75686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75686"/>
                  <a:invGamma/>
                </a:schemeClr>
              </a:gs>
            </a:gsLst>
            <a:lin ang="18900000" scaled="1"/>
          </a:gradFill>
          <a:ln w="25400">
            <a:solidFill>
              <a:schemeClr val="bg1"/>
            </a:solidFill>
            <a:round/>
          </a:ln>
          <a:effectLst>
            <a:prstShdw prst="shdw11">
              <a:srgbClr val="808080">
                <a:alpha val="50000"/>
              </a:srgbClr>
            </a:prst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</a:rPr>
              <a:t>一、</a:t>
            </a:r>
            <a:r>
              <a:rPr lang="zh-CN" altLang="en-US" sz="2400" i="0" dirty="0">
                <a:solidFill>
                  <a:schemeClr val="bg1"/>
                </a:solidFill>
                <a:ea typeface="宋体" panose="02010600030101010101" pitchFamily="2" charset="-122"/>
              </a:rPr>
              <a:t>四川省高校后勤协会概况</a:t>
            </a:r>
            <a:endParaRPr lang="en-US" altLang="zh-CN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19388"/>
            <a:ext cx="8229600" cy="868363"/>
          </a:xfrm>
        </p:spPr>
        <p:txBody>
          <a:bodyPr/>
          <a:lstStyle/>
          <a:p>
            <a:pPr algn="l"/>
            <a:r>
              <a:rPr lang="zh-CN" altLang="en-US" sz="2000" i="0" dirty="0">
                <a:ea typeface="宋体" panose="02010600030101010101" pitchFamily="2" charset="-122"/>
              </a:rPr>
              <a:t>（五）协会会员管理</a:t>
            </a:r>
            <a:endParaRPr lang="en-US" altLang="zh-CN" sz="2000" i="0" dirty="0">
              <a:ea typeface="宋体" panose="02010600030101010101" pitchFamily="2" charset="-122"/>
            </a:endParaRP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gray">
          <a:xfrm>
            <a:off x="762000" y="2286000"/>
            <a:ext cx="7696200" cy="32004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gray">
          <a:xfrm flipH="1">
            <a:off x="2724150" y="4627563"/>
            <a:ext cx="4075113" cy="952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gray">
          <a:xfrm>
            <a:off x="2263775" y="3187700"/>
            <a:ext cx="4075113" cy="952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ltGray">
          <a:xfrm>
            <a:off x="6108700" y="3197225"/>
            <a:ext cx="1423988" cy="1423988"/>
          </a:xfrm>
          <a:prstGeom prst="ellipse">
            <a:avLst/>
          </a:prstGeom>
          <a:gradFill rotWithShape="1">
            <a:gsLst>
              <a:gs pos="0">
                <a:schemeClr val="accent2">
                  <a:gamma/>
                  <a:tint val="48627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0" algn="ctr">
            <a:solidFill>
              <a:schemeClr val="bg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gray">
          <a:xfrm>
            <a:off x="1612900" y="3197225"/>
            <a:ext cx="1423988" cy="1423988"/>
          </a:xfrm>
          <a:prstGeom prst="ellipse">
            <a:avLst/>
          </a:prstGeom>
          <a:gradFill rotWithShape="1">
            <a:gsLst>
              <a:gs pos="0">
                <a:srgbClr val="92BCE2">
                  <a:gamma/>
                  <a:tint val="33333"/>
                  <a:invGamma/>
                </a:srgbClr>
              </a:gs>
              <a:gs pos="100000">
                <a:srgbClr val="92BCE2"/>
              </a:gs>
            </a:gsLst>
            <a:path path="shape">
              <a:fillToRect l="50000" t="50000" r="50000" b="50000"/>
            </a:path>
          </a:gradFill>
          <a:ln w="95250" algn="ctr">
            <a:solidFill>
              <a:schemeClr val="bg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gray">
          <a:xfrm>
            <a:off x="2690813" y="2506663"/>
            <a:ext cx="1958975" cy="468312"/>
          </a:xfrm>
          <a:prstGeom prst="chevron">
            <a:avLst>
              <a:gd name="adj" fmla="val 43225"/>
            </a:avLst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gray">
          <a:xfrm>
            <a:off x="4649788" y="2506663"/>
            <a:ext cx="1958975" cy="468312"/>
          </a:xfrm>
          <a:prstGeom prst="chevron">
            <a:avLst>
              <a:gd name="adj" fmla="val 43225"/>
            </a:avLst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1274" name="Group 10"/>
          <p:cNvGrpSpPr/>
          <p:nvPr/>
        </p:nvGrpSpPr>
        <p:grpSpPr bwMode="auto">
          <a:xfrm>
            <a:off x="5764213" y="2506663"/>
            <a:ext cx="2459037" cy="2765425"/>
            <a:chOff x="3340" y="1301"/>
            <a:chExt cx="1549" cy="1742"/>
          </a:xfrm>
        </p:grpSpPr>
        <p:sp>
          <p:nvSpPr>
            <p:cNvPr id="11275" name="AutoShape 11"/>
            <p:cNvSpPr>
              <a:spLocks noChangeArrowheads="1"/>
            </p:cNvSpPr>
            <p:nvPr/>
          </p:nvSpPr>
          <p:spPr bwMode="gray">
            <a:xfrm rot="5400000">
              <a:off x="3244" y="1397"/>
              <a:ext cx="1742" cy="1549"/>
            </a:xfrm>
            <a:custGeom>
              <a:avLst/>
              <a:gdLst>
                <a:gd name="G0" fmla="+- 7121 0 0"/>
                <a:gd name="G1" fmla="+- 11542662 0 0"/>
                <a:gd name="G2" fmla="+- 0 0 11542662"/>
                <a:gd name="T0" fmla="*/ 0 256 1"/>
                <a:gd name="T1" fmla="*/ 180 256 1"/>
                <a:gd name="G3" fmla="+- 11542662 T0 T1"/>
                <a:gd name="T2" fmla="*/ 0 256 1"/>
                <a:gd name="T3" fmla="*/ 90 256 1"/>
                <a:gd name="G4" fmla="+- 11542662 T2 T3"/>
                <a:gd name="G5" fmla="*/ G4 2 1"/>
                <a:gd name="T4" fmla="*/ 90 256 1"/>
                <a:gd name="T5" fmla="*/ 0 256 1"/>
                <a:gd name="G6" fmla="+- 11542662 T4 T5"/>
                <a:gd name="G7" fmla="*/ G6 2 1"/>
                <a:gd name="G8" fmla="abs 11542662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121"/>
                <a:gd name="G18" fmla="*/ 7121 1 2"/>
                <a:gd name="G19" fmla="+- G18 5400 0"/>
                <a:gd name="G20" fmla="cos G19 11542662"/>
                <a:gd name="G21" fmla="sin G19 11542662"/>
                <a:gd name="G22" fmla="+- G20 10800 0"/>
                <a:gd name="G23" fmla="+- G21 10800 0"/>
                <a:gd name="G24" fmla="+- 10800 0 G20"/>
                <a:gd name="G25" fmla="+- 7121 10800 0"/>
                <a:gd name="G26" fmla="?: G9 G17 G25"/>
                <a:gd name="G27" fmla="?: G9 0 21600"/>
                <a:gd name="G28" fmla="cos 10800 11542662"/>
                <a:gd name="G29" fmla="sin 10800 11542662"/>
                <a:gd name="G30" fmla="sin 7121 11542662"/>
                <a:gd name="G31" fmla="+- G28 10800 0"/>
                <a:gd name="G32" fmla="+- G29 10800 0"/>
                <a:gd name="G33" fmla="+- G30 10800 0"/>
                <a:gd name="G34" fmla="?: G4 0 G31"/>
                <a:gd name="G35" fmla="?: 11542662 G34 0"/>
                <a:gd name="G36" fmla="?: G6 G35 G31"/>
                <a:gd name="G37" fmla="+- 21600 0 G36"/>
                <a:gd name="G38" fmla="?: G4 0 G33"/>
                <a:gd name="G39" fmla="?: 11542662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859 w 21600"/>
                <a:gd name="T15" fmla="*/ 11405 h 21600"/>
                <a:gd name="T16" fmla="*/ 10800 w 21600"/>
                <a:gd name="T17" fmla="*/ 3679 h 21600"/>
                <a:gd name="T18" fmla="*/ 19741 w 21600"/>
                <a:gd name="T19" fmla="*/ 11405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695" y="11280"/>
                  </a:moveTo>
                  <a:cubicBezTo>
                    <a:pt x="3684" y="11120"/>
                    <a:pt x="3679" y="10960"/>
                    <a:pt x="3679" y="10800"/>
                  </a:cubicBezTo>
                  <a:cubicBezTo>
                    <a:pt x="3679" y="6867"/>
                    <a:pt x="6867" y="3679"/>
                    <a:pt x="10800" y="3679"/>
                  </a:cubicBezTo>
                  <a:cubicBezTo>
                    <a:pt x="14732" y="3679"/>
                    <a:pt x="17921" y="6867"/>
                    <a:pt x="17921" y="10800"/>
                  </a:cubicBezTo>
                  <a:cubicBezTo>
                    <a:pt x="17921" y="10960"/>
                    <a:pt x="17915" y="11120"/>
                    <a:pt x="17904" y="11280"/>
                  </a:cubicBezTo>
                  <a:lnTo>
                    <a:pt x="21575" y="11529"/>
                  </a:lnTo>
                  <a:cubicBezTo>
                    <a:pt x="21591" y="11286"/>
                    <a:pt x="21600" y="11043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1043"/>
                    <a:pt x="8" y="11286"/>
                    <a:pt x="24" y="115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76" name="AutoShape 12"/>
            <p:cNvSpPr>
              <a:spLocks noChangeArrowheads="1"/>
            </p:cNvSpPr>
            <p:nvPr/>
          </p:nvSpPr>
          <p:spPr bwMode="gray">
            <a:xfrm>
              <a:off x="3872" y="1303"/>
              <a:ext cx="411" cy="295"/>
            </a:xfrm>
            <a:prstGeom prst="chevron">
              <a:avLst>
                <a:gd name="adj" fmla="val 44744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77" name="AutoShape 13"/>
            <p:cNvSpPr>
              <a:spLocks noChangeArrowheads="1"/>
            </p:cNvSpPr>
            <p:nvPr/>
          </p:nvSpPr>
          <p:spPr bwMode="gray">
            <a:xfrm rot="10800000">
              <a:off x="3891" y="2745"/>
              <a:ext cx="314" cy="295"/>
            </a:xfrm>
            <a:prstGeom prst="chevron">
              <a:avLst>
                <a:gd name="adj" fmla="val 44069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1278" name="AutoShape 14"/>
          <p:cNvSpPr>
            <a:spLocks noChangeArrowheads="1"/>
          </p:cNvSpPr>
          <p:nvPr/>
        </p:nvSpPr>
        <p:spPr bwMode="gray">
          <a:xfrm flipH="1">
            <a:off x="2792413" y="4802188"/>
            <a:ext cx="3889375" cy="468312"/>
          </a:xfrm>
          <a:prstGeom prst="chevron">
            <a:avLst>
              <a:gd name="adj" fmla="val 47562"/>
            </a:avLst>
          </a:prstGeom>
          <a:solidFill>
            <a:srgbClr val="E8BD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1279" name="Group 15"/>
          <p:cNvGrpSpPr/>
          <p:nvPr/>
        </p:nvGrpSpPr>
        <p:grpSpPr bwMode="auto">
          <a:xfrm>
            <a:off x="923925" y="2509838"/>
            <a:ext cx="2459038" cy="2767012"/>
            <a:chOff x="533" y="1485"/>
            <a:chExt cx="1549" cy="1743"/>
          </a:xfrm>
        </p:grpSpPr>
        <p:sp>
          <p:nvSpPr>
            <p:cNvPr id="11280" name="AutoShape 16"/>
            <p:cNvSpPr>
              <a:spLocks noChangeArrowheads="1"/>
            </p:cNvSpPr>
            <p:nvPr/>
          </p:nvSpPr>
          <p:spPr bwMode="gray">
            <a:xfrm rot="16200000" flipH="1">
              <a:off x="437" y="1581"/>
              <a:ext cx="1742" cy="1549"/>
            </a:xfrm>
            <a:custGeom>
              <a:avLst/>
              <a:gdLst>
                <a:gd name="G0" fmla="+- 7158 0 0"/>
                <a:gd name="G1" fmla="+- 11338448 0 0"/>
                <a:gd name="G2" fmla="+- 0 0 11338448"/>
                <a:gd name="T0" fmla="*/ 0 256 1"/>
                <a:gd name="T1" fmla="*/ 180 256 1"/>
                <a:gd name="G3" fmla="+- 11338448 T0 T1"/>
                <a:gd name="T2" fmla="*/ 0 256 1"/>
                <a:gd name="T3" fmla="*/ 90 256 1"/>
                <a:gd name="G4" fmla="+- 11338448 T2 T3"/>
                <a:gd name="G5" fmla="*/ G4 2 1"/>
                <a:gd name="T4" fmla="*/ 90 256 1"/>
                <a:gd name="T5" fmla="*/ 0 256 1"/>
                <a:gd name="G6" fmla="+- 11338448 T4 T5"/>
                <a:gd name="G7" fmla="*/ G6 2 1"/>
                <a:gd name="G8" fmla="abs 1133844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158"/>
                <a:gd name="G18" fmla="*/ 7158 1 2"/>
                <a:gd name="G19" fmla="+- G18 5400 0"/>
                <a:gd name="G20" fmla="cos G19 11338448"/>
                <a:gd name="G21" fmla="sin G19 11338448"/>
                <a:gd name="G22" fmla="+- G20 10800 0"/>
                <a:gd name="G23" fmla="+- G21 10800 0"/>
                <a:gd name="G24" fmla="+- 10800 0 G20"/>
                <a:gd name="G25" fmla="+- 7158 10800 0"/>
                <a:gd name="G26" fmla="?: G9 G17 G25"/>
                <a:gd name="G27" fmla="?: G9 0 21600"/>
                <a:gd name="G28" fmla="cos 10800 11338448"/>
                <a:gd name="G29" fmla="sin 10800 11338448"/>
                <a:gd name="G30" fmla="sin 7158 11338448"/>
                <a:gd name="G31" fmla="+- G28 10800 0"/>
                <a:gd name="G32" fmla="+- G29 10800 0"/>
                <a:gd name="G33" fmla="+- G30 10800 0"/>
                <a:gd name="G34" fmla="?: G4 0 G31"/>
                <a:gd name="G35" fmla="?: 11338448 G34 0"/>
                <a:gd name="G36" fmla="?: G6 G35 G31"/>
                <a:gd name="G37" fmla="+- 21600 0 G36"/>
                <a:gd name="G38" fmla="?: G4 0 G33"/>
                <a:gd name="G39" fmla="?: 1133844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887 w 21600"/>
                <a:gd name="T15" fmla="*/ 11892 h 21600"/>
                <a:gd name="T16" fmla="*/ 10800 w 21600"/>
                <a:gd name="T17" fmla="*/ 3642 h 21600"/>
                <a:gd name="T18" fmla="*/ 19713 w 21600"/>
                <a:gd name="T19" fmla="*/ 11892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695" y="11670"/>
                  </a:moveTo>
                  <a:cubicBezTo>
                    <a:pt x="3659" y="11382"/>
                    <a:pt x="3642" y="11091"/>
                    <a:pt x="3642" y="10800"/>
                  </a:cubicBezTo>
                  <a:cubicBezTo>
                    <a:pt x="3642" y="6846"/>
                    <a:pt x="6846" y="3642"/>
                    <a:pt x="10800" y="3642"/>
                  </a:cubicBezTo>
                  <a:cubicBezTo>
                    <a:pt x="14753" y="3642"/>
                    <a:pt x="17958" y="6846"/>
                    <a:pt x="17958" y="10800"/>
                  </a:cubicBezTo>
                  <a:cubicBezTo>
                    <a:pt x="17958" y="11091"/>
                    <a:pt x="17940" y="11382"/>
                    <a:pt x="17904" y="11670"/>
                  </a:cubicBezTo>
                  <a:lnTo>
                    <a:pt x="21519" y="12114"/>
                  </a:lnTo>
                  <a:cubicBezTo>
                    <a:pt x="21573" y="11678"/>
                    <a:pt x="21600" y="1123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1239"/>
                    <a:pt x="26" y="11678"/>
                    <a:pt x="80" y="121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1" name="AutoShape 17"/>
            <p:cNvSpPr>
              <a:spLocks noChangeArrowheads="1"/>
            </p:cNvSpPr>
            <p:nvPr/>
          </p:nvSpPr>
          <p:spPr bwMode="gray">
            <a:xfrm>
              <a:off x="1235" y="1487"/>
              <a:ext cx="411" cy="295"/>
            </a:xfrm>
            <a:prstGeom prst="chevron">
              <a:avLst>
                <a:gd name="adj" fmla="val 44744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2" name="AutoShape 18"/>
            <p:cNvSpPr>
              <a:spLocks noChangeArrowheads="1"/>
            </p:cNvSpPr>
            <p:nvPr/>
          </p:nvSpPr>
          <p:spPr bwMode="gray">
            <a:xfrm rot="10800000">
              <a:off x="1223" y="2933"/>
              <a:ext cx="499" cy="295"/>
            </a:xfrm>
            <a:prstGeom prst="chevron">
              <a:avLst>
                <a:gd name="adj" fmla="val 46783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1283" name="Rectangle 19"/>
          <p:cNvSpPr>
            <a:spLocks noChangeArrowheads="1"/>
          </p:cNvSpPr>
          <p:nvPr/>
        </p:nvSpPr>
        <p:spPr bwMode="gray">
          <a:xfrm>
            <a:off x="3275856" y="4857750"/>
            <a:ext cx="299635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1C1C1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1C1C1C"/>
                </a:solidFill>
                <a:ea typeface="宋体" panose="02010600030101010101" pitchFamily="2" charset="-122"/>
              </a:rPr>
              <a:t>促进学校后勤事业发展</a:t>
            </a:r>
            <a:endParaRPr lang="en-US" altLang="zh-CN" sz="1600" dirty="0">
              <a:solidFill>
                <a:srgbClr val="1C1C1C"/>
              </a:solidFill>
              <a:ea typeface="宋体" panose="02010600030101010101" pitchFamily="2" charset="-122"/>
            </a:endParaRP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gray">
          <a:xfrm>
            <a:off x="2915816" y="2552700"/>
            <a:ext cx="1657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1C1C1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1C1C1C"/>
                </a:solidFill>
                <a:ea typeface="宋体" panose="02010600030101010101" pitchFamily="2" charset="-122"/>
              </a:rPr>
              <a:t>了解服务市场</a:t>
            </a:r>
            <a:endParaRPr lang="en-US" altLang="zh-CN" sz="1600" dirty="0">
              <a:solidFill>
                <a:srgbClr val="1C1C1C"/>
              </a:solidFill>
              <a:ea typeface="宋体" panose="02010600030101010101" pitchFamily="2" charset="-122"/>
            </a:endParaRP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gray">
          <a:xfrm>
            <a:off x="4860032" y="2552700"/>
            <a:ext cx="147885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1C1C1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1C1C1C"/>
                </a:solidFill>
                <a:ea typeface="宋体" panose="02010600030101010101" pitchFamily="2" charset="-122"/>
              </a:rPr>
              <a:t>开拓服务面向</a:t>
            </a:r>
            <a:endParaRPr lang="en-US" altLang="zh-CN" sz="1600" dirty="0">
              <a:solidFill>
                <a:srgbClr val="1C1C1C"/>
              </a:solidFill>
              <a:ea typeface="宋体" panose="02010600030101010101" pitchFamily="2" charset="-122"/>
            </a:endParaRPr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gray">
          <a:xfrm>
            <a:off x="1632744" y="3576122"/>
            <a:ext cx="142398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0000"/>
                </a:solidFill>
                <a:ea typeface="宋体" panose="02010600030101010101" pitchFamily="2" charset="-122"/>
              </a:rPr>
              <a:t>企业会员</a:t>
            </a:r>
            <a:endParaRPr lang="en-US" altLang="zh-CN" sz="2000" b="1" dirty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algn="ctr"/>
            <a:r>
              <a:rPr lang="en-US" altLang="zh-CN" sz="2000" dirty="0">
                <a:solidFill>
                  <a:srgbClr val="000000"/>
                </a:solidFill>
                <a:ea typeface="宋体" panose="02010600030101010101" pitchFamily="2" charset="-122"/>
              </a:rPr>
              <a:t>87</a:t>
            </a:r>
            <a:r>
              <a:rPr lang="zh-CN" altLang="en-US" sz="2000" b="1" dirty="0">
                <a:solidFill>
                  <a:srgbClr val="000000"/>
                </a:solidFill>
                <a:ea typeface="宋体" panose="02010600030101010101" pitchFamily="2" charset="-122"/>
              </a:rPr>
              <a:t>家</a:t>
            </a:r>
            <a:endParaRPr lang="en-US" altLang="zh-CN" sz="2000" b="1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1287" name="Rectangle 23"/>
          <p:cNvSpPr>
            <a:spLocks noChangeArrowheads="1"/>
          </p:cNvSpPr>
          <p:nvPr/>
        </p:nvSpPr>
        <p:spPr bwMode="gray">
          <a:xfrm>
            <a:off x="6108700" y="3567181"/>
            <a:ext cx="142398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0000"/>
                </a:solidFill>
                <a:ea typeface="宋体" panose="02010600030101010101" pitchFamily="2" charset="-122"/>
              </a:rPr>
              <a:t>学校会员</a:t>
            </a:r>
            <a:endParaRPr lang="en-US" altLang="zh-CN" sz="2000" b="1" dirty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algn="ctr"/>
            <a:r>
              <a:rPr lang="zh-CN" altLang="en-US" sz="2000" b="1" dirty="0">
                <a:solidFill>
                  <a:srgbClr val="000000"/>
                </a:solidFill>
                <a:ea typeface="宋体" panose="02010600030101010101" pitchFamily="2" charset="-122"/>
              </a:rPr>
              <a:t>（</a:t>
            </a:r>
            <a:r>
              <a:rPr lang="en-US" altLang="zh-CN" sz="2000" b="1" dirty="0">
                <a:solidFill>
                  <a:srgbClr val="000000"/>
                </a:solidFill>
                <a:ea typeface="宋体" panose="02010600030101010101" pitchFamily="2" charset="-122"/>
              </a:rPr>
              <a:t>136</a:t>
            </a:r>
            <a:r>
              <a:rPr lang="zh-CN" altLang="en-US" sz="2000" b="1" dirty="0">
                <a:solidFill>
                  <a:srgbClr val="000000"/>
                </a:solidFill>
                <a:ea typeface="宋体" panose="02010600030101010101" pitchFamily="2" charset="-122"/>
              </a:rPr>
              <a:t>所）</a:t>
            </a:r>
            <a:endParaRPr lang="en-US" altLang="zh-CN" sz="2000" b="1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gray">
          <a:xfrm>
            <a:off x="3056732" y="3319641"/>
            <a:ext cx="2819400" cy="122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ts val="22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先进的后勤管理理念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0" hangingPunct="0">
              <a:lnSpc>
                <a:spcPts val="22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有效的后勤服务模式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0" hangingPunct="0">
              <a:lnSpc>
                <a:spcPts val="22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新型的后勤设施设备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0" hangingPunct="0">
              <a:lnSpc>
                <a:spcPts val="22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实用用的后勤操作技术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89" name="Rectangle 25"/>
          <p:cNvSpPr>
            <a:spLocks noChangeArrowheads="1"/>
          </p:cNvSpPr>
          <p:nvPr/>
        </p:nvSpPr>
        <p:spPr bwMode="auto">
          <a:xfrm>
            <a:off x="762000" y="1370776"/>
            <a:ext cx="69983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2000" dirty="0">
                <a:solidFill>
                  <a:srgbClr val="1C1C1C"/>
                </a:solidFill>
                <a:ea typeface="宋体" panose="02010600030101010101" pitchFamily="2" charset="-122"/>
              </a:rPr>
              <a:t>1</a:t>
            </a:r>
            <a:r>
              <a:rPr lang="zh-CN" altLang="en-US" sz="2000" dirty="0">
                <a:solidFill>
                  <a:srgbClr val="1C1C1C"/>
                </a:solidFill>
                <a:ea typeface="宋体" panose="02010600030101010101" pitchFamily="2" charset="-122"/>
              </a:rPr>
              <a:t>、四川省高校后勤协会会员包括学校会员和企业会员两大类</a:t>
            </a:r>
            <a:endParaRPr lang="en-US" altLang="zh-CN" sz="2000" dirty="0">
              <a:solidFill>
                <a:srgbClr val="1C1C1C"/>
              </a:solidFill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3438" y="607377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6019800"/>
            <a:ext cx="2481263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10"/>
          <p:cNvSpPr>
            <a:spLocks noChangeArrowheads="1"/>
          </p:cNvSpPr>
          <p:nvPr/>
        </p:nvSpPr>
        <p:spPr bwMode="gray">
          <a:xfrm>
            <a:off x="1943100" y="188913"/>
            <a:ext cx="5256213" cy="5889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gamma/>
                  <a:tint val="75686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75686"/>
                  <a:invGamma/>
                </a:schemeClr>
              </a:gs>
            </a:gsLst>
            <a:lin ang="18900000" scaled="1"/>
          </a:gradFill>
          <a:ln w="25400">
            <a:solidFill>
              <a:schemeClr val="bg1"/>
            </a:solidFill>
            <a:round/>
          </a:ln>
          <a:effectLst>
            <a:prstShdw prst="shdw11">
              <a:srgbClr val="808080">
                <a:alpha val="50000"/>
              </a:srgbClr>
            </a:prst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</a:rPr>
              <a:t>一、</a:t>
            </a:r>
            <a:r>
              <a:rPr lang="zh-CN" altLang="en-US" sz="2400" i="0" dirty="0">
                <a:solidFill>
                  <a:schemeClr val="bg1"/>
                </a:solidFill>
                <a:ea typeface="宋体" panose="02010600030101010101" pitchFamily="2" charset="-122"/>
              </a:rPr>
              <a:t>四川省高校后勤协会概况</a:t>
            </a:r>
            <a:endParaRPr lang="en-US" altLang="zh-CN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96898" y="401723"/>
            <a:ext cx="7848600" cy="1066800"/>
          </a:xfrm>
        </p:spPr>
        <p:txBody>
          <a:bodyPr/>
          <a:lstStyle/>
          <a:p>
            <a:r>
              <a:rPr lang="zh-CN" altLang="en-US" sz="2000" dirty="0">
                <a:ea typeface="宋体" panose="02010600030101010101" pitchFamily="2" charset="-122"/>
              </a:rPr>
              <a:t>（四）、协会秘书处分工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096224" y="2905216"/>
            <a:ext cx="2328544" cy="2113640"/>
            <a:chOff x="4062096" y="1737000"/>
            <a:chExt cx="3901690" cy="3384000"/>
          </a:xfrm>
          <a:solidFill>
            <a:srgbClr val="00B0F0"/>
          </a:solidFill>
        </p:grpSpPr>
        <p:sp>
          <p:nvSpPr>
            <p:cNvPr id="6" name="六边形 5"/>
            <p:cNvSpPr/>
            <p:nvPr/>
          </p:nvSpPr>
          <p:spPr>
            <a:xfrm>
              <a:off x="4062096" y="1737000"/>
              <a:ext cx="3901690" cy="3384000"/>
            </a:xfrm>
            <a:prstGeom prst="hexag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六边形 6"/>
            <p:cNvSpPr/>
            <p:nvPr/>
          </p:nvSpPr>
          <p:spPr>
            <a:xfrm>
              <a:off x="4141711" y="1802501"/>
              <a:ext cx="3715749" cy="3252998"/>
            </a:xfrm>
            <a:prstGeom prst="hexag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方正美黑_GBK" panose="03000509000000000000" pitchFamily="65" charset="-122"/>
                  <a:ea typeface="方正美黑_GBK" panose="03000509000000000000" pitchFamily="65" charset="-122"/>
                  <a:cs typeface="+mn-cs"/>
                </a:rPr>
                <a:t>协会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美黑_GBK" panose="03000509000000000000" pitchFamily="65" charset="-122"/>
                <a:ea typeface="方正美黑_GBK" panose="03000509000000000000" pitchFamily="65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方正美黑_GBK" panose="03000509000000000000" pitchFamily="65" charset="-122"/>
                  <a:ea typeface="方正美黑_GBK" panose="03000509000000000000" pitchFamily="65" charset="-122"/>
                  <a:cs typeface="+mn-cs"/>
                </a:rPr>
                <a:t>秘书处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美黑_GBK" panose="03000509000000000000" pitchFamily="65" charset="-122"/>
                <a:ea typeface="方正美黑_GBK" panose="03000509000000000000" pitchFamily="65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70817" y="1892303"/>
            <a:ext cx="1908000" cy="1010798"/>
            <a:chOff x="3075030" y="1894418"/>
            <a:chExt cx="1908000" cy="1010798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3075030" y="1894418"/>
              <a:ext cx="190800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>
              <a:endCxn id="6" idx="4"/>
            </p:cNvCxnSpPr>
            <p:nvPr/>
          </p:nvCxnSpPr>
          <p:spPr>
            <a:xfrm>
              <a:off x="3143739" y="2429569"/>
              <a:ext cx="480895" cy="475647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 flipV="1">
            <a:off x="1039669" y="4450211"/>
            <a:ext cx="2385119" cy="477762"/>
            <a:chOff x="3075019" y="1894418"/>
            <a:chExt cx="2385119" cy="47776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075019" y="1894418"/>
              <a:ext cx="190800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979243" y="1896533"/>
              <a:ext cx="480895" cy="475647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 flipH="1">
            <a:off x="4696514" y="1889077"/>
            <a:ext cx="2382544" cy="477762"/>
            <a:chOff x="3077594" y="1894418"/>
            <a:chExt cx="2382544" cy="477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077594" y="1894418"/>
              <a:ext cx="190800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979243" y="1896533"/>
              <a:ext cx="480895" cy="475647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 flipH="1" flipV="1">
            <a:off x="5076056" y="4561550"/>
            <a:ext cx="2382544" cy="477762"/>
            <a:chOff x="3077594" y="1894418"/>
            <a:chExt cx="2382544" cy="47776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3077594" y="1894418"/>
              <a:ext cx="190800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979243" y="1896533"/>
              <a:ext cx="480895" cy="475647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-131634" y="1317332"/>
            <a:ext cx="2342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宋飞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美黑_GBK" panose="03000509000000000000" pitchFamily="65" charset="-122"/>
                <a:ea typeface="方正美黑_GBK" panose="03000509000000000000" pitchFamily="65" charset="-122"/>
                <a:cs typeface="+mn-cs"/>
              </a:rPr>
              <a:t>（教育厅）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美黑_GBK" panose="03000509000000000000" pitchFamily="65" charset="-122"/>
              <a:ea typeface="方正美黑_GBK" panose="03000509000000000000" pitchFamily="65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26200" y="1763352"/>
            <a:ext cx="25331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常务副秘书长、党建指导员，党支部书记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29B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（协助秘书长管理秘书处日常工作、采购联盟）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E29B5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615270" y="5857042"/>
            <a:ext cx="3198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AA71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（咨询会、基建会、物专会、信专会、成都二片区、川东片区、协会宣传、文档起草等）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FAA712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15729" y="1292480"/>
            <a:ext cx="2342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罗润生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美黑_GBK" panose="03000509000000000000" pitchFamily="65" charset="-122"/>
                <a:ea typeface="方正美黑_GBK" panose="03000509000000000000" pitchFamily="65" charset="-122"/>
                <a:cs typeface="+mn-cs"/>
              </a:rPr>
              <a:t>（交大借调）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美黑_GBK" panose="03000509000000000000" pitchFamily="65" charset="-122"/>
              <a:ea typeface="方正美黑_GBK" panose="03000509000000000000" pitchFamily="65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649953" y="1751234"/>
            <a:ext cx="3286865" cy="115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财务部部长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AA71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（伙专会、能专会、成都三片区、川南片区、财务管理、资产、税务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AA7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）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AA71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96898" y="5929783"/>
            <a:ext cx="3148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AA71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（幼专会、办公室日常工作、出纳、会籍管理、文案管理、接待等）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AA71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7" name="组合 26"/>
          <p:cNvGrpSpPr/>
          <p:nvPr/>
        </p:nvGrpSpPr>
        <p:grpSpPr>
          <a:xfrm flipH="1" flipV="1">
            <a:off x="5235095" y="3402397"/>
            <a:ext cx="2382544" cy="477762"/>
            <a:chOff x="3077594" y="1894418"/>
            <a:chExt cx="2382544" cy="477762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3077594" y="1894418"/>
              <a:ext cx="190800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979243" y="1896533"/>
              <a:ext cx="480895" cy="475647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5629268" y="3102307"/>
            <a:ext cx="2342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美黑_GBK" panose="03000509000000000000" pitchFamily="65" charset="-122"/>
                <a:ea typeface="方正美黑_GBK" panose="03000509000000000000" pitchFamily="65" charset="-122"/>
                <a:cs typeface="+mn-cs"/>
              </a:rPr>
              <a:t>骆红（借调）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美黑_GBK" panose="03000509000000000000" pitchFamily="65" charset="-122"/>
              <a:ea typeface="方正美黑_GBK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美黑_GBK" panose="03000509000000000000" pitchFamily="65" charset="-122"/>
              <a:ea typeface="方正美黑_GBK" panose="03000509000000000000" pitchFamily="65" charset="-122"/>
              <a:cs typeface="+mn-cs"/>
            </a:endParaRPr>
          </a:p>
        </p:txBody>
      </p:sp>
      <p:grpSp>
        <p:nvGrpSpPr>
          <p:cNvPr id="31" name="组合 30"/>
          <p:cNvGrpSpPr/>
          <p:nvPr/>
        </p:nvGrpSpPr>
        <p:grpSpPr>
          <a:xfrm flipV="1">
            <a:off x="539010" y="3380195"/>
            <a:ext cx="2385119" cy="477762"/>
            <a:chOff x="3075019" y="1894418"/>
            <a:chExt cx="2385119" cy="477762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3075019" y="1894418"/>
              <a:ext cx="190800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979243" y="1896533"/>
              <a:ext cx="480895" cy="475647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矩形 33"/>
          <p:cNvSpPr/>
          <p:nvPr/>
        </p:nvSpPr>
        <p:spPr>
          <a:xfrm>
            <a:off x="5604513" y="3429000"/>
            <a:ext cx="3286865" cy="152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工作人员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AA71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AA71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（职教会、采购联盟、成都四片区、川西片区、对外联络、企业会员管理）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AA71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9507" y="3221660"/>
            <a:ext cx="2634467" cy="1895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综合部部长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AA71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（管服会、思政会、寓专会、成都一片区、川北片区、协会培训、人事、企业会员管理、接待、文档）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AA71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96898" y="5139411"/>
            <a:ext cx="29813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李雅丽（全职）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工作人员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621835" y="5044661"/>
            <a:ext cx="2050561" cy="787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郑云泽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方正美黑_GBK" panose="03000509000000000000" pitchFamily="65" charset="-122"/>
                <a:cs typeface="+mn-cs"/>
              </a:rPr>
              <a:t>（川师借调）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美黑_GBK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工作人员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美黑_GBK" panose="03000509000000000000" pitchFamily="65" charset="-122"/>
              <a:cs typeface="+mn-cs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4062158" y="1736098"/>
            <a:ext cx="7971" cy="64350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3508920" y="1736098"/>
            <a:ext cx="1087519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2872607" y="1319917"/>
            <a:ext cx="2342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高庆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美黑_GBK" panose="03000509000000000000" pitchFamily="65" charset="-122"/>
                <a:ea typeface="方正美黑_GBK" panose="03000509000000000000" pitchFamily="65" charset="-122"/>
                <a:cs typeface="+mn-cs"/>
              </a:rPr>
              <a:t>（全职返聘）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美黑_GBK" panose="03000509000000000000" pitchFamily="65" charset="-122"/>
              <a:ea typeface="方正美黑_GBK" panose="03000509000000000000" pitchFamily="65" charset="-122"/>
              <a:cs typeface="+mn-cs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-486" y="2909628"/>
            <a:ext cx="2342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曹超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美黑_GBK" panose="03000509000000000000" pitchFamily="65" charset="-122"/>
                <a:ea typeface="方正美黑_GBK" panose="03000509000000000000" pitchFamily="65" charset="-122"/>
                <a:cs typeface="+mn-cs"/>
              </a:rPr>
              <a:t>（信工大借调）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美黑_GBK" panose="03000509000000000000" pitchFamily="65" charset="-122"/>
              <a:ea typeface="方正美黑_GBK" panose="03000509000000000000" pitchFamily="65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50739" y="1826363"/>
            <a:ext cx="18517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秘书长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（</a:t>
            </a:r>
            <a:r>
              <a:rPr lang="zh-CN" altLang="en-US" sz="1600" dirty="0">
                <a:solidFill>
                  <a:schemeClr val="accent2"/>
                </a:solidFill>
              </a:rPr>
              <a:t>主持协会秘书处</a:t>
            </a:r>
            <a:endParaRPr lang="en-US" altLang="zh-CN" sz="1600" dirty="0">
              <a:solidFill>
                <a:schemeClr val="accent2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schemeClr val="accent2"/>
                </a:solidFill>
              </a:rPr>
              <a:t>日常工作</a:t>
            </a:r>
            <a:r>
              <a:rPr lang="zh-CN" altLang="en-US" dirty="0">
                <a:solidFill>
                  <a:schemeClr val="accent2"/>
                </a:solidFill>
              </a:rPr>
              <a:t>）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41" name="AutoShape 10"/>
          <p:cNvSpPr>
            <a:spLocks noChangeArrowheads="1"/>
          </p:cNvSpPr>
          <p:nvPr/>
        </p:nvSpPr>
        <p:spPr bwMode="gray">
          <a:xfrm>
            <a:off x="1943893" y="144843"/>
            <a:ext cx="5256213" cy="5889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gamma/>
                  <a:tint val="75686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75686"/>
                  <a:invGamma/>
                </a:schemeClr>
              </a:gs>
            </a:gsLst>
            <a:lin ang="18900000" scaled="1"/>
          </a:gradFill>
          <a:ln w="25400">
            <a:solidFill>
              <a:schemeClr val="bg1"/>
            </a:solidFill>
            <a:round/>
          </a:ln>
          <a:effectLst>
            <a:prstShdw prst="shdw11">
              <a:srgbClr val="808080">
                <a:alpha val="50000"/>
              </a:srgbClr>
            </a:prst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</a:rPr>
              <a:t>一、</a:t>
            </a:r>
            <a:r>
              <a:rPr lang="zh-CN" altLang="en-US" sz="2400" i="0" dirty="0">
                <a:solidFill>
                  <a:schemeClr val="bg1"/>
                </a:solidFill>
                <a:ea typeface="宋体" panose="02010600030101010101" pitchFamily="2" charset="-122"/>
              </a:rPr>
              <a:t>四川省高校后勤协会概况</a:t>
            </a:r>
            <a:endParaRPr lang="en-US" altLang="zh-CN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6" grpId="0"/>
      <p:bldP spid="30" grpId="0"/>
      <p:bldP spid="40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848600" cy="792088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二、协会</a:t>
            </a:r>
            <a:r>
              <a:rPr lang="en-US" altLang="zh-CN" sz="2400" dirty="0">
                <a:ea typeface="宋体" panose="02010600030101010101" pitchFamily="2" charset="-122"/>
              </a:rPr>
              <a:t>2021</a:t>
            </a:r>
            <a:r>
              <a:rPr lang="zh-CN" altLang="en-US" sz="2400" dirty="0">
                <a:ea typeface="宋体" panose="02010600030101010101" pitchFamily="2" charset="-122"/>
              </a:rPr>
              <a:t>年重点工作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124744"/>
            <a:ext cx="7622232" cy="5616624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1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、协助教育厅召开全省民办高校后勤工作会。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2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、协助教育厅开展第二届“学校后勤孺子牛”推颂活动；学校</a:t>
            </a:r>
            <a:r>
              <a:rPr lang="en-US" altLang="zh-CN" sz="1800" b="1" dirty="0">
                <a:ea typeface="宋体" panose="02010600030101010101" pitchFamily="2" charset="-122"/>
              </a:rPr>
              <a:t>---</a:t>
            </a:r>
            <a:r>
              <a:rPr lang="zh-CN" altLang="en-US" sz="1800" b="1" dirty="0">
                <a:ea typeface="宋体" panose="02010600030101010101" pitchFamily="2" charset="-122"/>
              </a:rPr>
              <a:t>片区</a:t>
            </a:r>
            <a:r>
              <a:rPr lang="en-US" altLang="zh-CN" sz="1800" b="1" dirty="0">
                <a:ea typeface="宋体" panose="02010600030101010101" pitchFamily="2" charset="-122"/>
              </a:rPr>
              <a:t>---</a:t>
            </a:r>
            <a:r>
              <a:rPr lang="zh-CN" altLang="en-US" sz="1800" b="1" dirty="0">
                <a:ea typeface="宋体" panose="02010600030101010101" pitchFamily="2" charset="-122"/>
              </a:rPr>
              <a:t>协会</a:t>
            </a:r>
            <a:r>
              <a:rPr lang="en-US" altLang="zh-CN" sz="1800" b="1" dirty="0">
                <a:ea typeface="宋体" panose="02010600030101010101" pitchFamily="2" charset="-122"/>
              </a:rPr>
              <a:t>---</a:t>
            </a:r>
            <a:r>
              <a:rPr lang="zh-CN" altLang="en-US" sz="1800" b="1" dirty="0">
                <a:ea typeface="宋体" panose="02010600030101010101" pitchFamily="2" charset="-122"/>
              </a:rPr>
              <a:t>教育厅。（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7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月前各校完成推颂</a:t>
            </a:r>
            <a:r>
              <a:rPr lang="zh-CN" altLang="en-US" sz="1800" b="1" dirty="0">
                <a:ea typeface="宋体" panose="02010600030101010101" pitchFamily="2" charset="-122"/>
              </a:rPr>
              <a:t>，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各片区在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9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月底前完成推，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12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月进行省级推颂并颁奖，全省高校推颂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10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名省级高校后勤孺子牛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3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、协助教育厅举办首届四川省高校烹饪技能大赛。（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片区推荐参赛队伍，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7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月份全省举行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、协助教育厅组织在蓉高校开展龙泉山城市森林公园植树履责活动（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物专会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5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、协助教育厅启动制定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四川省高等院校学生食堂管理服务规范（地方标准）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、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四川省高等院校学生公寓管理服务规范（地方标准）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、示范性食堂、示范性公寓标准（协会团体标准）工作。（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咨询委员会</a:t>
            </a:r>
            <a:r>
              <a:rPr lang="zh-CN" altLang="en-US" sz="1800" b="1" dirty="0">
                <a:ea typeface="宋体" panose="02010600030101010101" pitchFamily="2" charset="-122"/>
              </a:rPr>
              <a:t>、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伙专会、寓专会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340768"/>
            <a:ext cx="7200800" cy="5112568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6</a:t>
            </a:r>
            <a:r>
              <a:rPr lang="zh-CN" altLang="en-US" sz="1800" b="1" dirty="0">
                <a:ea typeface="宋体" panose="02010600030101010101" pitchFamily="2" charset="-122"/>
              </a:rPr>
              <a:t>、印发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四川省高等学校学生食堂菜品供应与经营核算指导意见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月，秘书处、伙专会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7</a:t>
            </a:r>
            <a:r>
              <a:rPr lang="zh-CN" altLang="en-US" sz="1800" b="1" dirty="0">
                <a:ea typeface="宋体" panose="02010600030101010101" pitchFamily="2" charset="-122"/>
              </a:rPr>
              <a:t>、制订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四川省高校后勤协会</a:t>
            </a:r>
            <a:r>
              <a:rPr lang="en-US" altLang="zh-CN" sz="1800" b="1" dirty="0">
                <a:ea typeface="宋体" panose="02010600030101010101" pitchFamily="2" charset="-122"/>
              </a:rPr>
              <a:t>2021</a:t>
            </a:r>
            <a:r>
              <a:rPr lang="zh-CN" altLang="en-US" sz="1800" b="1" dirty="0">
                <a:ea typeface="宋体" panose="02010600030101010101" pitchFamily="2" charset="-122"/>
              </a:rPr>
              <a:t>年财务预算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，调整银行支付最高限额 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8</a:t>
            </a:r>
            <a:r>
              <a:rPr lang="zh-CN" altLang="en-US" sz="1800" b="1" dirty="0">
                <a:ea typeface="宋体" panose="02010600030101010101" pitchFamily="2" charset="-122"/>
              </a:rPr>
              <a:t>、开展春季开学后勤食品安全（含节约粮食）交叉检查。（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检查内容：食品安全风险考核（复核各校的自评结果）、节约粮食，伙专会及各片区组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9</a:t>
            </a:r>
            <a:r>
              <a:rPr lang="zh-CN" altLang="en-US" sz="1800" b="1" dirty="0">
                <a:ea typeface="宋体" panose="02010600030101010101" pitchFamily="2" charset="-122"/>
              </a:rPr>
              <a:t>、召开</a:t>
            </a:r>
            <a:r>
              <a:rPr lang="en-US" altLang="zh-CN" sz="1800" b="1" dirty="0">
                <a:ea typeface="宋体" panose="02010600030101010101" pitchFamily="2" charset="-122"/>
              </a:rPr>
              <a:t>2020</a:t>
            </a:r>
            <a:r>
              <a:rPr lang="zh-CN" altLang="en-US" sz="1800" b="1" dirty="0">
                <a:ea typeface="宋体" panose="02010600030101010101" pitchFamily="2" charset="-122"/>
              </a:rPr>
              <a:t>年度企业会员座谈会（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12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日，秘书处、相关专委会、片区秘书长参会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10</a:t>
            </a:r>
            <a:r>
              <a:rPr lang="zh-CN" altLang="en-US" sz="1800" b="1" dirty="0">
                <a:ea typeface="宋体" panose="02010600030101010101" pitchFamily="2" charset="-122"/>
              </a:rPr>
              <a:t>、召开协会秘书长工作扩大会，同时召开示范性</a:t>
            </a:r>
            <a:r>
              <a:rPr lang="en-US" altLang="zh-CN" sz="1800" b="1" dirty="0">
                <a:ea typeface="宋体" panose="02010600030101010101" pitchFamily="2" charset="-122"/>
              </a:rPr>
              <a:t>【</a:t>
            </a:r>
            <a:r>
              <a:rPr lang="zh-CN" altLang="en-US" sz="1800" b="1" dirty="0">
                <a:ea typeface="宋体" panose="02010600030101010101" pitchFamily="2" charset="-122"/>
              </a:rPr>
              <a:t>食堂</a:t>
            </a:r>
            <a:r>
              <a:rPr lang="en-US" altLang="zh-CN" sz="1800" b="1" dirty="0">
                <a:ea typeface="宋体" panose="02010600030101010101" pitchFamily="2" charset="-122"/>
              </a:rPr>
              <a:t>】</a:t>
            </a:r>
            <a:r>
              <a:rPr lang="zh-CN" altLang="en-US" sz="1800" b="1" dirty="0">
                <a:ea typeface="宋体" panose="02010600030101010101" pitchFamily="2" charset="-122"/>
              </a:rPr>
              <a:t>和</a:t>
            </a:r>
            <a:r>
              <a:rPr lang="en-US" altLang="zh-CN" sz="1800" b="1" dirty="0">
                <a:ea typeface="宋体" panose="02010600030101010101" pitchFamily="2" charset="-122"/>
              </a:rPr>
              <a:t>【</a:t>
            </a:r>
            <a:r>
              <a:rPr lang="zh-CN" altLang="en-US" sz="1800" b="1" dirty="0">
                <a:ea typeface="宋体" panose="02010600030101010101" pitchFamily="2" charset="-122"/>
              </a:rPr>
              <a:t>公寓</a:t>
            </a:r>
            <a:r>
              <a:rPr lang="en-US" altLang="zh-CN" sz="1800" b="1" dirty="0">
                <a:ea typeface="宋体" panose="02010600030101010101" pitchFamily="2" charset="-122"/>
              </a:rPr>
              <a:t>】</a:t>
            </a:r>
            <a:r>
              <a:rPr lang="zh-CN" altLang="en-US" sz="1800" b="1" dirty="0">
                <a:ea typeface="宋体" panose="02010600030101010101" pitchFamily="2" charset="-122"/>
              </a:rPr>
              <a:t>创建标准启动会（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10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日，秘书处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848600" cy="792088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二、协会</a:t>
            </a:r>
            <a:r>
              <a:rPr lang="en-US" altLang="zh-CN" sz="2400" dirty="0">
                <a:ea typeface="宋体" panose="02010600030101010101" pitchFamily="2" charset="-122"/>
              </a:rPr>
              <a:t>2021</a:t>
            </a:r>
            <a:r>
              <a:rPr lang="zh-CN" altLang="en-US" sz="2400" dirty="0">
                <a:ea typeface="宋体" panose="02010600030101010101" pitchFamily="2" charset="-122"/>
              </a:rPr>
              <a:t>年重点工作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340768"/>
            <a:ext cx="7200800" cy="5328592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11</a:t>
            </a:r>
            <a:r>
              <a:rPr lang="zh-CN" altLang="en-US" sz="1800" b="1" dirty="0">
                <a:ea typeface="宋体" panose="02010600030101010101" pitchFamily="2" charset="-122"/>
              </a:rPr>
              <a:t>、召开“十四五”四川高校后勤发展规划课题各子课题进展情况汇报会，督促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四川省高校后勤“十四五”规划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课题进度（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咨询委员会、管服、思政、伙食、公寓、能源、物业和幼教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12</a:t>
            </a:r>
            <a:r>
              <a:rPr lang="zh-CN" altLang="en-US" sz="1800" b="1" dirty="0">
                <a:ea typeface="宋体" panose="02010600030101010101" pitchFamily="2" charset="-122"/>
              </a:rPr>
              <a:t>、赴重庆开展川渝高校后勤交流，筹备川渝高校后勤高峰论坛、川渝基建联盟成立等事宜（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13</a:t>
            </a:r>
            <a:r>
              <a:rPr lang="zh-CN" altLang="en-US" sz="1800" b="1" dirty="0">
                <a:ea typeface="宋体" panose="02010600030101010101" pitchFamily="2" charset="-122"/>
              </a:rPr>
              <a:t>、做好协会评级准备工作（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14</a:t>
            </a:r>
            <a:r>
              <a:rPr lang="zh-CN" altLang="en-US" sz="1800" b="1" dirty="0">
                <a:ea typeface="宋体" panose="02010600030101010101" pitchFamily="2" charset="-122"/>
              </a:rPr>
              <a:t>、发布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四川高校后勤基建工作研究论文集（</a:t>
            </a:r>
            <a:r>
              <a:rPr lang="en-US" altLang="zh-CN" sz="1800" b="1" dirty="0">
                <a:ea typeface="宋体" panose="02010600030101010101" pitchFamily="2" charset="-122"/>
              </a:rPr>
              <a:t>2021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征文通知（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咨询委员会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15</a:t>
            </a:r>
            <a:r>
              <a:rPr lang="zh-CN" altLang="en-US" sz="1800" b="1" dirty="0">
                <a:ea typeface="宋体" panose="02010600030101010101" pitchFamily="2" charset="-122"/>
              </a:rPr>
              <a:t>、召开信息化专业委员会成立筹备会（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川师大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16</a:t>
            </a:r>
            <a:r>
              <a:rPr lang="zh-CN" altLang="en-US" sz="1800" b="1" dirty="0">
                <a:ea typeface="宋体" panose="02010600030101010101" pitchFamily="2" charset="-122"/>
              </a:rPr>
              <a:t>、启动“</a:t>
            </a:r>
            <a:r>
              <a:rPr lang="en-US" altLang="zh-CN" sz="1800" b="1" dirty="0">
                <a:ea typeface="宋体" panose="02010600030101010101" pitchFamily="2" charset="-122"/>
              </a:rPr>
              <a:t>2020-2021</a:t>
            </a:r>
            <a:r>
              <a:rPr lang="zh-CN" altLang="en-US" sz="1800" b="1" dirty="0">
                <a:ea typeface="宋体" panose="02010600030101010101" pitchFamily="2" charset="-122"/>
              </a:rPr>
              <a:t>年度四川高校后勤疫情防控工作”先进集体、先进个人表彰评选活动 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月，协会秘书处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848600" cy="792088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二、协会</a:t>
            </a:r>
            <a:r>
              <a:rPr lang="en-US" altLang="zh-CN" sz="2400" dirty="0">
                <a:ea typeface="宋体" panose="02010600030101010101" pitchFamily="2" charset="-122"/>
              </a:rPr>
              <a:t>2021</a:t>
            </a:r>
            <a:r>
              <a:rPr lang="zh-CN" altLang="en-US" sz="2400" dirty="0">
                <a:ea typeface="宋体" panose="02010600030101010101" pitchFamily="2" charset="-122"/>
              </a:rPr>
              <a:t>年重点工作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340768"/>
            <a:ext cx="7344816" cy="5256584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17</a:t>
            </a:r>
            <a:r>
              <a:rPr lang="zh-CN" altLang="en-US" sz="1800" b="1" dirty="0">
                <a:ea typeface="宋体" panose="02010600030101010101" pitchFamily="2" charset="-122"/>
              </a:rPr>
              <a:t>、召开协会三届三次年会（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23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日，眉山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18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、协助教育厅举办高校后勤处级干部培训事宜（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19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、协助教育厅完成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四川省高校学生食堂管理办法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修订（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月、伙专会、秘书处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20</a:t>
            </a:r>
            <a:r>
              <a:rPr lang="zh-CN" altLang="en-US" sz="1800" b="1" dirty="0">
                <a:ea typeface="宋体" panose="02010600030101010101" pitchFamily="2" charset="-122"/>
              </a:rPr>
              <a:t>、召开伙专会</a:t>
            </a:r>
            <a:r>
              <a:rPr lang="en-US" altLang="zh-CN" sz="1800" b="1" dirty="0">
                <a:ea typeface="宋体" panose="02010600030101010101" pitchFamily="2" charset="-122"/>
              </a:rPr>
              <a:t>2020</a:t>
            </a:r>
            <a:r>
              <a:rPr lang="zh-CN" altLang="en-US" sz="1800" b="1" dirty="0">
                <a:ea typeface="宋体" panose="02010600030101010101" pitchFamily="2" charset="-122"/>
              </a:rPr>
              <a:t>年年会暨换届大会（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14-16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日，广元，伙专会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21</a:t>
            </a:r>
            <a:r>
              <a:rPr lang="zh-CN" altLang="en-US" sz="1800" b="1" dirty="0">
                <a:ea typeface="宋体" panose="02010600030101010101" pitchFamily="2" charset="-122"/>
              </a:rPr>
              <a:t>、召开幼专会</a:t>
            </a:r>
            <a:r>
              <a:rPr lang="en-US" altLang="zh-CN" sz="1800" b="1" dirty="0">
                <a:ea typeface="宋体" panose="02010600030101010101" pitchFamily="2" charset="-122"/>
              </a:rPr>
              <a:t>2020</a:t>
            </a:r>
            <a:r>
              <a:rPr lang="zh-CN" altLang="en-US" sz="1800" b="1" dirty="0">
                <a:ea typeface="宋体" panose="02010600030101010101" pitchFamily="2" charset="-122"/>
              </a:rPr>
              <a:t>年年会暨幼教专题培训（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13-15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日，广元，幼专会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22</a:t>
            </a:r>
            <a:r>
              <a:rPr lang="zh-CN" altLang="en-US" sz="1800" b="1" dirty="0">
                <a:ea typeface="宋体" panose="02010600030101010101" pitchFamily="2" charset="-122"/>
              </a:rPr>
              <a:t>、协助中国教育后勤协会举办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高校后勤遵法依规开展招标采购实操研讨会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20-23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日，成都、秘书处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848600" cy="792088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二、协会</a:t>
            </a:r>
            <a:r>
              <a:rPr lang="en-US" altLang="zh-CN" sz="2400" dirty="0">
                <a:ea typeface="宋体" panose="02010600030101010101" pitchFamily="2" charset="-122"/>
              </a:rPr>
              <a:t>2021</a:t>
            </a:r>
            <a:r>
              <a:rPr lang="zh-CN" altLang="en-US" sz="2400" dirty="0">
                <a:ea typeface="宋体" panose="02010600030101010101" pitchFamily="2" charset="-122"/>
              </a:rPr>
              <a:t>年重点工作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340768"/>
            <a:ext cx="7344816" cy="4968552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23</a:t>
            </a:r>
            <a:r>
              <a:rPr lang="zh-CN" altLang="en-US" sz="1800" b="1" dirty="0">
                <a:ea typeface="宋体" panose="02010600030101010101" pitchFamily="2" charset="-122"/>
              </a:rPr>
              <a:t>、启动对第一批后勤专家届满审核续聘，第三批后勤专家遴选（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咨询委员会、相关专委会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24</a:t>
            </a:r>
            <a:r>
              <a:rPr lang="zh-CN" altLang="en-US" sz="1800" b="1" dirty="0">
                <a:ea typeface="宋体" panose="02010600030101010101" pitchFamily="2" charset="-122"/>
              </a:rPr>
              <a:t>、组团省外调研食堂物资联合采购（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月，采购联盟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25</a:t>
            </a:r>
            <a:r>
              <a:rPr lang="zh-CN" altLang="en-US" sz="1800" b="1" dirty="0">
                <a:ea typeface="宋体" panose="02010600030101010101" pitchFamily="2" charset="-122"/>
              </a:rPr>
              <a:t>、组团前往上海参加“</a:t>
            </a:r>
            <a:r>
              <a:rPr lang="en-US" altLang="zh-CN" sz="1800" b="1" dirty="0">
                <a:ea typeface="宋体" panose="02010600030101010101" pitchFamily="2" charset="-122"/>
              </a:rPr>
              <a:t>2021</a:t>
            </a:r>
            <a:r>
              <a:rPr lang="zh-CN" altLang="en-US" sz="1800" b="1" dirty="0">
                <a:ea typeface="宋体" panose="02010600030101010101" pitchFamily="2" charset="-122"/>
              </a:rPr>
              <a:t>年中国教育后勤展览会”（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7-9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日，秘书处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26</a:t>
            </a:r>
            <a:r>
              <a:rPr lang="zh-CN" altLang="en-US" sz="1800" b="1" dirty="0">
                <a:ea typeface="宋体" panose="02010600030101010101" pitchFamily="2" charset="-122"/>
              </a:rPr>
              <a:t>、召开采购联盟主任工作会，组织扶贫产品联合采购，举办扶贫产品进校园活动。（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采购联盟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27</a:t>
            </a:r>
            <a:r>
              <a:rPr lang="zh-CN" altLang="en-US" sz="1800" b="1" dirty="0">
                <a:ea typeface="宋体" panose="02010600030101010101" pitchFamily="2" charset="-122"/>
              </a:rPr>
              <a:t>、召开基建工作委员会成立筹备会（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月，成都师范学院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28</a:t>
            </a:r>
            <a:r>
              <a:rPr lang="zh-CN" altLang="en-US" sz="1800" b="1" dirty="0">
                <a:ea typeface="宋体" panose="02010600030101010101" pitchFamily="2" charset="-122"/>
              </a:rPr>
              <a:t>、完成食品安全远程培训第二期考试（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月、伙专会、秘书处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29</a:t>
            </a:r>
            <a:r>
              <a:rPr lang="zh-CN" altLang="en-US" sz="1800" b="1" dirty="0">
                <a:ea typeface="宋体" panose="02010600030101010101" pitchFamily="2" charset="-122"/>
              </a:rPr>
              <a:t>、召开管服会</a:t>
            </a:r>
            <a:r>
              <a:rPr lang="en-US" altLang="zh-CN" sz="1800" b="1" dirty="0">
                <a:ea typeface="宋体" panose="02010600030101010101" pitchFamily="2" charset="-122"/>
              </a:rPr>
              <a:t>2020</a:t>
            </a:r>
            <a:r>
              <a:rPr lang="zh-CN" altLang="en-US" sz="1800" b="1" dirty="0">
                <a:ea typeface="宋体" panose="02010600030101010101" pitchFamily="2" charset="-122"/>
              </a:rPr>
              <a:t>年年会（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月，管服会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848600" cy="792088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一、协会</a:t>
            </a:r>
            <a:r>
              <a:rPr lang="en-US" altLang="zh-CN" sz="2400" dirty="0">
                <a:ea typeface="宋体" panose="02010600030101010101" pitchFamily="2" charset="-122"/>
              </a:rPr>
              <a:t>2021</a:t>
            </a:r>
            <a:r>
              <a:rPr lang="zh-CN" altLang="en-US" sz="2400" dirty="0">
                <a:ea typeface="宋体" panose="02010600030101010101" pitchFamily="2" charset="-122"/>
              </a:rPr>
              <a:t>年重点工作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340768"/>
            <a:ext cx="7344816" cy="5256584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30</a:t>
            </a:r>
            <a:r>
              <a:rPr lang="zh-CN" altLang="en-US" sz="1800" b="1" dirty="0">
                <a:ea typeface="宋体" panose="02010600030101010101" pitchFamily="2" charset="-122"/>
              </a:rPr>
              <a:t>、召开</a:t>
            </a:r>
            <a:r>
              <a:rPr lang="en-US" altLang="zh-CN" sz="1800" b="1" dirty="0">
                <a:ea typeface="宋体" panose="02010600030101010101" pitchFamily="2" charset="-122"/>
              </a:rPr>
              <a:t>2018-2019</a:t>
            </a:r>
            <a:r>
              <a:rPr lang="zh-CN" altLang="en-US" sz="1800" b="1" dirty="0">
                <a:ea typeface="宋体" panose="02010600030101010101" pitchFamily="2" charset="-122"/>
              </a:rPr>
              <a:t>年课题第二批结题会（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月，咨询委员会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31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、协助教育厅完成示范性学生食堂、示范型学生公寓创建评价指标指标制订（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月，咨询委员会、伙专会、寓专会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32</a:t>
            </a:r>
            <a:r>
              <a:rPr lang="zh-CN" altLang="en-US" sz="1800" b="1" dirty="0">
                <a:ea typeface="宋体" panose="02010600030101010101" pitchFamily="2" charset="-122"/>
              </a:rPr>
              <a:t>、发布协会</a:t>
            </a:r>
            <a:r>
              <a:rPr lang="en-US" altLang="zh-CN" sz="1800" b="1" dirty="0">
                <a:ea typeface="宋体" panose="02010600030101010101" pitchFamily="2" charset="-122"/>
              </a:rPr>
              <a:t>2022-2023</a:t>
            </a:r>
            <a:r>
              <a:rPr lang="zh-CN" altLang="en-US" sz="1800" b="1" dirty="0">
                <a:ea typeface="宋体" panose="02010600030101010101" pitchFamily="2" charset="-122"/>
              </a:rPr>
              <a:t>年度课题征集指南（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月，咨询委员会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33</a:t>
            </a:r>
            <a:r>
              <a:rPr lang="zh-CN" altLang="en-US" sz="1800" b="1" dirty="0">
                <a:ea typeface="宋体" panose="02010600030101010101" pitchFamily="2" charset="-122"/>
              </a:rPr>
              <a:t>、出台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四川省高校后勤物资联合采购实施细则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月，采购联盟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34</a:t>
            </a:r>
            <a:r>
              <a:rPr lang="zh-CN" altLang="en-US" sz="1800" b="1" dirty="0">
                <a:ea typeface="宋体" panose="02010600030101010101" pitchFamily="2" charset="-122"/>
              </a:rPr>
              <a:t>、启动食品安全远程培训第三期培训（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月，伙专会、秘书处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35</a:t>
            </a:r>
            <a:r>
              <a:rPr lang="zh-CN" altLang="en-US" sz="1800" b="1" dirty="0">
                <a:ea typeface="宋体" panose="02010600030101010101" pitchFamily="2" charset="-122"/>
              </a:rPr>
              <a:t>、出台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协会来往公文及档案管理办法制订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、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四川省高校后勤协会接待费管理办法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、修订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四川省高校后勤协会国内出差费管理办法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6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848600" cy="792088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二、协会</a:t>
            </a:r>
            <a:r>
              <a:rPr lang="en-US" altLang="zh-CN" sz="2400" dirty="0">
                <a:ea typeface="宋体" panose="02010600030101010101" pitchFamily="2" charset="-122"/>
              </a:rPr>
              <a:t>2021</a:t>
            </a:r>
            <a:r>
              <a:rPr lang="zh-CN" altLang="en-US" sz="2400" dirty="0">
                <a:ea typeface="宋体" panose="02010600030101010101" pitchFamily="2" charset="-122"/>
              </a:rPr>
              <a:t>年重点工作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340768"/>
            <a:ext cx="7344816" cy="5328592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36</a:t>
            </a:r>
            <a:r>
              <a:rPr lang="zh-CN" altLang="en-US" sz="1800" b="1" dirty="0">
                <a:ea typeface="宋体" panose="02010600030101010101" pitchFamily="2" charset="-122"/>
              </a:rPr>
              <a:t>、组团参加四川教育博览会，同期拟举办以下活动（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成都西博城，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7-9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号，秘书处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</a:t>
            </a: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ea typeface="宋体" panose="02010600030101010101" pitchFamily="2" charset="-122"/>
              </a:rPr>
              <a:t>1</a:t>
            </a:r>
            <a:r>
              <a:rPr lang="zh-CN" altLang="en-US" sz="1800" b="1" dirty="0">
                <a:ea typeface="宋体" panose="02010600030101010101" pitchFamily="2" charset="-122"/>
              </a:rPr>
              <a:t>）举办川渝高校后勤高峰论坛（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</a:t>
            </a: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ea typeface="宋体" panose="02010600030101010101" pitchFamily="2" charset="-122"/>
              </a:rPr>
              <a:t>2</a:t>
            </a:r>
            <a:r>
              <a:rPr lang="zh-CN" altLang="en-US" sz="1800" b="1" dirty="0">
                <a:ea typeface="宋体" panose="02010600030101010101" pitchFamily="2" charset="-122"/>
              </a:rPr>
              <a:t>）川渝高校基建联盟成立大会（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成都师范学院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</a:t>
            </a: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ea typeface="宋体" panose="02010600030101010101" pitchFamily="2" charset="-122"/>
              </a:rPr>
              <a:t>3</a:t>
            </a:r>
            <a:r>
              <a:rPr lang="zh-CN" altLang="en-US" sz="1800" b="1" dirty="0">
                <a:ea typeface="宋体" panose="02010600030101010101" pitchFamily="2" charset="-122"/>
              </a:rPr>
              <a:t>）基建工作委员会成立大会（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成都师范学院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</a:t>
            </a: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ea typeface="宋体" panose="02010600030101010101" pitchFamily="2" charset="-122"/>
              </a:rPr>
              <a:t>）信息化专委会成立大会（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四川师范大学</a:t>
            </a:r>
            <a:r>
              <a:rPr lang="zh-CN" altLang="en-US" sz="1800" b="1" dirty="0">
                <a:ea typeface="宋体" panose="02010600030101010101" pitchFamily="2" charset="-122"/>
              </a:rPr>
              <a:t>） 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37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、协助教育厅举办教育系统食品安全培训（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6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月，伙专会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38</a:t>
            </a:r>
            <a:r>
              <a:rPr lang="zh-CN" altLang="en-US" sz="1800" b="1" dirty="0">
                <a:ea typeface="宋体" panose="02010600030101010101" pitchFamily="2" charset="-122"/>
              </a:rPr>
              <a:t>、完成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四川省高校后勤“十四五”规划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课题结题（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6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月，咨询委员会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39</a:t>
            </a:r>
            <a:r>
              <a:rPr lang="zh-CN" altLang="en-US" sz="1800" b="1" dirty="0">
                <a:ea typeface="宋体" panose="02010600030101010101" pitchFamily="2" charset="-122"/>
              </a:rPr>
              <a:t>、召开协会三届六次理事会（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6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</a:pPr>
            <a:endParaRPr lang="en-US" altLang="zh-CN" sz="1800" b="1" dirty="0"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848600" cy="792088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二、协会</a:t>
            </a:r>
            <a:r>
              <a:rPr lang="en-US" altLang="zh-CN" sz="2400" dirty="0">
                <a:ea typeface="宋体" panose="02010600030101010101" pitchFamily="2" charset="-122"/>
              </a:rPr>
              <a:t>2021</a:t>
            </a:r>
            <a:r>
              <a:rPr lang="zh-CN" altLang="en-US" sz="2400" dirty="0">
                <a:ea typeface="宋体" panose="02010600030101010101" pitchFamily="2" charset="-122"/>
              </a:rPr>
              <a:t>年重点工作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340768"/>
            <a:ext cx="7344816" cy="5112568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40</a:t>
            </a:r>
            <a:r>
              <a:rPr lang="zh-CN" altLang="en-US" sz="1800" b="1" dirty="0">
                <a:ea typeface="宋体" panose="02010600030101010101" pitchFamily="2" charset="-122"/>
              </a:rPr>
              <a:t>、召开能专会</a:t>
            </a:r>
            <a:r>
              <a:rPr lang="en-US" altLang="zh-CN" sz="1800" b="1" dirty="0">
                <a:ea typeface="宋体" panose="02010600030101010101" pitchFamily="2" charset="-122"/>
              </a:rPr>
              <a:t>2021</a:t>
            </a:r>
            <a:r>
              <a:rPr lang="zh-CN" altLang="en-US" sz="1800" b="1" dirty="0">
                <a:ea typeface="宋体" panose="02010600030101010101" pitchFamily="2" charset="-122"/>
              </a:rPr>
              <a:t>年年会暨第二次节水学校建设推进会（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6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月，能专会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41</a:t>
            </a:r>
            <a:r>
              <a:rPr lang="zh-CN" altLang="en-US" sz="1800" b="1" dirty="0">
                <a:ea typeface="宋体" panose="02010600030101010101" pitchFamily="2" charset="-122"/>
              </a:rPr>
              <a:t>、召开校园快递服务站建设研讨会（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7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月，管服会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42</a:t>
            </a:r>
            <a:r>
              <a:rPr lang="zh-CN" altLang="en-US" sz="1800" b="1" dirty="0">
                <a:ea typeface="宋体" panose="02010600030101010101" pitchFamily="2" charset="-122"/>
              </a:rPr>
              <a:t>、召开</a:t>
            </a:r>
            <a:r>
              <a:rPr lang="en-US" altLang="zh-CN" sz="1800" b="1" dirty="0">
                <a:ea typeface="宋体" panose="02010600030101010101" pitchFamily="2" charset="-122"/>
              </a:rPr>
              <a:t>【</a:t>
            </a:r>
            <a:r>
              <a:rPr lang="zh-CN" altLang="en-US" sz="1800" b="1" dirty="0">
                <a:ea typeface="宋体" panose="02010600030101010101" pitchFamily="2" charset="-122"/>
              </a:rPr>
              <a:t>能源</a:t>
            </a:r>
            <a:r>
              <a:rPr lang="en-US" altLang="zh-CN" sz="1800" b="1" dirty="0">
                <a:ea typeface="宋体" panose="02010600030101010101" pitchFamily="2" charset="-122"/>
              </a:rPr>
              <a:t>】</a:t>
            </a:r>
            <a:r>
              <a:rPr lang="zh-CN" altLang="en-US" sz="1800" b="1" dirty="0">
                <a:ea typeface="宋体" panose="02010600030101010101" pitchFamily="2" charset="-122"/>
              </a:rPr>
              <a:t>和</a:t>
            </a:r>
            <a:r>
              <a:rPr lang="en-US" altLang="zh-CN" sz="1800" b="1" dirty="0">
                <a:ea typeface="宋体" panose="02010600030101010101" pitchFamily="2" charset="-122"/>
              </a:rPr>
              <a:t>【</a:t>
            </a:r>
            <a:r>
              <a:rPr lang="zh-CN" altLang="en-US" sz="1800" b="1" dirty="0">
                <a:ea typeface="宋体" panose="02010600030101010101" pitchFamily="2" charset="-122"/>
              </a:rPr>
              <a:t>绿化</a:t>
            </a:r>
            <a:r>
              <a:rPr lang="en-US" altLang="zh-CN" sz="1800" b="1" dirty="0">
                <a:ea typeface="宋体" panose="02010600030101010101" pitchFamily="2" charset="-122"/>
              </a:rPr>
              <a:t>】</a:t>
            </a:r>
            <a:r>
              <a:rPr lang="zh-CN" altLang="en-US" sz="1800" b="1" dirty="0">
                <a:ea typeface="宋体" panose="02010600030101010101" pitchFamily="2" charset="-122"/>
              </a:rPr>
              <a:t>两个协会团体标准验收会（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7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月，咨询委员会、能专会、物专会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43</a:t>
            </a:r>
            <a:r>
              <a:rPr lang="zh-CN" altLang="en-US" sz="1800" b="1" dirty="0">
                <a:ea typeface="宋体" panose="02010600030101010101" pitchFamily="2" charset="-122"/>
              </a:rPr>
              <a:t>、高校后勤厨师、电工等级证书班培训（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7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月，伙专会、能专会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44</a:t>
            </a:r>
            <a:r>
              <a:rPr lang="zh-CN" altLang="en-US" sz="1800" b="1" dirty="0">
                <a:ea typeface="宋体" panose="02010600030101010101" pitchFamily="2" charset="-122"/>
              </a:rPr>
              <a:t>、召开第二期通讯员培训暨</a:t>
            </a:r>
            <a:r>
              <a:rPr lang="en-US" altLang="zh-CN" sz="1800" b="1" dirty="0">
                <a:ea typeface="宋体" panose="02010600030101010101" pitchFamily="2" charset="-122"/>
              </a:rPr>
              <a:t>2020</a:t>
            </a:r>
            <a:r>
              <a:rPr lang="zh-CN" altLang="en-US" sz="1800" b="1" dirty="0">
                <a:ea typeface="宋体" panose="02010600030101010101" pitchFamily="2" charset="-122"/>
              </a:rPr>
              <a:t>年度信息宣传表彰大会（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7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45</a:t>
            </a:r>
            <a:r>
              <a:rPr lang="zh-CN" altLang="en-US" sz="1800" b="1" dirty="0">
                <a:ea typeface="宋体" panose="02010600030101010101" pitchFamily="2" charset="-122"/>
              </a:rPr>
              <a:t>、暑期组团去省外进行专项调研（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46</a:t>
            </a:r>
            <a:r>
              <a:rPr lang="zh-CN" altLang="en-US" sz="1800" b="1" dirty="0">
                <a:ea typeface="宋体" panose="02010600030101010101" pitchFamily="2" charset="-122"/>
              </a:rPr>
              <a:t>、开展秋季开学食品安全、公寓消防安全、学校供电供水安全交叉检查（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9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月，各片区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848600" cy="792088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二、协会</a:t>
            </a:r>
            <a:r>
              <a:rPr lang="en-US" altLang="zh-CN" sz="2400" dirty="0">
                <a:ea typeface="宋体" panose="02010600030101010101" pitchFamily="2" charset="-122"/>
              </a:rPr>
              <a:t>2021</a:t>
            </a:r>
            <a:r>
              <a:rPr lang="zh-CN" altLang="en-US" sz="2400" dirty="0">
                <a:ea typeface="宋体" panose="02010600030101010101" pitchFamily="2" charset="-122"/>
              </a:rPr>
              <a:t>年重点工作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340768"/>
            <a:ext cx="7344816" cy="4752528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47</a:t>
            </a:r>
            <a:r>
              <a:rPr lang="zh-CN" altLang="en-US" sz="1800" b="1" dirty="0">
                <a:ea typeface="宋体" panose="02010600030101010101" pitchFamily="2" charset="-122"/>
              </a:rPr>
              <a:t>、完成食品安全远程培训第三期考试（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9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月，伙专会、秘书处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48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、协助教育厅开展示范性学生食堂、示范性学生公寓创建验收工作（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10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月，伙专会、寓专会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49</a:t>
            </a:r>
            <a:r>
              <a:rPr lang="zh-CN" altLang="en-US" sz="1800" b="1" dirty="0">
                <a:ea typeface="宋体" panose="02010600030101010101" pitchFamily="2" charset="-122"/>
              </a:rPr>
              <a:t>、召开职教会</a:t>
            </a:r>
            <a:r>
              <a:rPr lang="en-US" altLang="zh-CN" sz="1800" b="1" dirty="0">
                <a:ea typeface="宋体" panose="02010600030101010101" pitchFamily="2" charset="-122"/>
              </a:rPr>
              <a:t>2021</a:t>
            </a:r>
            <a:r>
              <a:rPr lang="zh-CN" altLang="en-US" sz="1800" b="1" dirty="0">
                <a:ea typeface="宋体" panose="02010600030101010101" pitchFamily="2" charset="-122"/>
              </a:rPr>
              <a:t>年年会暨职教后勤专题培训（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10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月，职教会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50</a:t>
            </a:r>
            <a:r>
              <a:rPr lang="zh-CN" altLang="en-US" sz="1800" b="1" dirty="0">
                <a:ea typeface="宋体" panose="02010600030101010101" pitchFamily="2" charset="-122"/>
              </a:rPr>
              <a:t>、完成四川高校后勤大数据库（初步）建设并试运行（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10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51</a:t>
            </a:r>
            <a:r>
              <a:rPr lang="zh-CN" altLang="en-US" sz="1800" b="1" dirty="0">
                <a:ea typeface="宋体" panose="02010600030101010101" pitchFamily="2" charset="-122"/>
              </a:rPr>
              <a:t>、开展第二次企业会员年度评审（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10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月，相关专委会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52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、协助教育厅开展“四川省绿色学校”创建验收工作（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11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月，管服、能专会、物专会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53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、协助教育厅开展节水型高校创建验收工作（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12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月，能专会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848600" cy="792088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二、协会</a:t>
            </a:r>
            <a:r>
              <a:rPr lang="en-US" altLang="zh-CN" sz="2400" dirty="0">
                <a:ea typeface="宋体" panose="02010600030101010101" pitchFamily="2" charset="-122"/>
              </a:rPr>
              <a:t>2021</a:t>
            </a:r>
            <a:r>
              <a:rPr lang="zh-CN" altLang="en-US" sz="2400" dirty="0">
                <a:ea typeface="宋体" panose="02010600030101010101" pitchFamily="2" charset="-122"/>
              </a:rPr>
              <a:t>年重点工作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340768"/>
            <a:ext cx="7344816" cy="4968552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54</a:t>
            </a:r>
            <a:r>
              <a:rPr lang="zh-CN" altLang="en-US" sz="1800" b="1" dirty="0">
                <a:ea typeface="宋体" panose="02010600030101010101" pitchFamily="2" charset="-122"/>
              </a:rPr>
              <a:t>、召开思政会</a:t>
            </a:r>
            <a:r>
              <a:rPr lang="en-US" altLang="zh-CN" sz="1800" b="1" dirty="0">
                <a:ea typeface="宋体" panose="02010600030101010101" pitchFamily="2" charset="-122"/>
              </a:rPr>
              <a:t>2021</a:t>
            </a:r>
            <a:r>
              <a:rPr lang="zh-CN" altLang="en-US" sz="1800" b="1" dirty="0">
                <a:ea typeface="宋体" panose="02010600030101010101" pitchFamily="2" charset="-122"/>
              </a:rPr>
              <a:t>年年会暨四川省高校后勤文化建设成果展示会（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11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月，思政会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55</a:t>
            </a:r>
            <a:r>
              <a:rPr lang="zh-CN" altLang="en-US" sz="1800" b="1" dirty="0">
                <a:ea typeface="宋体" panose="02010600030101010101" pitchFamily="2" charset="-122"/>
              </a:rPr>
              <a:t>、召开寓专会</a:t>
            </a:r>
            <a:r>
              <a:rPr lang="en-US" altLang="zh-CN" sz="1800" b="1" dirty="0">
                <a:ea typeface="宋体" panose="02010600030101010101" pitchFamily="2" charset="-122"/>
              </a:rPr>
              <a:t>2021</a:t>
            </a:r>
            <a:r>
              <a:rPr lang="zh-CN" altLang="en-US" sz="1800" b="1" dirty="0">
                <a:ea typeface="宋体" panose="02010600030101010101" pitchFamily="2" charset="-122"/>
              </a:rPr>
              <a:t>年年会暨第三期公寓管理骨干培训（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11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月，寓专会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56</a:t>
            </a:r>
            <a:r>
              <a:rPr lang="zh-CN" altLang="en-US" sz="1800" b="1" dirty="0">
                <a:ea typeface="宋体" panose="02010600030101010101" pitchFamily="2" charset="-122"/>
              </a:rPr>
              <a:t>、召开智慧校园建设研讨会（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11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月，信专会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57</a:t>
            </a:r>
            <a:r>
              <a:rPr lang="zh-CN" altLang="en-US" sz="1800" b="1" dirty="0">
                <a:ea typeface="宋体" panose="02010600030101010101" pitchFamily="2" charset="-122"/>
              </a:rPr>
              <a:t>、协助教育厅指导高校完成“食堂食品安全智能化平台”</a:t>
            </a:r>
            <a:r>
              <a:rPr lang="en-US" altLang="zh-CN" sz="1800" b="1" dirty="0">
                <a:ea typeface="宋体" panose="02010600030101010101" pitchFamily="2" charset="-122"/>
              </a:rPr>
              <a:t>2021</a:t>
            </a:r>
            <a:r>
              <a:rPr lang="zh-CN" altLang="en-US" sz="1800" b="1" dirty="0">
                <a:ea typeface="宋体" panose="02010600030101010101" pitchFamily="2" charset="-122"/>
              </a:rPr>
              <a:t>年度建设任务（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11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月，伙专会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zh-CN" altLang="en-US" sz="1800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dirty="0">
                <a:ea typeface="宋体" panose="02010600030101010101" pitchFamily="2" charset="-122"/>
              </a:rPr>
              <a:t>58</a:t>
            </a:r>
            <a:r>
              <a:rPr lang="zh-CN" altLang="en-US" sz="1800" dirty="0">
                <a:ea typeface="宋体" panose="02010600030101010101" pitchFamily="2" charset="-122"/>
              </a:rPr>
              <a:t>、</a:t>
            </a:r>
            <a:r>
              <a:rPr lang="zh-CN" altLang="en-US" sz="1800" b="1" dirty="0">
                <a:ea typeface="宋体" panose="02010600030101010101" pitchFamily="2" charset="-122"/>
              </a:rPr>
              <a:t>协助教育厅基本完成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四川省高等院校学生食堂管理服务规范（地方标准）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、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四川省高等院校学生公寓管理服务规范（地方标准）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制定工作（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12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月，伙专会、寓专会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59</a:t>
            </a:r>
            <a:r>
              <a:rPr lang="zh-CN" altLang="en-US" sz="1800" b="1" dirty="0">
                <a:ea typeface="宋体" panose="02010600030101010101" pitchFamily="2" charset="-122"/>
              </a:rPr>
              <a:t>、召开协会三届七次理事会（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12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848600" cy="792088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二、协会</a:t>
            </a:r>
            <a:r>
              <a:rPr lang="en-US" altLang="zh-CN" sz="2400" dirty="0">
                <a:ea typeface="宋体" panose="02010600030101010101" pitchFamily="2" charset="-122"/>
              </a:rPr>
              <a:t>2021</a:t>
            </a:r>
            <a:r>
              <a:rPr lang="zh-CN" altLang="en-US" sz="2400" dirty="0">
                <a:ea typeface="宋体" panose="02010600030101010101" pitchFamily="2" charset="-122"/>
              </a:rPr>
              <a:t>年重点工作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99592" y="1168450"/>
            <a:ext cx="7344816" cy="5356894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60</a:t>
            </a:r>
            <a:r>
              <a:rPr lang="zh-CN" altLang="en-US" sz="1800" b="1" dirty="0">
                <a:ea typeface="宋体" panose="02010600030101010101" pitchFamily="2" charset="-122"/>
              </a:rPr>
              <a:t>、召开物专会</a:t>
            </a:r>
            <a:r>
              <a:rPr lang="en-US" altLang="zh-CN" sz="1800" b="1" dirty="0">
                <a:ea typeface="宋体" panose="02010600030101010101" pitchFamily="2" charset="-122"/>
              </a:rPr>
              <a:t>2021</a:t>
            </a:r>
            <a:r>
              <a:rPr lang="zh-CN" altLang="en-US" sz="1800" b="1" dirty="0">
                <a:ea typeface="宋体" panose="02010600030101010101" pitchFamily="2" charset="-122"/>
              </a:rPr>
              <a:t>年年会暨校园物业专题培训（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12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月，物专会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61</a:t>
            </a:r>
            <a:r>
              <a:rPr lang="zh-CN" altLang="en-US" sz="1800" b="1" dirty="0">
                <a:ea typeface="宋体" panose="02010600030101010101" pitchFamily="2" charset="-122"/>
              </a:rPr>
              <a:t>、召开</a:t>
            </a:r>
            <a:r>
              <a:rPr lang="en-US" altLang="zh-CN" sz="1800" b="1" dirty="0">
                <a:ea typeface="宋体" panose="02010600030101010101" pitchFamily="2" charset="-122"/>
              </a:rPr>
              <a:t>2021</a:t>
            </a:r>
            <a:r>
              <a:rPr lang="zh-CN" altLang="en-US" sz="1800" b="1" dirty="0">
                <a:ea typeface="宋体" panose="02010600030101010101" pitchFamily="2" charset="-122"/>
              </a:rPr>
              <a:t>年度企业会员座谈会（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12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62</a:t>
            </a:r>
            <a:r>
              <a:rPr lang="zh-CN" altLang="en-US" sz="1800" b="1" dirty="0">
                <a:ea typeface="宋体" panose="02010600030101010101" pitchFamily="2" charset="-122"/>
              </a:rPr>
              <a:t>、编辑出版</a:t>
            </a:r>
            <a:r>
              <a:rPr lang="en-US" altLang="zh-CN" sz="1800" b="1" dirty="0">
                <a:ea typeface="宋体" panose="02010600030101010101" pitchFamily="2" charset="-122"/>
              </a:rPr>
              <a:t>《</a:t>
            </a:r>
            <a:r>
              <a:rPr lang="zh-CN" altLang="en-US" sz="1800" b="1" dirty="0">
                <a:ea typeface="宋体" panose="02010600030101010101" pitchFamily="2" charset="-122"/>
              </a:rPr>
              <a:t>四川省高校后勤基建工作研究论文集（</a:t>
            </a:r>
            <a:r>
              <a:rPr lang="en-US" altLang="zh-CN" sz="1800" b="1" dirty="0">
                <a:ea typeface="宋体" panose="02010600030101010101" pitchFamily="2" charset="-122"/>
              </a:rPr>
              <a:t>20210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r>
              <a:rPr lang="en-US" altLang="zh-CN" sz="1800" b="1" dirty="0">
                <a:ea typeface="宋体" panose="02010600030101010101" pitchFamily="2" charset="-122"/>
              </a:rPr>
              <a:t>》</a:t>
            </a: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12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月，咨询委员会、秘书处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zh-CN" altLang="en-US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63</a:t>
            </a:r>
            <a:r>
              <a:rPr lang="zh-CN" altLang="en-US" sz="1800" b="1" dirty="0">
                <a:ea typeface="宋体" panose="02010600030101010101" pitchFamily="2" charset="-122"/>
              </a:rPr>
              <a:t>、完成</a:t>
            </a:r>
            <a:r>
              <a:rPr lang="en-US" altLang="zh-CN" sz="1800" b="1" dirty="0">
                <a:ea typeface="宋体" panose="02010600030101010101" pitchFamily="2" charset="-122"/>
              </a:rPr>
              <a:t>2108-2019</a:t>
            </a:r>
            <a:r>
              <a:rPr lang="zh-CN" altLang="en-US" sz="1800" b="1" dirty="0">
                <a:ea typeface="宋体" panose="02010600030101010101" pitchFamily="2" charset="-122"/>
              </a:rPr>
              <a:t>和</a:t>
            </a:r>
            <a:r>
              <a:rPr lang="en-US" altLang="zh-CN" sz="1800" b="1" dirty="0">
                <a:ea typeface="宋体" panose="02010600030101010101" pitchFamily="2" charset="-122"/>
              </a:rPr>
              <a:t>2020-2021</a:t>
            </a:r>
            <a:r>
              <a:rPr lang="zh-CN" altLang="en-US" sz="1800" b="1" dirty="0">
                <a:ea typeface="宋体" panose="02010600030101010101" pitchFamily="2" charset="-122"/>
              </a:rPr>
              <a:t>年度立项课题结题工作。（</a:t>
            </a:r>
            <a:r>
              <a:rPr lang="en-US" altLang="zh-CN" sz="1800" b="1" dirty="0">
                <a:solidFill>
                  <a:srgbClr val="FF0000"/>
                </a:solidFill>
                <a:ea typeface="宋体" panose="02010600030101010101" pitchFamily="2" charset="-122"/>
              </a:rPr>
              <a:t>12</a:t>
            </a:r>
            <a:r>
              <a:rPr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月，咨询委员会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endParaRPr lang="zh-CN" altLang="en-US" sz="1800" b="1" dirty="0">
              <a:ea typeface="宋体" panose="02010600030101010101" pitchFamily="2" charset="-122"/>
            </a:endParaRPr>
          </a:p>
          <a:p>
            <a:pPr>
              <a:buClr>
                <a:schemeClr val="tx1"/>
              </a:buClr>
              <a:buSzPct val="90000"/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848600" cy="792088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二、协会</a:t>
            </a:r>
            <a:r>
              <a:rPr lang="en-US" altLang="zh-CN" sz="2400" dirty="0">
                <a:ea typeface="宋体" panose="02010600030101010101" pitchFamily="2" charset="-122"/>
              </a:rPr>
              <a:t>2021</a:t>
            </a:r>
            <a:r>
              <a:rPr lang="zh-CN" altLang="en-US" sz="2400" dirty="0">
                <a:ea typeface="宋体" panose="02010600030101010101" pitchFamily="2" charset="-122"/>
              </a:rPr>
              <a:t>年重点工作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三、协会三届五次理事会相关精神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99592" y="1340768"/>
            <a:ext cx="7344816" cy="5112568"/>
          </a:xfrm>
        </p:spPr>
        <p:txBody>
          <a:bodyPr/>
          <a:lstStyle/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</a:t>
            </a:r>
            <a:r>
              <a:rPr lang="en-US" altLang="zh-CN" sz="2000" b="1" dirty="0">
                <a:ea typeface="宋体" panose="02010600030101010101" pitchFamily="2" charset="-122"/>
              </a:rPr>
              <a:t>2021</a:t>
            </a:r>
            <a:r>
              <a:rPr lang="zh-CN" altLang="en-US" sz="2000" b="1" dirty="0">
                <a:ea typeface="宋体" panose="02010600030101010101" pitchFamily="2" charset="-122"/>
              </a:rPr>
              <a:t>年月</a:t>
            </a:r>
            <a:r>
              <a:rPr lang="en-US" altLang="zh-CN" sz="2000" b="1" dirty="0"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ea typeface="宋体" panose="02010600030101010101" pitchFamily="2" charset="-122"/>
              </a:rPr>
              <a:t>月</a:t>
            </a:r>
            <a:r>
              <a:rPr lang="en-US" altLang="zh-CN" sz="2000" b="1" dirty="0">
                <a:ea typeface="宋体" panose="02010600030101010101" pitchFamily="2" charset="-122"/>
              </a:rPr>
              <a:t>22</a:t>
            </a:r>
            <a:r>
              <a:rPr lang="zh-CN" altLang="en-US" sz="2000" b="1" dirty="0">
                <a:ea typeface="宋体" panose="02010600030101010101" pitchFamily="2" charset="-122"/>
              </a:rPr>
              <a:t>日，协会三届理事会第五次会议在大邑召开召开三届五次理事会，涉及企业会员的内容有：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b="1" dirty="0"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ea typeface="宋体" panose="02010600030101010101" pitchFamily="2" charset="-122"/>
              </a:rPr>
              <a:t>、</a:t>
            </a:r>
            <a:r>
              <a:rPr lang="en-US" altLang="zh-CN" sz="2000" b="1" dirty="0">
                <a:ea typeface="宋体" panose="02010600030101010101" pitchFamily="2" charset="-122"/>
              </a:rPr>
              <a:t>《</a:t>
            </a:r>
            <a:r>
              <a:rPr lang="zh-CN" altLang="en-US" sz="2000" b="1" dirty="0">
                <a:ea typeface="宋体" panose="02010600030101010101" pitchFamily="2" charset="-122"/>
              </a:rPr>
              <a:t>四川省高校后勤协会企业会员管理办法</a:t>
            </a:r>
            <a:r>
              <a:rPr lang="en-US" altLang="zh-CN" sz="2000" b="1" dirty="0">
                <a:ea typeface="宋体" panose="02010600030101010101" pitchFamily="2" charset="-122"/>
              </a:rPr>
              <a:t>》</a:t>
            </a:r>
            <a:r>
              <a:rPr lang="zh-CN" altLang="en-US" sz="2000" b="1" dirty="0">
                <a:ea typeface="宋体" panose="02010600030101010101" pitchFamily="2" charset="-122"/>
              </a:rPr>
              <a:t>进行了修订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b="1" dirty="0">
                <a:ea typeface="宋体" panose="02010600030101010101" pitchFamily="2" charset="-122"/>
              </a:rPr>
              <a:t>      </a:t>
            </a:r>
            <a:r>
              <a:rPr lang="zh-CN" altLang="en-US" sz="2000" b="1" dirty="0">
                <a:ea typeface="宋体" panose="02010600030101010101" pitchFamily="2" charset="-122"/>
              </a:rPr>
              <a:t>（</a:t>
            </a:r>
            <a:r>
              <a:rPr lang="en-US" altLang="zh-CN" sz="2000" b="1" dirty="0"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ea typeface="宋体" panose="02010600030101010101" pitchFamily="2" charset="-122"/>
              </a:rPr>
              <a:t>）、入会条件，改为“有在 </a:t>
            </a:r>
            <a:r>
              <a:rPr lang="en-US" altLang="zh-CN" sz="2000" b="1" dirty="0">
                <a:ea typeface="宋体" panose="02010600030101010101" pitchFamily="2" charset="-122"/>
              </a:rPr>
              <a:t>3 </a:t>
            </a:r>
            <a:r>
              <a:rPr lang="zh-CN" altLang="en-US" sz="2000" b="1" dirty="0">
                <a:ea typeface="宋体" panose="02010600030101010101" pitchFamily="2" charset="-122"/>
              </a:rPr>
              <a:t>所以</a:t>
            </a:r>
            <a:r>
              <a:rPr lang="zh-CN" altLang="en-US" sz="2000" b="1" dirty="0">
                <a:solidFill>
                  <a:srgbClr val="FF0000"/>
                </a:solidFill>
                <a:ea typeface="宋体" panose="02010600030101010101" pitchFamily="2" charset="-122"/>
              </a:rPr>
              <a:t>上学校</a:t>
            </a:r>
            <a:r>
              <a:rPr lang="zh-CN" altLang="en-US" sz="2000" b="1" dirty="0">
                <a:ea typeface="宋体" panose="02010600030101010101" pitchFamily="2" charset="-122"/>
              </a:rPr>
              <a:t>从事后勤服务工作经历</a:t>
            </a:r>
            <a:r>
              <a:rPr lang="en-US" altLang="zh-CN" sz="2000" b="1" dirty="0">
                <a:ea typeface="宋体" panose="02010600030101010101" pitchFamily="2" charset="-122"/>
              </a:rPr>
              <a:t>(</a:t>
            </a:r>
            <a:r>
              <a:rPr lang="zh-CN" altLang="en-US" sz="2000" b="1" dirty="0">
                <a:ea typeface="宋体" panose="02010600030101010101" pitchFamily="2" charset="-122"/>
              </a:rPr>
              <a:t>特殊情况除外</a:t>
            </a:r>
            <a:r>
              <a:rPr lang="en-US" altLang="zh-CN" sz="2000" b="1" dirty="0">
                <a:ea typeface="宋体" panose="02010600030101010101" pitchFamily="2" charset="-122"/>
              </a:rPr>
              <a:t>)</a:t>
            </a:r>
            <a:r>
              <a:rPr lang="zh-CN" altLang="en-US" sz="2000" b="1" dirty="0">
                <a:ea typeface="宋体" panose="02010600030101010101" pitchFamily="2" charset="-122"/>
              </a:rPr>
              <a:t>，且无不良记录”。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b="1" dirty="0">
                <a:ea typeface="宋体" panose="02010600030101010101" pitchFamily="2" charset="-122"/>
              </a:rPr>
              <a:t>      </a:t>
            </a:r>
            <a:r>
              <a:rPr lang="zh-CN" altLang="en-US" sz="2000" b="1" dirty="0">
                <a:ea typeface="宋体" panose="02010600030101010101" pitchFamily="2" charset="-122"/>
              </a:rPr>
              <a:t>（</a:t>
            </a:r>
            <a:r>
              <a:rPr lang="en-US" altLang="zh-CN" sz="2000" b="1" dirty="0"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ea typeface="宋体" panose="02010600030101010101" pitchFamily="2" charset="-122"/>
              </a:rPr>
              <a:t>）、明确企业会员的权利和义务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b="1" dirty="0">
                <a:ea typeface="宋体" panose="02010600030101010101" pitchFamily="2" charset="-122"/>
              </a:rPr>
              <a:t>      </a:t>
            </a:r>
            <a:r>
              <a:rPr lang="zh-CN" altLang="en-US" sz="2000" b="1" dirty="0">
                <a:ea typeface="宋体" panose="02010600030101010101" pitchFamily="2" charset="-122"/>
              </a:rPr>
              <a:t>（</a:t>
            </a:r>
            <a:r>
              <a:rPr lang="en-US" altLang="zh-CN" sz="2000" b="1" dirty="0"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ea typeface="宋体" panose="02010600030101010101" pitchFamily="2" charset="-122"/>
              </a:rPr>
              <a:t>）、进一步明确“协会企业会员及年度评审仅仅反映该企业参与 学校后勤服务并接受本组织对其进行的评审，其结果供会 员单位遴选供应商时参考，不作为招投标的必备资格条 件。”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 marL="0" indent="0">
              <a:buClr>
                <a:schemeClr val="tx1"/>
              </a:buClr>
              <a:buSzPct val="90000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marL="0" indent="0">
              <a:buClr>
                <a:schemeClr val="tx1"/>
              </a:buClr>
              <a:buSzPct val="90000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三、协会三届五次理事会相关精神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124744"/>
            <a:ext cx="7848600" cy="5985284"/>
          </a:xfrm>
        </p:spPr>
        <p:txBody>
          <a:bodyPr/>
          <a:lstStyle/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企业会员的权利</a:t>
            </a:r>
            <a:endParaRPr lang="en-US" altLang="zh-CN" sz="2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</a:t>
            </a:r>
            <a:r>
              <a:rPr lang="en-US" altLang="zh-CN" sz="1800" b="1" dirty="0">
                <a:ea typeface="宋体" panose="02010600030101010101" pitchFamily="2" charset="-122"/>
              </a:rPr>
              <a:t>1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r>
              <a:rPr lang="en-US" altLang="zh-CN" sz="1800" b="1" dirty="0">
                <a:ea typeface="宋体" panose="02010600030101010101" pitchFamily="2" charset="-122"/>
              </a:rPr>
              <a:t>.</a:t>
            </a:r>
            <a:r>
              <a:rPr lang="zh-CN" altLang="en-US" sz="1800" b="1" dirty="0">
                <a:ea typeface="宋体" panose="02010600030101010101" pitchFamily="2" charset="-122"/>
              </a:rPr>
              <a:t>企业会员可免费获得协会会员通讯录；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     </a:t>
            </a:r>
            <a:r>
              <a:rPr lang="en-US" altLang="zh-CN" sz="1800" b="1" dirty="0">
                <a:ea typeface="宋体" panose="02010600030101010101" pitchFamily="2" charset="-122"/>
              </a:rPr>
              <a:t>2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r>
              <a:rPr lang="en-US" altLang="zh-CN" sz="1800" b="1" dirty="0">
                <a:ea typeface="宋体" panose="02010600030101010101" pitchFamily="2" charset="-122"/>
              </a:rPr>
              <a:t>.</a:t>
            </a:r>
            <a:r>
              <a:rPr lang="zh-CN" altLang="en-US" sz="1800" b="1" dirty="0">
                <a:ea typeface="宋体" panose="02010600030101010101" pitchFamily="2" charset="-122"/>
              </a:rPr>
              <a:t>免费在四川省高校后勤协会网站上刊登企业动态信 息；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     </a:t>
            </a:r>
            <a:r>
              <a:rPr lang="en-US" altLang="zh-CN" sz="1800" b="1" dirty="0">
                <a:ea typeface="宋体" panose="02010600030101010101" pitchFamily="2" charset="-122"/>
              </a:rPr>
              <a:t>3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r>
              <a:rPr lang="en-US" altLang="zh-CN" sz="1800" b="1" dirty="0">
                <a:ea typeface="宋体" panose="02010600030101010101" pitchFamily="2" charset="-122"/>
              </a:rPr>
              <a:t>.</a:t>
            </a:r>
            <a:r>
              <a:rPr lang="zh-CN" altLang="en-US" sz="1800" b="1" dirty="0">
                <a:ea typeface="宋体" panose="02010600030101010101" pitchFamily="2" charset="-122"/>
              </a:rPr>
              <a:t>免费获取省内高校招投标信息；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     </a:t>
            </a:r>
            <a:r>
              <a:rPr lang="en-US" altLang="zh-CN" sz="1800" b="1" dirty="0"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r>
              <a:rPr lang="en-US" altLang="zh-CN" sz="1800" b="1" dirty="0">
                <a:ea typeface="宋体" panose="02010600030101010101" pitchFamily="2" charset="-122"/>
              </a:rPr>
              <a:t>.</a:t>
            </a:r>
            <a:r>
              <a:rPr lang="zh-CN" altLang="en-US" sz="1800" b="1" dirty="0">
                <a:ea typeface="宋体" panose="02010600030101010101" pitchFamily="2" charset="-122"/>
              </a:rPr>
              <a:t>与学校会员同等待遇参加协会及各分支机构的年 会，如企业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       </a:t>
            </a:r>
            <a:r>
              <a:rPr lang="zh-CN" altLang="en-US" sz="1800" b="1" dirty="0">
                <a:ea typeface="宋体" panose="02010600030101010101" pitchFamily="2" charset="-122"/>
              </a:rPr>
              <a:t>会员要在年会上设展台（或宣传栏）或在大会上作企业（产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       </a:t>
            </a:r>
            <a:r>
              <a:rPr lang="zh-CN" altLang="en-US" sz="1800" b="1" dirty="0">
                <a:ea typeface="宋体" panose="02010600030101010101" pitchFamily="2" charset="-122"/>
              </a:rPr>
              <a:t>品）介绍，需按分支机构要求另行缴纳赞助费；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     </a:t>
            </a:r>
            <a:r>
              <a:rPr lang="en-US" altLang="zh-CN" sz="1800" b="1" dirty="0">
                <a:ea typeface="宋体" panose="02010600030101010101" pitchFamily="2" charset="-122"/>
              </a:rPr>
              <a:t>5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r>
              <a:rPr lang="en-US" altLang="zh-CN" sz="1800" b="1" dirty="0">
                <a:ea typeface="宋体" panose="02010600030101010101" pitchFamily="2" charset="-122"/>
              </a:rPr>
              <a:t>.</a:t>
            </a:r>
            <a:r>
              <a:rPr lang="zh-CN" altLang="en-US" sz="1800" b="1" dirty="0">
                <a:ea typeface="宋体" panose="02010600030101010101" pitchFamily="2" charset="-122"/>
              </a:rPr>
              <a:t>可受邀参加各分支机构的理事会会议、其他专门会 议、培训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        </a:t>
            </a:r>
            <a:r>
              <a:rPr lang="zh-CN" altLang="en-US" sz="1800" b="1" dirty="0">
                <a:ea typeface="宋体" panose="02010600030101010101" pitchFamily="2" charset="-122"/>
              </a:rPr>
              <a:t>会等活动；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     </a:t>
            </a:r>
            <a:r>
              <a:rPr lang="en-US" altLang="zh-CN" sz="1800" b="1" dirty="0">
                <a:ea typeface="宋体" panose="02010600030101010101" pitchFamily="2" charset="-122"/>
              </a:rPr>
              <a:t>6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r>
              <a:rPr lang="en-US" altLang="zh-CN" sz="1800" b="1" dirty="0">
                <a:ea typeface="宋体" panose="02010600030101010101" pitchFamily="2" charset="-122"/>
              </a:rPr>
              <a:t>.</a:t>
            </a:r>
            <a:r>
              <a:rPr lang="zh-CN" altLang="en-US" sz="1800" b="1" dirty="0">
                <a:ea typeface="宋体" panose="02010600030101010101" pitchFamily="2" charset="-122"/>
              </a:rPr>
              <a:t>可受邀与其他学校会员单位一道参与协会研究课题 的研究，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       </a:t>
            </a:r>
            <a:r>
              <a:rPr lang="zh-CN" altLang="en-US" sz="1800" b="1" dirty="0">
                <a:ea typeface="宋体" panose="02010600030101010101" pitchFamily="2" charset="-122"/>
              </a:rPr>
              <a:t>也可由企业牵头（出资）设立高校后勤相关研究 课题。 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 7</a:t>
            </a:r>
            <a:r>
              <a:rPr lang="zh-CN" altLang="en-US" sz="1800" b="1" dirty="0">
                <a:ea typeface="宋体" panose="02010600030101010101" pitchFamily="2" charset="-122"/>
              </a:rPr>
              <a:t>）</a:t>
            </a:r>
            <a:r>
              <a:rPr lang="en-US" altLang="zh-CN" sz="1800" b="1" dirty="0">
                <a:ea typeface="宋体" panose="02010600030101010101" pitchFamily="2" charset="-122"/>
              </a:rPr>
              <a:t>. </a:t>
            </a:r>
            <a:r>
              <a:rPr lang="zh-CN" altLang="en-US" sz="1800" b="1" dirty="0">
                <a:ea typeface="宋体" panose="02010600030101010101" pitchFamily="2" charset="-122"/>
              </a:rPr>
              <a:t>企业相关信息在协会网站“企业会员名录”专栏 中 展示。 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buClr>
                <a:schemeClr val="tx1"/>
              </a:buClr>
              <a:buSzPct val="90000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三、协会三届五次理事会相关精神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124744"/>
            <a:ext cx="7848600" cy="5985284"/>
          </a:xfrm>
        </p:spPr>
        <p:txBody>
          <a:bodyPr/>
          <a:lstStyle/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企业会员的义务</a:t>
            </a:r>
            <a:endParaRPr lang="en-US" altLang="zh-CN" sz="2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1</a:t>
            </a:r>
            <a:r>
              <a:rPr lang="zh-CN" altLang="en-US" sz="1800" dirty="0"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a typeface="宋体" panose="02010600030101010101" pitchFamily="2" charset="-122"/>
              </a:rPr>
              <a:t>.</a:t>
            </a:r>
            <a:r>
              <a:rPr lang="zh-CN" altLang="en-US" sz="1800" dirty="0">
                <a:ea typeface="宋体" panose="02010600030101010101" pitchFamily="2" charset="-122"/>
              </a:rPr>
              <a:t>加强对所服务高校后勤业务工作的技术支持，依法 依规、诚信守约提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    </a:t>
            </a:r>
            <a:r>
              <a:rPr lang="zh-CN" altLang="en-US" sz="1800" dirty="0">
                <a:ea typeface="宋体" panose="02010600030101010101" pitchFamily="2" charset="-122"/>
              </a:rPr>
              <a:t>供优质服务； 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2</a:t>
            </a:r>
            <a:r>
              <a:rPr lang="zh-CN" altLang="en-US" sz="1800" dirty="0"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a typeface="宋体" panose="02010600030101010101" pitchFamily="2" charset="-122"/>
              </a:rPr>
              <a:t>.</a:t>
            </a:r>
            <a:r>
              <a:rPr lang="zh-CN" altLang="en-US" sz="1800" dirty="0">
                <a:ea typeface="宋体" panose="02010600030101010101" pitchFamily="2" charset="-122"/>
              </a:rPr>
              <a:t>积极向学校会员单位提供先进产品、先进技术、先 进管理理念等相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     </a:t>
            </a:r>
            <a:r>
              <a:rPr lang="zh-CN" altLang="en-US" sz="1800" dirty="0">
                <a:ea typeface="宋体" panose="02010600030101010101" pitchFamily="2" charset="-122"/>
              </a:rPr>
              <a:t>关信息；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3</a:t>
            </a:r>
            <a:r>
              <a:rPr lang="zh-CN" altLang="en-US" sz="1800" dirty="0"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a typeface="宋体" panose="02010600030101010101" pitchFamily="2" charset="-122"/>
              </a:rPr>
              <a:t>.</a:t>
            </a:r>
            <a:r>
              <a:rPr lang="zh-CN" altLang="en-US" sz="1800" dirty="0">
                <a:ea typeface="宋体" panose="02010600030101010101" pitchFamily="2" charset="-122"/>
              </a:rPr>
              <a:t>在服务工作中始终秉承高校后勤的教育属性原则， 把树立服务育人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     </a:t>
            </a:r>
            <a:r>
              <a:rPr lang="zh-CN" altLang="en-US" sz="1800" dirty="0">
                <a:ea typeface="宋体" panose="02010600030101010101" pitchFamily="2" charset="-122"/>
              </a:rPr>
              <a:t>理念贯穿于整个服务工作中，与学校同心 同行。 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4</a:t>
            </a:r>
            <a:r>
              <a:rPr lang="zh-CN" altLang="en-US" sz="1800" dirty="0"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a typeface="宋体" panose="02010600030101010101" pitchFamily="2" charset="-122"/>
              </a:rPr>
              <a:t>.</a:t>
            </a:r>
            <a:r>
              <a:rPr lang="zh-CN" altLang="en-US" sz="1800" dirty="0">
                <a:ea typeface="宋体" panose="02010600030101010101" pitchFamily="2" charset="-122"/>
              </a:rPr>
              <a:t>积极参加协会及各分支机构组织的相关活动，服从 协会分支机构的管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        </a:t>
            </a:r>
            <a:r>
              <a:rPr lang="zh-CN" altLang="en-US" sz="1800" dirty="0">
                <a:ea typeface="宋体" panose="02010600030101010101" pitchFamily="2" charset="-122"/>
              </a:rPr>
              <a:t>理；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dirty="0">
                <a:ea typeface="宋体" panose="02010600030101010101" pitchFamily="2" charset="-122"/>
              </a:rPr>
              <a:t>     </a:t>
            </a:r>
            <a:r>
              <a:rPr lang="en-US" altLang="zh-CN" sz="1800" dirty="0">
                <a:ea typeface="宋体" panose="02010600030101010101" pitchFamily="2" charset="-122"/>
              </a:rPr>
              <a:t>5</a:t>
            </a:r>
            <a:r>
              <a:rPr lang="zh-CN" altLang="en-US" sz="1800" dirty="0"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a typeface="宋体" panose="02010600030101010101" pitchFamily="2" charset="-122"/>
              </a:rPr>
              <a:t>.</a:t>
            </a:r>
            <a:r>
              <a:rPr lang="zh-CN" altLang="en-US" sz="1800" dirty="0">
                <a:ea typeface="宋体" panose="02010600030101010101" pitchFamily="2" charset="-122"/>
              </a:rPr>
              <a:t>按时缴纳会费；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ts val="3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dirty="0">
                <a:ea typeface="宋体" panose="02010600030101010101" pitchFamily="2" charset="-122"/>
              </a:rPr>
              <a:t>     </a:t>
            </a:r>
            <a:r>
              <a:rPr lang="en-US" altLang="zh-CN" sz="1800" dirty="0">
                <a:ea typeface="宋体" panose="02010600030101010101" pitchFamily="2" charset="-122"/>
              </a:rPr>
              <a:t>6</a:t>
            </a:r>
            <a:r>
              <a:rPr lang="zh-CN" altLang="en-US" sz="1800" dirty="0"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a typeface="宋体" panose="02010600030101010101" pitchFamily="2" charset="-122"/>
              </a:rPr>
              <a:t>.</a:t>
            </a:r>
            <a:r>
              <a:rPr lang="zh-CN" altLang="en-US" sz="1800" dirty="0">
                <a:ea typeface="宋体" panose="02010600030101010101" pitchFamily="2" charset="-122"/>
              </a:rPr>
              <a:t>每年定期接受协会年度评审。</a:t>
            </a:r>
            <a:endParaRPr lang="en-US" altLang="zh-CN" sz="18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三、协会三届五次理事会相关精神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99592" y="1340768"/>
            <a:ext cx="7344816" cy="5112568"/>
          </a:xfrm>
        </p:spPr>
        <p:txBody>
          <a:bodyPr/>
          <a:lstStyle/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</a:t>
            </a:r>
            <a:r>
              <a:rPr lang="zh-CN" altLang="en-US" sz="2000" dirty="0">
                <a:ea typeface="宋体" panose="02010600030101010101" pitchFamily="2" charset="-122"/>
              </a:rPr>
              <a:t>、对</a:t>
            </a:r>
            <a:r>
              <a:rPr lang="en-US" altLang="zh-CN" sz="2000" dirty="0">
                <a:ea typeface="宋体" panose="02010600030101010101" pitchFamily="2" charset="-122"/>
              </a:rPr>
              <a:t>《</a:t>
            </a:r>
            <a:r>
              <a:rPr lang="zh-CN" altLang="en-US" sz="2000" dirty="0">
                <a:ea typeface="宋体" panose="02010600030101010101" pitchFamily="2" charset="-122"/>
              </a:rPr>
              <a:t>四川省高校后勤协会企业会员年度评审办法</a:t>
            </a:r>
            <a:r>
              <a:rPr lang="en-US" altLang="zh-CN" sz="2000" dirty="0">
                <a:ea typeface="宋体" panose="02010600030101010101" pitchFamily="2" charset="-122"/>
              </a:rPr>
              <a:t>》</a:t>
            </a:r>
            <a:r>
              <a:rPr lang="zh-CN" altLang="en-US" sz="2000" dirty="0">
                <a:ea typeface="宋体" panose="02010600030101010101" pitchFamily="2" charset="-122"/>
              </a:rPr>
              <a:t>进行修订，修订的主要内容：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ea typeface="宋体" panose="02010600030101010101" pitchFamily="2" charset="-122"/>
              </a:rPr>
              <a:t>（</a:t>
            </a:r>
            <a:r>
              <a:rPr lang="en-US" altLang="zh-CN" sz="2000" dirty="0">
                <a:ea typeface="宋体" panose="02010600030101010101" pitchFamily="2" charset="-122"/>
              </a:rPr>
              <a:t>1</a:t>
            </a:r>
            <a:r>
              <a:rPr lang="zh-CN" altLang="en-US" sz="2000" dirty="0">
                <a:ea typeface="宋体" panose="02010600030101010101" pitchFamily="2" charset="-122"/>
              </a:rPr>
              <a:t>）学校对服务企业进行服务满意度调查改由专委会进行；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ea typeface="宋体" panose="02010600030101010101" pitchFamily="2" charset="-122"/>
              </a:rPr>
              <a:t>（</a:t>
            </a:r>
            <a:r>
              <a:rPr lang="en-US" altLang="zh-CN" sz="2000" dirty="0">
                <a:ea typeface="宋体" panose="02010600030101010101" pitchFamily="2" charset="-122"/>
              </a:rPr>
              <a:t>2</a:t>
            </a:r>
            <a:r>
              <a:rPr lang="zh-CN" altLang="en-US" sz="2000" dirty="0">
                <a:ea typeface="宋体" panose="02010600030101010101" pitchFamily="2" charset="-122"/>
              </a:rPr>
              <a:t>）年度评审结果改为“合格”“不合格”；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ea typeface="宋体" panose="02010600030101010101" pitchFamily="2" charset="-122"/>
              </a:rPr>
              <a:t>（</a:t>
            </a:r>
            <a:r>
              <a:rPr lang="en-US" altLang="zh-CN" sz="2000" dirty="0">
                <a:ea typeface="宋体" panose="02010600030101010101" pitchFamily="2" charset="-122"/>
              </a:rPr>
              <a:t>3</a:t>
            </a:r>
            <a:r>
              <a:rPr lang="zh-CN" altLang="en-US" sz="2000" dirty="0">
                <a:ea typeface="宋体" panose="02010600030101010101" pitchFamily="2" charset="-122"/>
              </a:rPr>
              <a:t>）年度评审结果在企业会员名录中公布；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ea typeface="宋体" panose="02010600030101010101" pitchFamily="2" charset="-122"/>
              </a:rPr>
              <a:t>（</a:t>
            </a:r>
            <a:r>
              <a:rPr lang="en-US" altLang="zh-CN" sz="2000" dirty="0">
                <a:ea typeface="宋体" panose="02010600030101010101" pitchFamily="2" charset="-122"/>
              </a:rPr>
              <a:t>4</a:t>
            </a:r>
            <a:r>
              <a:rPr lang="zh-CN" altLang="en-US" sz="2000" dirty="0">
                <a:ea typeface="宋体" panose="02010600030101010101" pitchFamily="2" charset="-122"/>
              </a:rPr>
              <a:t>）凡是三年连续评价为合格的企业会员将有资格参加</a:t>
            </a:r>
            <a:endParaRPr lang="zh-CN" altLang="en-US" sz="20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</a:t>
            </a:r>
            <a:r>
              <a:rPr lang="zh-CN" altLang="en-US" sz="2000" dirty="0">
                <a:ea typeface="宋体" panose="02010600030101010101" pitchFamily="2" charset="-122"/>
              </a:rPr>
              <a:t>协会三年一度的优秀服务企业评审。</a:t>
            </a:r>
            <a:endParaRPr lang="zh-CN" altLang="en-US" sz="20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ea typeface="宋体" panose="02010600030101010101" pitchFamily="2" charset="-122"/>
              </a:rPr>
              <a:t>（</a:t>
            </a:r>
            <a:r>
              <a:rPr lang="en-US" altLang="zh-CN" sz="2000" dirty="0">
                <a:ea typeface="宋体" panose="02010600030101010101" pitchFamily="2" charset="-122"/>
              </a:rPr>
              <a:t>5</a:t>
            </a:r>
            <a:r>
              <a:rPr lang="zh-CN" altLang="en-US" sz="2000" dirty="0">
                <a:ea typeface="宋体" panose="02010600030101010101" pitchFamily="2" charset="-122"/>
              </a:rPr>
              <a:t>）凡是年度评审不合格的企业会员单位将取消协会会</a:t>
            </a:r>
            <a:endParaRPr lang="zh-CN" altLang="en-US" sz="20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</a:t>
            </a:r>
            <a:r>
              <a:rPr lang="zh-CN" altLang="en-US" sz="2000" dirty="0">
                <a:ea typeface="宋体" panose="02010600030101010101" pitchFamily="2" charset="-122"/>
              </a:rPr>
              <a:t>员资格。</a:t>
            </a:r>
            <a:endParaRPr lang="zh-CN" altLang="en-US" sz="20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endParaRPr lang="en-US" altLang="zh-CN" sz="20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endParaRPr lang="en-US" altLang="zh-CN" sz="2000" dirty="0">
              <a:ea typeface="宋体" panose="02010600030101010101" pitchFamily="2" charset="-122"/>
            </a:endParaRPr>
          </a:p>
          <a:p>
            <a:pPr>
              <a:buClr>
                <a:schemeClr val="tx1"/>
              </a:buClr>
              <a:buSzPct val="90000"/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marL="0" indent="0">
              <a:buClr>
                <a:schemeClr val="tx1"/>
              </a:buClr>
              <a:buSzPct val="90000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三、协会三届五次理事会相关精神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54948" y="1204316"/>
            <a:ext cx="7344816" cy="5493346"/>
          </a:xfrm>
        </p:spPr>
        <p:txBody>
          <a:bodyPr/>
          <a:lstStyle/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3</a:t>
            </a:r>
            <a:r>
              <a:rPr lang="zh-CN" altLang="en-US" sz="1800" dirty="0">
                <a:ea typeface="宋体" panose="02010600030101010101" pitchFamily="2" charset="-122"/>
              </a:rPr>
              <a:t>、召开了</a:t>
            </a:r>
            <a:r>
              <a:rPr lang="en-US" altLang="zh-CN" sz="1800" dirty="0">
                <a:ea typeface="宋体" panose="02010600030101010101" pitchFamily="2" charset="-122"/>
              </a:rPr>
              <a:t>2017-2019</a:t>
            </a:r>
            <a:r>
              <a:rPr lang="zh-CN" altLang="en-US" sz="1800" dirty="0">
                <a:ea typeface="宋体" panose="02010600030101010101" pitchFamily="2" charset="-122"/>
              </a:rPr>
              <a:t>年度先进集体先进个人评选及企业会员年度评审会，评审小组由各分支机构主任、片区片长及协会秘书长、常务副秘书长组成，协会副会长、职教工作委员会主任、成都纺织高等专科学校副校长李坚主持了评审会。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dirty="0"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a typeface="宋体" panose="02010600030101010101" pitchFamily="2" charset="-122"/>
              </a:rPr>
              <a:t>1</a:t>
            </a:r>
            <a:r>
              <a:rPr lang="zh-CN" altLang="en-US" sz="1800" dirty="0"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a typeface="宋体" panose="02010600030101010101" pitchFamily="2" charset="-122"/>
              </a:rPr>
              <a:t>2017-2019</a:t>
            </a:r>
            <a:r>
              <a:rPr lang="zh-CN" altLang="en-US" sz="1800" dirty="0">
                <a:ea typeface="宋体" panose="02010600030101010101" pitchFamily="2" charset="-122"/>
              </a:rPr>
              <a:t>年度先进集体、先进个人评选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dirty="0"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a typeface="宋体" panose="02010600030101010101" pitchFamily="2" charset="-122"/>
              </a:rPr>
              <a:t>2</a:t>
            </a:r>
            <a:r>
              <a:rPr lang="zh-CN" altLang="en-US" sz="1800" dirty="0"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a typeface="宋体" panose="02010600030101010101" pitchFamily="2" charset="-122"/>
              </a:rPr>
              <a:t>2017-2019</a:t>
            </a:r>
            <a:r>
              <a:rPr lang="zh-CN" altLang="en-US" sz="1800" dirty="0">
                <a:ea typeface="宋体" panose="02010600030101010101" pitchFamily="2" charset="-122"/>
              </a:rPr>
              <a:t>年度优秀服务企业评选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dirty="0"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a typeface="宋体" panose="02010600030101010101" pitchFamily="2" charset="-122"/>
              </a:rPr>
              <a:t>3</a:t>
            </a:r>
            <a:r>
              <a:rPr lang="zh-CN" altLang="en-US" sz="1800" dirty="0"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a typeface="宋体" panose="02010600030101010101" pitchFamily="2" charset="-122"/>
              </a:rPr>
              <a:t>2019</a:t>
            </a:r>
            <a:r>
              <a:rPr lang="zh-CN" altLang="en-US" sz="1800" dirty="0">
                <a:ea typeface="宋体" panose="02010600030101010101" pitchFamily="2" charset="-122"/>
              </a:rPr>
              <a:t>年度企业会员评审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dirty="0">
                <a:ea typeface="宋体" panose="02010600030101010101" pitchFamily="2" charset="-122"/>
              </a:rPr>
              <a:t>    会议以无记名投票的方式评定出</a:t>
            </a:r>
            <a:r>
              <a:rPr lang="en-US" altLang="zh-CN" sz="1800" dirty="0">
                <a:ea typeface="宋体" panose="02010600030101010101" pitchFamily="2" charset="-122"/>
              </a:rPr>
              <a:t>56</a:t>
            </a:r>
            <a:r>
              <a:rPr lang="zh-CN" altLang="en-US" sz="1800" dirty="0">
                <a:ea typeface="宋体" panose="02010600030101010101" pitchFamily="2" charset="-122"/>
              </a:rPr>
              <a:t>个高校先进集体、</a:t>
            </a:r>
            <a:r>
              <a:rPr lang="en-US" altLang="zh-CN" sz="1800" dirty="0">
                <a:ea typeface="宋体" panose="02010600030101010101" pitchFamily="2" charset="-122"/>
              </a:rPr>
              <a:t>6</a:t>
            </a:r>
            <a:r>
              <a:rPr lang="zh-CN" altLang="en-US" sz="1800" dirty="0">
                <a:ea typeface="宋体" panose="02010600030101010101" pitchFamily="2" charset="-122"/>
              </a:rPr>
              <a:t>个优秀服务企业和</a:t>
            </a:r>
            <a:r>
              <a:rPr lang="en-US" altLang="zh-CN" sz="1800" dirty="0">
                <a:ea typeface="宋体" panose="02010600030101010101" pitchFamily="2" charset="-122"/>
              </a:rPr>
              <a:t>174</a:t>
            </a:r>
            <a:r>
              <a:rPr lang="zh-CN" altLang="en-US" sz="1800" dirty="0">
                <a:ea typeface="宋体" panose="02010600030101010101" pitchFamily="2" charset="-122"/>
              </a:rPr>
              <a:t>名先进个人，</a:t>
            </a:r>
            <a:r>
              <a:rPr lang="en-US" altLang="zh-CN" sz="1800" dirty="0">
                <a:ea typeface="宋体" panose="02010600030101010101" pitchFamily="2" charset="-122"/>
              </a:rPr>
              <a:t>22</a:t>
            </a:r>
            <a:r>
              <a:rPr lang="zh-CN" altLang="en-US" sz="1800" dirty="0">
                <a:ea typeface="宋体" panose="02010600030101010101" pitchFamily="2" charset="-122"/>
              </a:rPr>
              <a:t>家企业会员“合格”通过，还有</a:t>
            </a:r>
            <a:r>
              <a:rPr lang="en-US" altLang="zh-CN" sz="1800" dirty="0">
                <a:ea typeface="宋体" panose="02010600030101010101" pitchFamily="2" charset="-122"/>
              </a:rPr>
              <a:t>24</a:t>
            </a:r>
            <a:r>
              <a:rPr lang="zh-CN" altLang="en-US" sz="1800" dirty="0">
                <a:ea typeface="宋体" panose="02010600030101010101" pitchFamily="2" charset="-122"/>
              </a:rPr>
              <a:t>家企业会员由于疫情等原因未申请参加年度评审，结论为“待评审”，以上结果经协会三届五次理事会审定通过。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   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三、协会三届五次理事会相关精神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54948" y="1204316"/>
            <a:ext cx="7344816" cy="5493346"/>
          </a:xfrm>
        </p:spPr>
        <p:txBody>
          <a:bodyPr/>
          <a:lstStyle/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6</a:t>
            </a:r>
            <a:r>
              <a:rPr lang="zh-CN" altLang="en-US" sz="1800" dirty="0">
                <a:ea typeface="宋体" panose="02010600030101010101" pitchFamily="2" charset="-122"/>
              </a:rPr>
              <a:t>家优秀服务企业：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endParaRPr lang="en-US" altLang="zh-CN" sz="2000" dirty="0">
              <a:ea typeface="宋体" panose="02010600030101010101" pitchFamily="2" charset="-122"/>
            </a:endParaRPr>
          </a:p>
          <a:p>
            <a:pPr>
              <a:buClr>
                <a:schemeClr val="tx1"/>
              </a:buClr>
              <a:buSzPct val="90000"/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marL="0" indent="0">
              <a:buClr>
                <a:schemeClr val="tx1"/>
              </a:buClr>
              <a:buSzPct val="90000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67" y="1874325"/>
            <a:ext cx="3101662" cy="3510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48" y="1879184"/>
            <a:ext cx="3114343" cy="35105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15616" y="5733256"/>
            <a:ext cx="6986616" cy="454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dirty="0">
                <a:ea typeface="宋体" panose="02010600030101010101" pitchFamily="2" charset="-122"/>
              </a:rPr>
              <a:t>以上获奖的优秀服务企业将在</a:t>
            </a:r>
            <a:r>
              <a:rPr lang="en-US" altLang="zh-CN" sz="1800" dirty="0">
                <a:ea typeface="宋体" panose="02010600030101010101" pitchFamily="2" charset="-122"/>
              </a:rPr>
              <a:t>4</a:t>
            </a:r>
            <a:r>
              <a:rPr lang="zh-CN" altLang="en-US" sz="1800" dirty="0">
                <a:ea typeface="宋体" panose="02010600030101010101" pitchFamily="2" charset="-122"/>
              </a:rPr>
              <a:t>月</a:t>
            </a:r>
            <a:r>
              <a:rPr lang="en-US" altLang="zh-CN" sz="1800" dirty="0">
                <a:ea typeface="宋体" panose="02010600030101010101" pitchFamily="2" charset="-122"/>
              </a:rPr>
              <a:t>23</a:t>
            </a:r>
            <a:r>
              <a:rPr lang="zh-CN" altLang="en-US" sz="1800" dirty="0">
                <a:ea typeface="宋体" panose="02010600030101010101" pitchFamily="2" charset="-122"/>
              </a:rPr>
              <a:t>日的协会三届三次年会上表彰。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四、协会宣传联络工作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124744"/>
            <a:ext cx="8054280" cy="5572918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2000" b="1" dirty="0">
                <a:ea typeface="宋体" panose="02010600030101010101" pitchFamily="2" charset="-122"/>
              </a:rPr>
              <a:t>1</a:t>
            </a:r>
            <a:r>
              <a:rPr lang="zh-CN" altLang="en-US" sz="2000" dirty="0">
                <a:ea typeface="宋体" panose="02010600030101010101" pitchFamily="2" charset="-122"/>
              </a:rPr>
              <a:t>、</a:t>
            </a:r>
            <a:r>
              <a:rPr lang="en-US" altLang="zh-CN" sz="2000" dirty="0">
                <a:ea typeface="宋体" panose="02010600030101010101" pitchFamily="2" charset="-122"/>
              </a:rPr>
              <a:t>2020</a:t>
            </a:r>
            <a:r>
              <a:rPr lang="zh-CN" altLang="en-US" sz="2000" dirty="0">
                <a:ea typeface="宋体" panose="02010600030101010101" pitchFamily="2" charset="-122"/>
              </a:rPr>
              <a:t>年协会</a:t>
            </a:r>
            <a:r>
              <a:rPr lang="zh-CN" altLang="en-US" sz="2000" b="1" dirty="0">
                <a:ea typeface="宋体" panose="02010600030101010101" pitchFamily="2" charset="-122"/>
              </a:rPr>
              <a:t>协会网站总发稿</a:t>
            </a:r>
            <a:r>
              <a:rPr lang="en-US" altLang="zh-CN" sz="2000" b="1" dirty="0">
                <a:ea typeface="宋体" panose="02010600030101010101" pitchFamily="2" charset="-122"/>
              </a:rPr>
              <a:t>            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b="1" dirty="0">
                <a:ea typeface="宋体" panose="02010600030101010101" pitchFamily="2" charset="-122"/>
              </a:rPr>
              <a:t>        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2000" b="1" dirty="0">
                <a:ea typeface="宋体" panose="02010600030101010101" pitchFamily="2" charset="-122"/>
              </a:rPr>
              <a:t>  </a:t>
            </a:r>
            <a:r>
              <a:rPr lang="en-US" altLang="zh-CN" sz="2000" b="1" dirty="0">
                <a:ea typeface="宋体" panose="02010600030101010101" pitchFamily="2" charset="-122"/>
              </a:rPr>
              <a:t>        </a:t>
            </a:r>
            <a:r>
              <a:rPr lang="zh-CN" altLang="en-US" sz="1800" b="1" dirty="0">
                <a:ea typeface="宋体" panose="02010600030101010101" pitchFamily="2" charset="-122"/>
              </a:rPr>
              <a:t>协会官网网址</a:t>
            </a:r>
            <a:r>
              <a:rPr lang="en-US" altLang="zh-CN" sz="1800" b="1" dirty="0">
                <a:ea typeface="宋体" panose="02010600030101010101" pitchFamily="2" charset="-122"/>
              </a:rPr>
              <a:t>  </a:t>
            </a:r>
            <a:r>
              <a:rPr lang="zh-CN" altLang="en-US" sz="1800" b="1" dirty="0">
                <a:ea typeface="宋体" panose="02010600030101010101" pitchFamily="2" charset="-122"/>
              </a:rPr>
              <a:t>：</a:t>
            </a:r>
            <a:r>
              <a:rPr lang="en-US" altLang="zh-CN" sz="1800" b="1" dirty="0">
                <a:ea typeface="宋体" panose="02010600030101010101" pitchFamily="2" charset="-122"/>
              </a:rPr>
              <a:t> </a:t>
            </a:r>
            <a:r>
              <a:rPr lang="en-US" altLang="zh-CN" sz="1800" b="1" dirty="0">
                <a:ea typeface="宋体" panose="02010600030101010101" pitchFamily="2" charset="-122"/>
                <a:hlinkClick r:id="rId1"/>
              </a:rPr>
              <a:t>www.scgxhq.com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          去年一年在协会网站发稿（企业会员动态）的企业：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        </a:t>
            </a:r>
            <a:endParaRPr lang="en-US" altLang="zh-CN" sz="1800" b="1" dirty="0"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691680" y="1772816"/>
          <a:ext cx="6311180" cy="506730"/>
        </p:xfrm>
        <a:graphic>
          <a:graphicData uri="http://schemas.openxmlformats.org/drawingml/2006/table">
            <a:tbl>
              <a:tblPr/>
              <a:tblGrid>
                <a:gridCol w="982588"/>
                <a:gridCol w="936104"/>
                <a:gridCol w="1080120"/>
                <a:gridCol w="1080120"/>
                <a:gridCol w="1296144"/>
                <a:gridCol w="936104"/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协会新闻</a:t>
                      </a:r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学校动态</a:t>
                      </a:r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招投标信息</a:t>
                      </a:r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理论与实践</a:t>
                      </a:r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企业会员动态</a:t>
                      </a:r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合计</a:t>
                      </a:r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62</a:t>
                      </a:r>
                      <a:endParaRPr lang="en-US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1019</a:t>
                      </a:r>
                      <a:endParaRPr lang="en-US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135</a:t>
                      </a:r>
                      <a:endParaRPr lang="en-US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40</a:t>
                      </a:r>
                      <a:endParaRPr lang="en-US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1258</a:t>
                      </a:r>
                      <a:endParaRPr lang="en-US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403648" y="3364790"/>
          <a:ext cx="3318108" cy="2232924"/>
        </p:xfrm>
        <a:graphic>
          <a:graphicData uri="http://schemas.openxmlformats.org/drawingml/2006/table">
            <a:tbl>
              <a:tblPr/>
              <a:tblGrid>
                <a:gridCol w="2736304"/>
                <a:gridCol w="581804"/>
              </a:tblGrid>
              <a:tr h="3721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珠海市丹田物业管理股份有限公司  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1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上海威派格智慧水务股份有限公司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1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成都中横通科技有限公司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1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上海熊猫机械（集团）有限公司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1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四川顺心餐饮投资管理有限公司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1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四川兴百年餐饮管理有限公司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276" y="3364790"/>
            <a:ext cx="3541520" cy="223292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403648" y="5702288"/>
            <a:ext cx="7111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rgbClr val="FFFFFF"/>
                </a:solidFill>
                <a:latin typeface="+mn-lt"/>
                <a:ea typeface="宋体" panose="02010600030101010101" pitchFamily="2" charset="-122"/>
              </a:rPr>
              <a:t>       通讯联络员凭账号登录后，可在后台上传企业新闻稿件到企业会员栏目刊登，上传文件的方法介绍（信息操作手册）在会员专区的文件栏目下载栏目下载。</a:t>
            </a:r>
            <a:endParaRPr lang="zh-CN" altLang="en-US" dirty="0">
              <a:solidFill>
                <a:srgbClr val="FFFFFF"/>
              </a:solidFill>
              <a:latin typeface="+mn-lt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四、协会宣传联络工作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124744"/>
            <a:ext cx="8054280" cy="5572918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2000" b="1" dirty="0">
                <a:ea typeface="宋体" panose="02010600030101010101" pitchFamily="2" charset="-122"/>
              </a:rPr>
              <a:t>2</a:t>
            </a:r>
            <a:r>
              <a:rPr lang="zh-CN" altLang="en-US" sz="2000" dirty="0">
                <a:ea typeface="宋体" panose="02010600030101010101" pitchFamily="2" charset="-122"/>
              </a:rPr>
              <a:t>、</a:t>
            </a:r>
            <a:r>
              <a:rPr lang="zh-CN" altLang="en-US" sz="2000" b="1" dirty="0">
                <a:ea typeface="宋体" panose="02010600030101010101" pitchFamily="2" charset="-122"/>
              </a:rPr>
              <a:t>企业会员名录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2000" b="1" dirty="0">
                <a:ea typeface="宋体" panose="02010600030101010101" pitchFamily="2" charset="-122"/>
              </a:rPr>
              <a:t>        在协会网站有个专栏：企业会员名录，展示企业会员的相关信息目前上传了</a:t>
            </a:r>
            <a:r>
              <a:rPr lang="en-US" altLang="zh-CN" sz="2000" b="1" dirty="0">
                <a:ea typeface="宋体" panose="02010600030101010101" pitchFamily="2" charset="-122"/>
              </a:rPr>
              <a:t>29</a:t>
            </a:r>
            <a:r>
              <a:rPr lang="zh-CN" altLang="en-US" sz="2000" b="1" dirty="0">
                <a:ea typeface="宋体" panose="02010600030101010101" pitchFamily="2" charset="-122"/>
              </a:rPr>
              <a:t>家企业的信息，第一批和第二批会员尚有</a:t>
            </a:r>
            <a:r>
              <a:rPr lang="en-US" altLang="zh-CN" sz="2000" b="1" dirty="0">
                <a:ea typeface="宋体" panose="02010600030101010101" pitchFamily="2" charset="-122"/>
              </a:rPr>
              <a:t>17</a:t>
            </a:r>
            <a:r>
              <a:rPr lang="zh-CN" altLang="en-US" sz="2000" b="1" dirty="0">
                <a:ea typeface="宋体" panose="02010600030101010101" pitchFamily="2" charset="-122"/>
              </a:rPr>
              <a:t>家企业没有上传信息，第三批企业会员请按会议资料要求填报信息到秘书处。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endParaRPr lang="en-US" altLang="zh-CN" sz="1800" b="1" dirty="0"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170636"/>
            <a:ext cx="5976391" cy="35283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四、协会宣传联络工作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124744"/>
            <a:ext cx="7632848" cy="5572918"/>
          </a:xfrm>
        </p:spPr>
        <p:txBody>
          <a:bodyPr/>
          <a:lstStyle/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b="1" dirty="0"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ea typeface="宋体" panose="02010600030101010101" pitchFamily="2" charset="-122"/>
              </a:rPr>
              <a:t>、协会网站资源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ea typeface="宋体" panose="02010600030101010101" pitchFamily="2" charset="-122"/>
              </a:rPr>
              <a:t>协会网站公开资源：四川高校后勤新闻、四川各高校后勤动态、协会各种通知、全国后勤协会和省后勤协会的培训和会议信息、协会文件查询、企业会员名录（企业业务范围、服务学校、联系人、联系电话、年度评审情况等），国家、省部级、全国协会各部门涉及高校后勤的各种文件和政策（</a:t>
            </a:r>
            <a:r>
              <a:rPr lang="en-US" altLang="zh-CN" sz="2000" b="1" dirty="0">
                <a:ea typeface="宋体" panose="02010600030101010101" pitchFamily="2" charset="-122"/>
              </a:rPr>
              <a:t>82</a:t>
            </a:r>
            <a:r>
              <a:rPr lang="zh-CN" altLang="en-US" sz="2000" b="1" dirty="0">
                <a:ea typeface="宋体" panose="02010600030101010101" pitchFamily="2" charset="-122"/>
              </a:rPr>
              <a:t>份）；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ea typeface="宋体" panose="02010600030101010101" pitchFamily="2" charset="-122"/>
              </a:rPr>
              <a:t>会员可查阅：各校后勤招投标信息（</a:t>
            </a:r>
            <a:r>
              <a:rPr lang="en-US" altLang="zh-CN" sz="2000" b="1" dirty="0">
                <a:ea typeface="宋体" panose="02010600030101010101" pitchFamily="2" charset="-122"/>
              </a:rPr>
              <a:t>2020</a:t>
            </a:r>
            <a:r>
              <a:rPr lang="zh-CN" altLang="en-US" sz="2000" b="1" dirty="0">
                <a:ea typeface="宋体" panose="02010600030101010101" pitchFamily="2" charset="-122"/>
              </a:rPr>
              <a:t>年有</a:t>
            </a:r>
            <a:r>
              <a:rPr lang="en-US" altLang="zh-CN" sz="2000" b="1" dirty="0">
                <a:ea typeface="宋体" panose="02010600030101010101" pitchFamily="2" charset="-122"/>
              </a:rPr>
              <a:t>135</a:t>
            </a:r>
            <a:r>
              <a:rPr lang="zh-CN" altLang="en-US" sz="2000" b="1" dirty="0">
                <a:ea typeface="宋体" panose="02010600030101010101" pitchFamily="2" charset="-122"/>
              </a:rPr>
              <a:t>条）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ea typeface="宋体" panose="02010600030101010101" pitchFamily="2" charset="-122"/>
              </a:rPr>
              <a:t>会员可下载：收集到的学校后勤管理制度、操作流程、应急预案共</a:t>
            </a:r>
            <a:r>
              <a:rPr lang="en-US" altLang="zh-CN" sz="2000" b="1" dirty="0">
                <a:ea typeface="宋体" panose="02010600030101010101" pitchFamily="2" charset="-122"/>
              </a:rPr>
              <a:t>298</a:t>
            </a:r>
            <a:r>
              <a:rPr lang="zh-CN" altLang="en-US" sz="2000" b="1" dirty="0">
                <a:ea typeface="宋体" panose="02010600030101010101" pitchFamily="2" charset="-122"/>
              </a:rPr>
              <a:t>份，专题讲座</a:t>
            </a:r>
            <a:r>
              <a:rPr lang="en-US" altLang="zh-CN" sz="2000" b="1" dirty="0">
                <a:ea typeface="宋体" panose="02010600030101010101" pitchFamily="2" charset="-122"/>
              </a:rPr>
              <a:t>PPT</a:t>
            </a:r>
            <a:r>
              <a:rPr lang="zh-CN" altLang="en-US" sz="2000" b="1" dirty="0">
                <a:ea typeface="宋体" panose="02010600030101010101" pitchFamily="2" charset="-122"/>
              </a:rPr>
              <a:t>等近</a:t>
            </a:r>
            <a:r>
              <a:rPr lang="en-US" altLang="zh-CN" sz="2000" b="1" dirty="0">
                <a:ea typeface="宋体" panose="02010600030101010101" pitchFamily="2" charset="-122"/>
              </a:rPr>
              <a:t>100</a:t>
            </a:r>
            <a:r>
              <a:rPr lang="zh-CN" altLang="en-US" sz="2000" b="1" dirty="0">
                <a:ea typeface="宋体" panose="02010600030101010101" pitchFamily="2" charset="-122"/>
              </a:rPr>
              <a:t>个文件。</a:t>
            </a:r>
            <a:endParaRPr lang="zh-CN" altLang="en-US" sz="20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  <a:buFont typeface="Wingdings" panose="05000000000000000000" pitchFamily="2" charset="2"/>
              <a:buChar char="u"/>
            </a:pPr>
            <a:endParaRPr lang="en-US" altLang="zh-CN" sz="20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         </a:t>
            </a:r>
            <a:endParaRPr lang="en-US" altLang="zh-CN" sz="1800" b="1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908720"/>
            <a:ext cx="8064896" cy="594928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4</a:t>
            </a:r>
            <a:r>
              <a:rPr lang="zh-CN" altLang="en-US" sz="1800" dirty="0">
                <a:ea typeface="宋体" panose="02010600030101010101" pitchFamily="2" charset="-122"/>
              </a:rPr>
              <a:t>、</a:t>
            </a:r>
            <a:r>
              <a:rPr lang="zh-CN" altLang="en-US" sz="1800" b="1" dirty="0">
                <a:ea typeface="宋体" panose="02010600030101010101" pitchFamily="2" charset="-122"/>
              </a:rPr>
              <a:t>协会微信公众号 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     2020</a:t>
            </a:r>
            <a:r>
              <a:rPr lang="zh-CN" altLang="en-US" sz="1800" b="1" dirty="0">
                <a:ea typeface="宋体" panose="02010600030101010101" pitchFamily="2" charset="-122"/>
              </a:rPr>
              <a:t>年协会微信公众号推文数：</a:t>
            </a:r>
            <a:r>
              <a:rPr lang="en-US" altLang="zh-CN" sz="1800" b="1" dirty="0">
                <a:ea typeface="宋体" panose="02010600030101010101" pitchFamily="2" charset="-122"/>
              </a:rPr>
              <a:t>  388</a:t>
            </a:r>
            <a:r>
              <a:rPr lang="zh-CN" altLang="en-US" sz="1800" b="1" dirty="0">
                <a:ea typeface="宋体" panose="02010600030101010101" pitchFamily="2" charset="-122"/>
              </a:rPr>
              <a:t>篇</a:t>
            </a:r>
            <a:r>
              <a:rPr lang="en-US" altLang="zh-CN" sz="1800" b="1" dirty="0">
                <a:ea typeface="宋体" panose="02010600030101010101" pitchFamily="2" charset="-122"/>
              </a:rPr>
              <a:t>    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         协会微信公众号关注人数：</a:t>
            </a:r>
            <a:r>
              <a:rPr lang="en-US" altLang="zh-CN" sz="1800" b="1" dirty="0">
                <a:ea typeface="宋体" panose="02010600030101010101" pitchFamily="2" charset="-122"/>
              </a:rPr>
              <a:t>743</a:t>
            </a:r>
            <a:r>
              <a:rPr lang="zh-CN" altLang="en-US" sz="1800" b="1" dirty="0">
                <a:ea typeface="宋体" panose="02010600030101010101" pitchFamily="2" charset="-122"/>
              </a:rPr>
              <a:t>人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     </a:t>
            </a:r>
            <a:r>
              <a:rPr lang="zh-CN" altLang="en-US" sz="1800" b="1" dirty="0">
                <a:ea typeface="宋体" panose="02010600030101010101" pitchFamily="2" charset="-122"/>
              </a:rPr>
              <a:t>欢迎大家扫描关注！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sz="1800" b="1" dirty="0">
                <a:ea typeface="宋体" panose="02010600030101010101" pitchFamily="2" charset="-122"/>
              </a:rPr>
              <a:t>5</a:t>
            </a:r>
            <a:r>
              <a:rPr lang="zh-CN" altLang="en-US" sz="1800" dirty="0">
                <a:ea typeface="宋体" panose="02010600030101010101" pitchFamily="2" charset="-122"/>
              </a:rPr>
              <a:t>、通讯联络员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        每个学校、每个企业会员都有一个会员账号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登录密码由该校的通讯联络人保管，企业通讯联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络员变更请及时向协会秘书处报告，没有企业账号和密码的请在资料中扫描注册码申请。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altLang="zh-CN" sz="1800" dirty="0">
                <a:ea typeface="宋体" panose="02010600030101010101" pitchFamily="2" charset="-122"/>
              </a:rPr>
              <a:t>6</a:t>
            </a:r>
            <a:r>
              <a:rPr lang="zh-CN" altLang="en-US" sz="1800" dirty="0">
                <a:ea typeface="宋体" panose="02010600030101010101" pitchFamily="2" charset="-122"/>
              </a:rPr>
              <a:t>、</a:t>
            </a:r>
            <a:r>
              <a:rPr lang="zh-CN" altLang="en-US" sz="1800" b="1" dirty="0">
                <a:ea typeface="宋体" panose="02010600030101010101" pitchFamily="2" charset="-122"/>
              </a:rPr>
              <a:t>协会建立了两个群，企业会员负责人群（微信群）和企业会员联络员群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ea typeface="宋体" panose="02010600030101010101" pitchFamily="2" charset="-122"/>
              </a:rPr>
              <a:t>QQ</a:t>
            </a:r>
            <a:r>
              <a:rPr lang="zh-CN" altLang="en-US" sz="1800" b="1" dirty="0">
                <a:ea typeface="宋体" panose="02010600030101010101" pitchFamily="2" charset="-122"/>
              </a:rPr>
              <a:t>群），两个群的二维码在下发的资料中，请各企业的负责人和与协会的联络员（通讯员）扫描加入，进去后请把自己的群昵称改为“企业名</a:t>
            </a:r>
            <a:r>
              <a:rPr lang="en-US" altLang="zh-CN" sz="1800" b="1" dirty="0">
                <a:ea typeface="宋体" panose="02010600030101010101" pitchFamily="2" charset="-122"/>
              </a:rPr>
              <a:t>+</a:t>
            </a:r>
            <a:r>
              <a:rPr lang="zh-CN" altLang="en-US" sz="1800" b="1" dirty="0">
                <a:ea typeface="宋体" panose="02010600030101010101" pitchFamily="2" charset="-122"/>
              </a:rPr>
              <a:t>姓名”，以后协会的活动、通知都会通过这两个群发送。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b="1" dirty="0">
                <a:ea typeface="宋体" panose="02010600030101010101" pitchFamily="2" charset="-122"/>
              </a:rPr>
              <a:t>    </a:t>
            </a:r>
            <a:endParaRPr lang="en-US" altLang="zh-CN" sz="2000" b="1" dirty="0">
              <a:ea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2000" b="1" dirty="0">
                <a:ea typeface="宋体" panose="02010600030101010101" pitchFamily="2" charset="-122"/>
              </a:rPr>
              <a:t>    </a:t>
            </a:r>
            <a:endParaRPr lang="en-US" altLang="zh-CN" sz="2400" b="1" dirty="0">
              <a:ea typeface="宋体" panose="02010600030101010101" pitchFamily="2" charset="-122"/>
            </a:endParaRPr>
          </a:p>
          <a:p>
            <a:pPr marL="0" indent="0">
              <a:buClr>
                <a:schemeClr val="tx1"/>
              </a:buClr>
              <a:buSzPct val="90000"/>
              <a:buNone/>
            </a:pPr>
            <a:r>
              <a:rPr lang="en-US" altLang="zh-CN" sz="2400" b="1" dirty="0">
                <a:ea typeface="宋体" panose="02010600030101010101" pitchFamily="2" charset="-122"/>
              </a:rPr>
              <a:t>    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四、协会宣传联络工作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437" y="1417145"/>
            <a:ext cx="2238426" cy="223842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298435" y="3789749"/>
            <a:ext cx="2238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tx1"/>
              </a:buClr>
              <a:buSzPct val="90000"/>
              <a:buNone/>
            </a:pPr>
            <a:r>
              <a:rPr lang="zh-CN" altLang="en-US" sz="1600" b="1" dirty="0">
                <a:ea typeface="宋体" panose="02010600030101010101" pitchFamily="2" charset="-122"/>
              </a:rPr>
              <a:t>协会微信公众号二维码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73918" y="57944"/>
            <a:ext cx="7848600" cy="1066800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五、关于企业会员管理的其他事项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576" y="980728"/>
            <a:ext cx="7632848" cy="5572918"/>
          </a:xfrm>
        </p:spPr>
        <p:txBody>
          <a:bodyPr/>
          <a:lstStyle/>
          <a:p>
            <a:pPr>
              <a:buClr>
                <a:schemeClr val="tx1"/>
              </a:buClr>
              <a:buSzPct val="90000"/>
            </a:pPr>
            <a:endParaRPr lang="en-US" altLang="zh-CN" sz="2400" b="1" dirty="0">
              <a:ea typeface="宋体" panose="02010600030101010101" pitchFamily="2" charset="-122"/>
            </a:endParaRPr>
          </a:p>
          <a:p>
            <a:pPr marL="0" indent="0">
              <a:buClr>
                <a:schemeClr val="tx1"/>
              </a:buClr>
              <a:buSzPct val="90000"/>
              <a:buNone/>
            </a:pPr>
            <a:r>
              <a:rPr lang="en-US" altLang="zh-CN" sz="2400" b="1" dirty="0">
                <a:ea typeface="宋体" panose="02010600030101010101" pitchFamily="2" charset="-122"/>
              </a:rPr>
              <a:t>    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63426" y="1093210"/>
            <a:ext cx="7308973" cy="5027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b="1" dirty="0">
                <a:ea typeface="宋体" panose="02010600030101010101" pitchFamily="2" charset="-122"/>
              </a:rPr>
              <a:t>1</a:t>
            </a:r>
            <a:r>
              <a:rPr lang="zh-CN" altLang="en-US" b="1" dirty="0">
                <a:ea typeface="宋体" panose="02010600030101010101" pitchFamily="2" charset="-122"/>
              </a:rPr>
              <a:t>、</a:t>
            </a:r>
            <a:r>
              <a:rPr lang="zh-CN" altLang="en-US" dirty="0">
                <a:ea typeface="宋体" panose="02010600030101010101" pitchFamily="2" charset="-122"/>
              </a:rPr>
              <a:t>四川省高校后勤协会第一批企业会员</a:t>
            </a:r>
            <a:r>
              <a:rPr lang="en-US" altLang="zh-CN" dirty="0">
                <a:ea typeface="宋体" panose="02010600030101010101" pitchFamily="2" charset="-122"/>
              </a:rPr>
              <a:t>47</a:t>
            </a:r>
            <a:r>
              <a:rPr lang="zh-CN" altLang="en-US" dirty="0">
                <a:ea typeface="宋体" panose="02010600030101010101" pitchFamily="2" charset="-122"/>
              </a:rPr>
              <a:t>家，第二批企业会员</a:t>
            </a:r>
            <a:r>
              <a:rPr lang="en-US" altLang="zh-CN" dirty="0">
                <a:ea typeface="宋体" panose="02010600030101010101" pitchFamily="2" charset="-122"/>
              </a:rPr>
              <a:t>16</a:t>
            </a:r>
            <a:r>
              <a:rPr lang="zh-CN" altLang="en-US" dirty="0">
                <a:ea typeface="宋体" panose="02010600030101010101" pitchFamily="2" charset="-122"/>
              </a:rPr>
              <a:t>家，第三批企业会员</a:t>
            </a:r>
            <a:r>
              <a:rPr lang="en-US" altLang="zh-CN" dirty="0">
                <a:ea typeface="宋体" panose="02010600030101010101" pitchFamily="2" charset="-122"/>
              </a:rPr>
              <a:t>41</a:t>
            </a:r>
            <a:r>
              <a:rPr lang="zh-CN" altLang="en-US" dirty="0">
                <a:ea typeface="宋体" panose="02010600030101010101" pitchFamily="2" charset="-122"/>
              </a:rPr>
              <a:t>家，其中由</a:t>
            </a:r>
            <a:r>
              <a:rPr lang="en-US" altLang="zh-CN" dirty="0">
                <a:ea typeface="宋体" panose="02010600030101010101" pitchFamily="2" charset="-122"/>
              </a:rPr>
              <a:t>17</a:t>
            </a:r>
            <a:r>
              <a:rPr lang="zh-CN" altLang="en-US" dirty="0">
                <a:ea typeface="宋体" panose="02010600030101010101" pitchFamily="2" charset="-122"/>
              </a:rPr>
              <a:t>家企业因各种原因退会，</a:t>
            </a:r>
            <a:r>
              <a:rPr lang="zh-CN" altLang="en-US" b="1" dirty="0">
                <a:ea typeface="宋体" panose="02010600030101010101" pitchFamily="2" charset="-122"/>
              </a:rPr>
              <a:t>目前企业会员总数</a:t>
            </a:r>
            <a:r>
              <a:rPr lang="en-US" altLang="zh-CN" b="1" dirty="0">
                <a:ea typeface="宋体" panose="02010600030101010101" pitchFamily="2" charset="-122"/>
              </a:rPr>
              <a:t>87</a:t>
            </a:r>
            <a:r>
              <a:rPr lang="zh-CN" altLang="en-US" b="1" dirty="0">
                <a:ea typeface="宋体" panose="02010600030101010101" pitchFamily="2" charset="-122"/>
              </a:rPr>
              <a:t>家（其中理事单位</a:t>
            </a:r>
            <a:r>
              <a:rPr lang="en-US" altLang="zh-CN" b="1" dirty="0">
                <a:ea typeface="宋体" panose="02010600030101010101" pitchFamily="2" charset="-122"/>
              </a:rPr>
              <a:t>4</a:t>
            </a:r>
            <a:r>
              <a:rPr lang="zh-CN" altLang="en-US" b="1" dirty="0">
                <a:ea typeface="宋体" panose="02010600030101010101" pitchFamily="2" charset="-122"/>
              </a:rPr>
              <a:t>家，中快餐饮、中恒通、新科达、华玮物业），企业会员的日常管理由各专委会负责</a:t>
            </a:r>
            <a:r>
              <a:rPr lang="zh-CN" altLang="en-US" dirty="0">
                <a:ea typeface="宋体" panose="02010600030101010101" pitchFamily="2" charset="-122"/>
              </a:rPr>
              <a:t>（</a:t>
            </a:r>
            <a:r>
              <a:rPr lang="zh-CN" altLang="en-US" b="1" dirty="0">
                <a:ea typeface="宋体" panose="02010600030101010101" pitchFamily="2" charset="-122"/>
              </a:rPr>
              <a:t>管服会</a:t>
            </a:r>
            <a:r>
              <a:rPr lang="en-US" altLang="zh-CN" b="1" dirty="0">
                <a:ea typeface="宋体" panose="02010600030101010101" pitchFamily="2" charset="-122"/>
              </a:rPr>
              <a:t>10</a:t>
            </a:r>
            <a:r>
              <a:rPr lang="zh-CN" altLang="en-US" b="1" dirty="0">
                <a:ea typeface="宋体" panose="02010600030101010101" pitchFamily="2" charset="-122"/>
              </a:rPr>
              <a:t>家，伙专会</a:t>
            </a:r>
            <a:r>
              <a:rPr lang="en-US" altLang="zh-CN" b="1" dirty="0">
                <a:ea typeface="宋体" panose="02010600030101010101" pitchFamily="2" charset="-122"/>
              </a:rPr>
              <a:t>26</a:t>
            </a:r>
            <a:r>
              <a:rPr lang="zh-CN" altLang="en-US" b="1" dirty="0">
                <a:ea typeface="宋体" panose="02010600030101010101" pitchFamily="2" charset="-122"/>
              </a:rPr>
              <a:t>家，寓专会</a:t>
            </a:r>
            <a:r>
              <a:rPr lang="en-US" altLang="zh-CN" b="1" dirty="0">
                <a:ea typeface="宋体" panose="02010600030101010101" pitchFamily="2" charset="-122"/>
              </a:rPr>
              <a:t>10</a:t>
            </a:r>
            <a:r>
              <a:rPr lang="zh-CN" altLang="en-US" b="1" dirty="0">
                <a:ea typeface="宋体" panose="02010600030101010101" pitchFamily="2" charset="-122"/>
              </a:rPr>
              <a:t>家，能专会</a:t>
            </a:r>
            <a:r>
              <a:rPr lang="en-US" altLang="zh-CN" b="1" dirty="0">
                <a:ea typeface="宋体" panose="02010600030101010101" pitchFamily="2" charset="-122"/>
              </a:rPr>
              <a:t>23</a:t>
            </a:r>
            <a:r>
              <a:rPr lang="zh-CN" altLang="en-US" b="1" dirty="0">
                <a:ea typeface="宋体" panose="02010600030101010101" pitchFamily="2" charset="-122"/>
              </a:rPr>
              <a:t>家，物专会</a:t>
            </a:r>
            <a:r>
              <a:rPr lang="en-US" altLang="zh-CN" b="1" dirty="0">
                <a:ea typeface="宋体" panose="02010600030101010101" pitchFamily="2" charset="-122"/>
              </a:rPr>
              <a:t>18</a:t>
            </a:r>
            <a:r>
              <a:rPr lang="zh-CN" altLang="en-US" b="1" dirty="0">
                <a:ea typeface="宋体" panose="02010600030101010101" pitchFamily="2" charset="-122"/>
              </a:rPr>
              <a:t>家</a:t>
            </a:r>
            <a:r>
              <a:rPr lang="zh-CN" altLang="en-US" dirty="0">
                <a:ea typeface="宋体" panose="02010600030101010101" pitchFamily="2" charset="-122"/>
              </a:rPr>
              <a:t>）</a:t>
            </a:r>
            <a:r>
              <a:rPr lang="zh-CN" altLang="en-US" b="1" dirty="0">
                <a:ea typeface="宋体" panose="02010600030101010101" pitchFamily="2" charset="-122"/>
              </a:rPr>
              <a:t>。</a:t>
            </a:r>
            <a:endParaRPr lang="en-US" altLang="zh-CN" b="1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dirty="0">
                <a:ea typeface="宋体" panose="02010600030101010101" pitchFamily="2" charset="-122"/>
              </a:rPr>
              <a:t>2</a:t>
            </a:r>
            <a:r>
              <a:rPr lang="zh-CN" altLang="en-US" dirty="0">
                <a:ea typeface="宋体" panose="02010600030101010101" pitchFamily="2" charset="-122"/>
              </a:rPr>
              <a:t>、企业会员参加协会的课题研究</a:t>
            </a:r>
            <a:endParaRPr lang="en-US" altLang="zh-CN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b="1" dirty="0">
                <a:ea typeface="宋体" panose="02010600030101010101" pitchFamily="2" charset="-122"/>
              </a:rPr>
              <a:t>     </a:t>
            </a:r>
            <a:r>
              <a:rPr lang="zh-CN" altLang="en-US" b="1" dirty="0">
                <a:ea typeface="宋体" panose="02010600030101010101" pitchFamily="2" charset="-122"/>
              </a:rPr>
              <a:t>（</a:t>
            </a:r>
            <a:r>
              <a:rPr lang="en-US" altLang="zh-CN" b="1" dirty="0">
                <a:ea typeface="宋体" panose="02010600030101010101" pitchFamily="2" charset="-122"/>
              </a:rPr>
              <a:t>1</a:t>
            </a:r>
            <a:r>
              <a:rPr lang="zh-CN" altLang="en-US" b="1" dirty="0">
                <a:ea typeface="宋体" panose="02010600030101010101" pitchFamily="2" charset="-122"/>
              </a:rPr>
              <a:t>）由企业设立课题在协会立项，承担主要主研任务，吸收学校会员参加，课题研究经费由企业承担。</a:t>
            </a:r>
            <a:endParaRPr lang="en-US" altLang="zh-CN" b="1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dirty="0">
                <a:ea typeface="宋体" panose="02010600030101010101" pitchFamily="2" charset="-122"/>
              </a:rPr>
              <a:t>      </a:t>
            </a:r>
            <a:r>
              <a:rPr lang="zh-CN" altLang="en-US" dirty="0">
                <a:ea typeface="宋体" panose="02010600030101010101" pitchFamily="2" charset="-122"/>
              </a:rPr>
              <a:t>（</a:t>
            </a:r>
            <a:r>
              <a:rPr lang="en-US" altLang="zh-CN" dirty="0">
                <a:ea typeface="宋体" panose="02010600030101010101" pitchFamily="2" charset="-122"/>
              </a:rPr>
              <a:t>2</a:t>
            </a:r>
            <a:r>
              <a:rPr lang="zh-CN" altLang="en-US" dirty="0">
                <a:ea typeface="宋体" panose="02010600030101010101" pitchFamily="2" charset="-122"/>
              </a:rPr>
              <a:t>）企业会员可参加学校会员单位立项的课题，共同从事课题研究。</a:t>
            </a:r>
            <a:endParaRPr lang="en-US" altLang="zh-CN" b="1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b="1" dirty="0"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73918" y="57944"/>
            <a:ext cx="7848600" cy="1066800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五、关于企业会员管理的其他事项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576" y="980728"/>
            <a:ext cx="7632848" cy="5572918"/>
          </a:xfrm>
        </p:spPr>
        <p:txBody>
          <a:bodyPr/>
          <a:lstStyle/>
          <a:p>
            <a:pPr>
              <a:buClr>
                <a:schemeClr val="tx1"/>
              </a:buClr>
              <a:buSzPct val="90000"/>
            </a:pPr>
            <a:endParaRPr lang="en-US" altLang="zh-CN" sz="2400" b="1" dirty="0">
              <a:ea typeface="宋体" panose="02010600030101010101" pitchFamily="2" charset="-122"/>
            </a:endParaRPr>
          </a:p>
          <a:p>
            <a:pPr marL="0" indent="0">
              <a:buClr>
                <a:schemeClr val="tx1"/>
              </a:buClr>
              <a:buSzPct val="90000"/>
              <a:buNone/>
            </a:pPr>
            <a:r>
              <a:rPr lang="en-US" altLang="zh-CN" sz="2400" b="1" dirty="0">
                <a:ea typeface="宋体" panose="02010600030101010101" pitchFamily="2" charset="-122"/>
              </a:rPr>
              <a:t>    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5576" y="1268872"/>
            <a:ext cx="7308973" cy="4609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dirty="0">
                <a:ea typeface="宋体" panose="02010600030101010101" pitchFamily="2" charset="-122"/>
              </a:rPr>
              <a:t>3</a:t>
            </a:r>
            <a:r>
              <a:rPr lang="zh-CN" altLang="en-US" dirty="0">
                <a:ea typeface="宋体" panose="02010600030101010101" pitchFamily="2" charset="-122"/>
              </a:rPr>
              <a:t>、</a:t>
            </a:r>
            <a:r>
              <a:rPr lang="zh-CN" altLang="en-US" sz="1800" b="1" dirty="0">
                <a:ea typeface="宋体" panose="02010600030101010101" pitchFamily="2" charset="-122"/>
              </a:rPr>
              <a:t>企业会员参加协会及分支机构年会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zh-CN" altLang="en-US" b="1" dirty="0">
                <a:ea typeface="宋体" panose="02010600030101010101" pitchFamily="2" charset="-122"/>
              </a:rPr>
              <a:t>   协会企业会员可以参加任何一个分支机构的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年会</a:t>
            </a:r>
            <a:r>
              <a:rPr lang="zh-CN" altLang="en-US" b="1" dirty="0">
                <a:ea typeface="宋体" panose="02010600030101010101" pitchFamily="2" charset="-122"/>
              </a:rPr>
              <a:t>（除特殊情外）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 （</a:t>
            </a:r>
            <a:r>
              <a:rPr lang="en-US" altLang="zh-CN" sz="1800" b="1" dirty="0">
                <a:ea typeface="宋体" panose="02010600030101010101" pitchFamily="2" charset="-122"/>
              </a:rPr>
              <a:t>1</a:t>
            </a:r>
            <a:r>
              <a:rPr lang="zh-CN" altLang="en-US" sz="1800" b="1" dirty="0">
                <a:ea typeface="宋体" panose="02010600030101010101" pitchFamily="2" charset="-122"/>
              </a:rPr>
              <a:t>）企业会员参加分支机构的年会的会务费与学校会员相同；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zh-CN" altLang="en-US" sz="1800" b="1" dirty="0">
                <a:ea typeface="宋体" panose="02010600030101010101" pitchFamily="2" charset="-122"/>
              </a:rPr>
              <a:t> （</a:t>
            </a:r>
            <a:r>
              <a:rPr lang="en-US" altLang="zh-CN" sz="1800" b="1" dirty="0">
                <a:ea typeface="宋体" panose="02010600030101010101" pitchFamily="2" charset="-122"/>
              </a:rPr>
              <a:t>2</a:t>
            </a:r>
            <a:r>
              <a:rPr lang="zh-CN" altLang="en-US" sz="1800" b="1" dirty="0">
                <a:ea typeface="宋体" panose="02010600030101010101" pitchFamily="2" charset="-122"/>
              </a:rPr>
              <a:t>）各分支机构年会尽可能都能给企业提供展位，安排</a:t>
            </a:r>
            <a:r>
              <a:rPr lang="en-US" altLang="zh-CN" sz="1800" b="1" dirty="0">
                <a:ea typeface="宋体" panose="02010600030101010101" pitchFamily="2" charset="-122"/>
              </a:rPr>
              <a:t>3-5</a:t>
            </a:r>
            <a:r>
              <a:rPr lang="zh-CN" altLang="en-US" sz="1800" b="1" dirty="0">
                <a:ea typeface="宋体" panose="02010600030101010101" pitchFamily="2" charset="-122"/>
              </a:rPr>
              <a:t>个企业发 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dirty="0">
                <a:ea typeface="宋体" panose="02010600030101010101" pitchFamily="2" charset="-122"/>
              </a:rPr>
              <a:t>         </a:t>
            </a:r>
            <a:r>
              <a:rPr lang="zh-CN" altLang="en-US" sz="1800" b="1" dirty="0">
                <a:ea typeface="宋体" panose="02010600030101010101" pitchFamily="2" charset="-122"/>
              </a:rPr>
              <a:t>言（每个不超过</a:t>
            </a:r>
            <a:r>
              <a:rPr lang="en-US" altLang="zh-CN" sz="1800" b="1" dirty="0">
                <a:ea typeface="宋体" panose="02010600030101010101" pitchFamily="2" charset="-122"/>
              </a:rPr>
              <a:t>6--8</a:t>
            </a:r>
            <a:r>
              <a:rPr lang="zh-CN" altLang="en-US" sz="1800" b="1" dirty="0">
                <a:ea typeface="宋体" panose="02010600030101010101" pitchFamily="2" charset="-122"/>
              </a:rPr>
              <a:t>分钟）；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zh-CN" altLang="en-US" dirty="0">
                <a:ea typeface="宋体" panose="02010600030101010101" pitchFamily="2" charset="-122"/>
              </a:rPr>
              <a:t> （</a:t>
            </a:r>
            <a:r>
              <a:rPr lang="en-US" altLang="zh-CN" dirty="0">
                <a:ea typeface="宋体" panose="02010600030101010101" pitchFamily="2" charset="-122"/>
              </a:rPr>
              <a:t>3</a:t>
            </a:r>
            <a:r>
              <a:rPr lang="zh-CN" altLang="en-US" dirty="0">
                <a:ea typeface="宋体" panose="02010600030101010101" pitchFamily="2" charset="-122"/>
              </a:rPr>
              <a:t>）每个</a:t>
            </a:r>
            <a:r>
              <a:rPr lang="zh-CN" altLang="en-US" sz="1800" b="1" dirty="0">
                <a:ea typeface="宋体" panose="02010600030101010101" pitchFamily="2" charset="-122"/>
              </a:rPr>
              <a:t>展位</a:t>
            </a:r>
            <a:r>
              <a:rPr lang="zh-CN" altLang="en-US" dirty="0">
                <a:ea typeface="宋体" panose="02010600030101010101" pitchFamily="2" charset="-122"/>
              </a:rPr>
              <a:t>交</a:t>
            </a:r>
            <a:r>
              <a:rPr lang="zh-CN" altLang="en-US" sz="1800" b="1" dirty="0">
                <a:ea typeface="宋体" panose="02010600030101010101" pitchFamily="2" charset="-122"/>
              </a:rPr>
              <a:t>赞助费</a:t>
            </a:r>
            <a:r>
              <a:rPr lang="en-US" altLang="zh-CN" sz="1800" b="1" dirty="0">
                <a:ea typeface="宋体" panose="02010600030101010101" pitchFamily="2" charset="-122"/>
              </a:rPr>
              <a:t>2000</a:t>
            </a:r>
            <a:r>
              <a:rPr lang="zh-CN" altLang="en-US" sz="1800" b="1" dirty="0">
                <a:ea typeface="宋体" panose="02010600030101010101" pitchFamily="2" charset="-122"/>
              </a:rPr>
              <a:t>元，经办会方同意，可在会上发言（</a:t>
            </a:r>
            <a:r>
              <a:rPr lang="en-US" altLang="zh-CN" sz="1800" b="1" dirty="0">
                <a:ea typeface="宋体" panose="02010600030101010101" pitchFamily="2" charset="-122"/>
              </a:rPr>
              <a:t>5-8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dirty="0">
                <a:ea typeface="宋体" panose="02010600030101010101" pitchFamily="2" charset="-122"/>
              </a:rPr>
              <a:t>          </a:t>
            </a:r>
            <a:r>
              <a:rPr lang="zh-CN" altLang="en-US" sz="1800" b="1" dirty="0">
                <a:ea typeface="宋体" panose="02010600030101010101" pitchFamily="2" charset="-122"/>
              </a:rPr>
              <a:t>分钟），发言需另缴赞助费用</a:t>
            </a:r>
            <a:r>
              <a:rPr lang="en-US" altLang="zh-CN" dirty="0">
                <a:ea typeface="宋体" panose="02010600030101010101" pitchFamily="2" charset="-122"/>
              </a:rPr>
              <a:t>1</a:t>
            </a:r>
            <a:r>
              <a:rPr lang="en-US" altLang="zh-CN" sz="1800" b="1" dirty="0">
                <a:ea typeface="宋体" panose="02010600030101010101" pitchFamily="2" charset="-122"/>
              </a:rPr>
              <a:t>000</a:t>
            </a:r>
            <a:r>
              <a:rPr lang="zh-CN" altLang="en-US" sz="1800" b="1" dirty="0">
                <a:ea typeface="宋体" panose="02010600030101010101" pitchFamily="2" charset="-122"/>
              </a:rPr>
              <a:t>元；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</a:t>
            </a: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dirty="0">
                <a:ea typeface="宋体" panose="02010600030101010101" pitchFamily="2" charset="-122"/>
              </a:rPr>
              <a:t>4</a:t>
            </a:r>
            <a:r>
              <a:rPr lang="zh-CN" altLang="en-US" sz="1800" b="1" dirty="0">
                <a:ea typeface="宋体" panose="02010600030101010101" pitchFamily="2" charset="-122"/>
              </a:rPr>
              <a:t>）非企业会员参会需缴</a:t>
            </a:r>
            <a:r>
              <a:rPr lang="en-US" altLang="zh-CN" sz="1800" b="1" dirty="0">
                <a:ea typeface="宋体" panose="02010600030101010101" pitchFamily="2" charset="-122"/>
              </a:rPr>
              <a:t>5000</a:t>
            </a:r>
            <a:r>
              <a:rPr lang="zh-CN" altLang="en-US" sz="1800" b="1" dirty="0">
                <a:ea typeface="宋体" panose="02010600030101010101" pitchFamily="2" charset="-122"/>
              </a:rPr>
              <a:t>元赞助费（给展位一个），如要发言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dirty="0">
                <a:ea typeface="宋体" panose="02010600030101010101" pitchFamily="2" charset="-122"/>
              </a:rPr>
              <a:t>         </a:t>
            </a:r>
            <a:r>
              <a:rPr lang="zh-CN" altLang="en-US" sz="1800" b="1" dirty="0">
                <a:ea typeface="宋体" panose="02010600030101010101" pitchFamily="2" charset="-122"/>
              </a:rPr>
              <a:t>另需缴赞助费</a:t>
            </a:r>
            <a:r>
              <a:rPr lang="en-US" altLang="zh-CN" sz="1800" b="1" dirty="0">
                <a:ea typeface="宋体" panose="02010600030101010101" pitchFamily="2" charset="-122"/>
              </a:rPr>
              <a:t>3000</a:t>
            </a:r>
            <a:r>
              <a:rPr lang="zh-CN" altLang="en-US" sz="1800" b="1" dirty="0">
                <a:ea typeface="宋体" panose="02010600030101010101" pitchFamily="2" charset="-122"/>
              </a:rPr>
              <a:t>元。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</a:t>
            </a:r>
            <a:r>
              <a:rPr lang="zh-CN" altLang="en-US" sz="1800" b="1" dirty="0">
                <a:ea typeface="宋体" panose="02010600030101010101" pitchFamily="2" charset="-122"/>
              </a:rPr>
              <a:t>（</a:t>
            </a:r>
            <a:r>
              <a:rPr lang="en-US" altLang="zh-CN" dirty="0">
                <a:ea typeface="宋体" panose="02010600030101010101" pitchFamily="2" charset="-122"/>
              </a:rPr>
              <a:t>5</a:t>
            </a:r>
            <a:r>
              <a:rPr lang="zh-CN" altLang="en-US" sz="1800" b="1" dirty="0">
                <a:ea typeface="宋体" panose="02010600030101010101" pitchFamily="2" charset="-122"/>
              </a:rPr>
              <a:t>）思政会、幼专会、职教会的企业会员参会展位和发言赞助费可酌情打折。</a:t>
            </a:r>
            <a:endParaRPr lang="en-US" altLang="zh-CN" sz="1800" b="1" dirty="0"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73918" y="57944"/>
            <a:ext cx="7848600" cy="1066800"/>
          </a:xfrm>
        </p:spPr>
        <p:txBody>
          <a:bodyPr/>
          <a:lstStyle/>
          <a:p>
            <a:pPr algn="ctr"/>
            <a:r>
              <a:rPr lang="zh-CN" altLang="en-US" sz="2400" dirty="0">
                <a:ea typeface="宋体" panose="02010600030101010101" pitchFamily="2" charset="-122"/>
              </a:rPr>
              <a:t>五、关于企业会员管理的其他事项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576" y="980728"/>
            <a:ext cx="7632848" cy="4193520"/>
          </a:xfrm>
        </p:spPr>
        <p:txBody>
          <a:bodyPr/>
          <a:lstStyle/>
          <a:p>
            <a:pPr>
              <a:buClr>
                <a:schemeClr val="tx1"/>
              </a:buClr>
              <a:buSzPct val="90000"/>
            </a:pPr>
            <a:endParaRPr lang="en-US" altLang="zh-CN" sz="2400" b="1" dirty="0">
              <a:ea typeface="宋体" panose="02010600030101010101" pitchFamily="2" charset="-122"/>
            </a:endParaRPr>
          </a:p>
          <a:p>
            <a:pPr marL="0" indent="0">
              <a:buClr>
                <a:schemeClr val="tx1"/>
              </a:buClr>
              <a:buSzPct val="90000"/>
              <a:buNone/>
            </a:pPr>
            <a:r>
              <a:rPr lang="en-US" altLang="zh-CN" sz="2400" b="1" dirty="0">
                <a:ea typeface="宋体" panose="02010600030101010101" pitchFamily="2" charset="-122"/>
              </a:rPr>
              <a:t>    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1482" y="1124744"/>
            <a:ext cx="7308973" cy="4611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dirty="0">
                <a:ea typeface="宋体" panose="02010600030101010101" pitchFamily="2" charset="-122"/>
              </a:rPr>
              <a:t>4</a:t>
            </a:r>
            <a:r>
              <a:rPr lang="zh-CN" altLang="en-US" dirty="0">
                <a:ea typeface="宋体" panose="02010600030101010101" pitchFamily="2" charset="-122"/>
              </a:rPr>
              <a:t>、</a:t>
            </a:r>
            <a:r>
              <a:rPr lang="zh-CN" altLang="en-US" sz="1800" b="1" dirty="0">
                <a:ea typeface="宋体" panose="02010600030101010101" pitchFamily="2" charset="-122"/>
              </a:rPr>
              <a:t>企业会员可以受邀参加分支机构的理事会、专题会、培训会、片区片会（是否邀请及邀请几家，由分支机构理事会和片区确定），各企业会员也可以主动联系各分支机构和片区的秘书长申请参会（联系方式见会议资料）。</a:t>
            </a:r>
            <a:endParaRPr lang="en-US" altLang="zh-CN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dirty="0">
                <a:ea typeface="宋体" panose="02010600030101010101" pitchFamily="2" charset="-122"/>
              </a:rPr>
              <a:t>5</a:t>
            </a:r>
            <a:r>
              <a:rPr lang="zh-CN" altLang="en-US" dirty="0">
                <a:ea typeface="宋体" panose="02010600030101010101" pitchFamily="2" charset="-122"/>
              </a:rPr>
              <a:t>、</a:t>
            </a:r>
            <a:r>
              <a:rPr lang="zh-CN" altLang="en-US" sz="1800" b="1" dirty="0">
                <a:ea typeface="宋体" panose="02010600030101010101" pitchFamily="2" charset="-122"/>
              </a:rPr>
              <a:t>协会四家理事单位参加协会理事会和对应的专委会理事会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marL="0" indent="0" algn="l">
              <a:lnSpc>
                <a:spcPct val="150000"/>
              </a:lnSpc>
              <a:buClr>
                <a:schemeClr val="tx1"/>
              </a:buClr>
              <a:buSzPct val="90000"/>
              <a:buNone/>
            </a:pPr>
            <a:r>
              <a:rPr lang="en-US" altLang="zh-CN" sz="1800" b="1" dirty="0">
                <a:ea typeface="宋体" panose="02010600030101010101" pitchFamily="2" charset="-122"/>
              </a:rPr>
              <a:t>     </a:t>
            </a:r>
            <a:r>
              <a:rPr lang="zh-CN" altLang="en-US" sz="1800" b="1" dirty="0">
                <a:ea typeface="宋体" panose="02010600030101010101" pitchFamily="2" charset="-122"/>
              </a:rPr>
              <a:t>伙专会（中快）、能专会（中恒通、兴科达）、物专会（华玮）</a:t>
            </a:r>
            <a:endParaRPr lang="en-US" altLang="zh-CN" sz="1800" b="1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r>
              <a:rPr lang="en-US" altLang="zh-CN" dirty="0">
                <a:ea typeface="宋体" panose="02010600030101010101" pitchFamily="2" charset="-122"/>
              </a:rPr>
              <a:t>6</a:t>
            </a:r>
            <a:r>
              <a:rPr lang="zh-CN" altLang="en-US" dirty="0">
                <a:ea typeface="宋体" panose="02010600030101010101" pitchFamily="2" charset="-122"/>
              </a:rPr>
              <a:t>、企业会员应主动履行作为会员应有的义务，特别强调三点：一是要为高校后勤做好服务保障，提供优质服务和产品；二是积极参加协会和各分支机构的活动，；三是按时缴纳会费（不缴纳会费视为自动退会）。</a:t>
            </a:r>
            <a:endParaRPr lang="en-US" altLang="zh-CN" dirty="0"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>
                <a:schemeClr val="tx1"/>
              </a:buClr>
              <a:buSzPct val="90000"/>
            </a:pPr>
            <a:endParaRPr lang="en-US" altLang="zh-CN" sz="1800" b="1" dirty="0"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5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04800" y="1306513"/>
            <a:ext cx="6324600" cy="1371600"/>
          </a:xfrm>
        </p:spPr>
        <p:txBody>
          <a:bodyPr/>
          <a:lstStyle/>
          <a:p>
            <a:r>
              <a:rPr lang="en-US" altLang="zh-CN" sz="1600" b="0" dirty="0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  <a:br>
              <a:rPr lang="en-US" altLang="zh-CN" sz="1600" dirty="0">
                <a:ea typeface="宋体" panose="02010600030101010101" pitchFamily="2" charset="-122"/>
              </a:rPr>
            </a:br>
            <a:r>
              <a:rPr lang="en-US" altLang="zh-CN" sz="6000" dirty="0">
                <a:ea typeface="宋体" panose="02010600030101010101" pitchFamily="2" charset="-122"/>
              </a:rPr>
              <a:t>Thank You!</a:t>
            </a:r>
            <a:endParaRPr lang="en-US" altLang="zh-CN" sz="6000" dirty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2025" y="6296025"/>
            <a:ext cx="561975" cy="5619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 2">
      <a:dk1>
        <a:srgbClr val="5F5F5F"/>
      </a:dk1>
      <a:lt1>
        <a:srgbClr val="FFFFFF"/>
      </a:lt1>
      <a:dk2>
        <a:srgbClr val="232751"/>
      </a:dk2>
      <a:lt2>
        <a:srgbClr val="CCFFCC"/>
      </a:lt2>
      <a:accent1>
        <a:srgbClr val="62A2DC"/>
      </a:accent1>
      <a:accent2>
        <a:srgbClr val="E29B54"/>
      </a:accent2>
      <a:accent3>
        <a:srgbClr val="ACACB3"/>
      </a:accent3>
      <a:accent4>
        <a:srgbClr val="DADADA"/>
      </a:accent4>
      <a:accent5>
        <a:srgbClr val="B7CEEB"/>
      </a:accent5>
      <a:accent6>
        <a:srgbClr val="CD8C4B"/>
      </a:accent6>
      <a:hlink>
        <a:srgbClr val="83CE5A"/>
      </a:hlink>
      <a:folHlink>
        <a:srgbClr val="DE585B"/>
      </a:folHlink>
    </a:clrScheme>
    <a:fontScheme name="Office 主题​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ctr" anchorCtr="0" compatLnSpc="1"/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ctr" anchorCtr="0" compatLnSpc="1"/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​​ 1">
        <a:dk1>
          <a:srgbClr val="808080"/>
        </a:dk1>
        <a:lt1>
          <a:srgbClr val="FFFFFF"/>
        </a:lt1>
        <a:dk2>
          <a:srgbClr val="003366"/>
        </a:dk2>
        <a:lt2>
          <a:srgbClr val="FFFFCC"/>
        </a:lt2>
        <a:accent1>
          <a:srgbClr val="79CE24"/>
        </a:accent1>
        <a:accent2>
          <a:srgbClr val="E45267"/>
        </a:accent2>
        <a:accent3>
          <a:srgbClr val="AAADB8"/>
        </a:accent3>
        <a:accent4>
          <a:srgbClr val="DADADA"/>
        </a:accent4>
        <a:accent5>
          <a:srgbClr val="BEE3AC"/>
        </a:accent5>
        <a:accent6>
          <a:srgbClr val="CF495D"/>
        </a:accent6>
        <a:hlink>
          <a:srgbClr val="5FC3D7"/>
        </a:hlink>
        <a:folHlink>
          <a:srgbClr val="FAA7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2">
        <a:dk1>
          <a:srgbClr val="5F5F5F"/>
        </a:dk1>
        <a:lt1>
          <a:srgbClr val="FFFFFF"/>
        </a:lt1>
        <a:dk2>
          <a:srgbClr val="232751"/>
        </a:dk2>
        <a:lt2>
          <a:srgbClr val="CCFFCC"/>
        </a:lt2>
        <a:accent1>
          <a:srgbClr val="62A2DC"/>
        </a:accent1>
        <a:accent2>
          <a:srgbClr val="E29B54"/>
        </a:accent2>
        <a:accent3>
          <a:srgbClr val="ACACB3"/>
        </a:accent3>
        <a:accent4>
          <a:srgbClr val="DADADA"/>
        </a:accent4>
        <a:accent5>
          <a:srgbClr val="B7CEEB"/>
        </a:accent5>
        <a:accent6>
          <a:srgbClr val="CD8C4B"/>
        </a:accent6>
        <a:hlink>
          <a:srgbClr val="83CE5A"/>
        </a:hlink>
        <a:folHlink>
          <a:srgbClr val="DE585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3">
        <a:dk1>
          <a:srgbClr val="5F5F5F"/>
        </a:dk1>
        <a:lt1>
          <a:srgbClr val="FFFFFF"/>
        </a:lt1>
        <a:dk2>
          <a:srgbClr val="504736"/>
        </a:dk2>
        <a:lt2>
          <a:srgbClr val="CCECFF"/>
        </a:lt2>
        <a:accent1>
          <a:srgbClr val="DE6084"/>
        </a:accent1>
        <a:accent2>
          <a:srgbClr val="63B1C9"/>
        </a:accent2>
        <a:accent3>
          <a:srgbClr val="B3B1AE"/>
        </a:accent3>
        <a:accent4>
          <a:srgbClr val="DADADA"/>
        </a:accent4>
        <a:accent5>
          <a:srgbClr val="ECB6C2"/>
        </a:accent5>
        <a:accent6>
          <a:srgbClr val="59A0B6"/>
        </a:accent6>
        <a:hlink>
          <a:srgbClr val="D08B58"/>
        </a:hlink>
        <a:folHlink>
          <a:srgbClr val="67D53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协会介绍、文件解读">
  <a:themeElements>
    <a:clrScheme name="Default Design 3">
      <a:dk1>
        <a:srgbClr val="080808"/>
      </a:dk1>
      <a:lt1>
        <a:srgbClr val="FFFFFF"/>
      </a:lt1>
      <a:dk2>
        <a:srgbClr val="A59A55"/>
      </a:dk2>
      <a:lt2>
        <a:srgbClr val="DDDDDD"/>
      </a:lt2>
      <a:accent1>
        <a:srgbClr val="4AB1E4"/>
      </a:accent1>
      <a:accent2>
        <a:srgbClr val="8F038F"/>
      </a:accent2>
      <a:accent3>
        <a:srgbClr val="FFFFFF"/>
      </a:accent3>
      <a:accent4>
        <a:srgbClr val="060606"/>
      </a:accent4>
      <a:accent5>
        <a:srgbClr val="B1D5EF"/>
      </a:accent5>
      <a:accent6>
        <a:srgbClr val="810281"/>
      </a:accent6>
      <a:hlink>
        <a:srgbClr val="F77A1D"/>
      </a:hlink>
      <a:folHlink>
        <a:srgbClr val="5BBE4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5F5F5F"/>
        </a:dk1>
        <a:lt1>
          <a:srgbClr val="FFFFFF"/>
        </a:lt1>
        <a:dk2>
          <a:srgbClr val="C36609"/>
        </a:dk2>
        <a:lt2>
          <a:srgbClr val="DDDDDD"/>
        </a:lt2>
        <a:accent1>
          <a:srgbClr val="D2B94E"/>
        </a:accent1>
        <a:accent2>
          <a:srgbClr val="2395B9"/>
        </a:accent2>
        <a:accent3>
          <a:srgbClr val="FFFFFF"/>
        </a:accent3>
        <a:accent4>
          <a:srgbClr val="505050"/>
        </a:accent4>
        <a:accent5>
          <a:srgbClr val="E5D9B2"/>
        </a:accent5>
        <a:accent6>
          <a:srgbClr val="1F87A7"/>
        </a:accent6>
        <a:hlink>
          <a:srgbClr val="5C984E"/>
        </a:hlink>
        <a:folHlink>
          <a:srgbClr val="B5C7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5F5F5F"/>
        </a:dk1>
        <a:lt1>
          <a:srgbClr val="FFFFFF"/>
        </a:lt1>
        <a:dk2>
          <a:srgbClr val="9FC591"/>
        </a:dk2>
        <a:lt2>
          <a:srgbClr val="DDDDDD"/>
        </a:lt2>
        <a:accent1>
          <a:srgbClr val="7B82B7"/>
        </a:accent1>
        <a:accent2>
          <a:srgbClr val="8D337C"/>
        </a:accent2>
        <a:accent3>
          <a:srgbClr val="FFFFFF"/>
        </a:accent3>
        <a:accent4>
          <a:srgbClr val="505050"/>
        </a:accent4>
        <a:accent5>
          <a:srgbClr val="BFC1D8"/>
        </a:accent5>
        <a:accent6>
          <a:srgbClr val="7F2D70"/>
        </a:accent6>
        <a:hlink>
          <a:srgbClr val="CC87E1"/>
        </a:hlink>
        <a:folHlink>
          <a:srgbClr val="76C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80808"/>
        </a:dk1>
        <a:lt1>
          <a:srgbClr val="FFFFFF"/>
        </a:lt1>
        <a:dk2>
          <a:srgbClr val="A59A55"/>
        </a:dk2>
        <a:lt2>
          <a:srgbClr val="DDDDDD"/>
        </a:lt2>
        <a:accent1>
          <a:srgbClr val="4AB1E4"/>
        </a:accent1>
        <a:accent2>
          <a:srgbClr val="8F038F"/>
        </a:accent2>
        <a:accent3>
          <a:srgbClr val="FFFFFF"/>
        </a:accent3>
        <a:accent4>
          <a:srgbClr val="060606"/>
        </a:accent4>
        <a:accent5>
          <a:srgbClr val="B1D5EF"/>
        </a:accent5>
        <a:accent6>
          <a:srgbClr val="810281"/>
        </a:accent6>
        <a:hlink>
          <a:srgbClr val="F77A1D"/>
        </a:hlink>
        <a:folHlink>
          <a:srgbClr val="5BBE4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590TGp_climb_dark</Template>
  <TotalTime>0</TotalTime>
  <Words>8217</Words>
  <Application>WPS 演示</Application>
  <PresentationFormat>全屏显示(4:3)</PresentationFormat>
  <Paragraphs>552</Paragraphs>
  <Slides>34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48" baseType="lpstr">
      <vt:lpstr>Arial</vt:lpstr>
      <vt:lpstr>宋体</vt:lpstr>
      <vt:lpstr>Wingdings</vt:lpstr>
      <vt:lpstr>Arial Black</vt:lpstr>
      <vt:lpstr>Verdana</vt:lpstr>
      <vt:lpstr>仿宋</vt:lpstr>
      <vt:lpstr>黑体</vt:lpstr>
      <vt:lpstr>Arial</vt:lpstr>
      <vt:lpstr>方正美黑_GBK</vt:lpstr>
      <vt:lpstr>等线</vt:lpstr>
      <vt:lpstr>微软雅黑</vt:lpstr>
      <vt:lpstr>Arial Unicode MS</vt:lpstr>
      <vt:lpstr>Office 主题​​</vt:lpstr>
      <vt:lpstr>协会介绍、文件解读</vt:lpstr>
      <vt:lpstr>四川省高校后勤协会第二次企业会员座谈会</vt:lpstr>
      <vt:lpstr>目  录</vt:lpstr>
      <vt:lpstr>PowerPoint 演示文稿</vt:lpstr>
      <vt:lpstr>PowerPoint 演示文稿</vt:lpstr>
      <vt:lpstr>（二）关 系 图</vt:lpstr>
      <vt:lpstr>（三）协会组织机构</vt:lpstr>
      <vt:lpstr>（四）片区组与专委会</vt:lpstr>
      <vt:lpstr>（五）协会会员管理</vt:lpstr>
      <vt:lpstr>（四）、协会秘书处分工</vt:lpstr>
      <vt:lpstr>二、协会2021年重点工作</vt:lpstr>
      <vt:lpstr>二、协会2021年重点工作</vt:lpstr>
      <vt:lpstr>二、协会2021年重点工作</vt:lpstr>
      <vt:lpstr>二、协会2021年重点工作</vt:lpstr>
      <vt:lpstr>一、协会2021年重点工作</vt:lpstr>
      <vt:lpstr>二、协会2021年重点工作</vt:lpstr>
      <vt:lpstr>二、协会2021年重点工作</vt:lpstr>
      <vt:lpstr>二、协会2021年重点工作</vt:lpstr>
      <vt:lpstr>二、协会2021年重点工作</vt:lpstr>
      <vt:lpstr>二、协会2021年重点工作</vt:lpstr>
      <vt:lpstr>二、协会2021年重点工作</vt:lpstr>
      <vt:lpstr>三、协会三届五次理事会相关精神</vt:lpstr>
      <vt:lpstr>三、协会三届五次理事会相关精神</vt:lpstr>
      <vt:lpstr>三、协会三届五次理事会相关精神</vt:lpstr>
      <vt:lpstr>三、协会三届五次理事会相关精神</vt:lpstr>
      <vt:lpstr>三、协会三届五次理事会相关精神</vt:lpstr>
      <vt:lpstr>三、协会三届五次理事会相关精神</vt:lpstr>
      <vt:lpstr>四、协会宣传联络工作</vt:lpstr>
      <vt:lpstr>四、协会宣传联络工作</vt:lpstr>
      <vt:lpstr>四、协会宣传联络工作</vt:lpstr>
      <vt:lpstr>四、协会宣传联络工作</vt:lpstr>
      <vt:lpstr>五、关于企业会员管理的其他事项</vt:lpstr>
      <vt:lpstr>五、关于企业会员管理的其他事项</vt:lpstr>
      <vt:lpstr>五、关于企业会员管理的其他事项</vt:lpstr>
      <vt:lpstr>  Thank You!</vt:lpstr>
    </vt:vector>
  </TitlesOfParts>
  <Company>Guild Design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四川省高校后勤协会 2021年第一次秘书长扩大会议</dc:title>
  <dc:creator>C</dc:creator>
  <cp:lastModifiedBy>Ringzel</cp:lastModifiedBy>
  <cp:revision>121</cp:revision>
  <dcterms:created xsi:type="dcterms:W3CDTF">2021-03-08T02:25:00Z</dcterms:created>
  <dcterms:modified xsi:type="dcterms:W3CDTF">2021-03-17T08:59:23Z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