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349" r:id="rId3"/>
    <p:sldId id="289" r:id="rId4"/>
    <p:sldId id="290" r:id="rId5"/>
    <p:sldId id="259" r:id="rId6"/>
    <p:sldId id="291" r:id="rId7"/>
    <p:sldId id="292" r:id="rId8"/>
    <p:sldId id="293" r:id="rId9"/>
    <p:sldId id="294" r:id="rId10"/>
    <p:sldId id="296" r:id="rId11"/>
    <p:sldId id="297" r:id="rId12"/>
    <p:sldId id="298" r:id="rId13"/>
    <p:sldId id="299" r:id="rId14"/>
    <p:sldId id="300" r:id="rId15"/>
    <p:sldId id="301" r:id="rId16"/>
    <p:sldId id="302" r:id="rId17"/>
    <p:sldId id="295" r:id="rId18"/>
    <p:sldId id="350" r:id="rId19"/>
    <p:sldId id="351" r:id="rId20"/>
    <p:sldId id="303" r:id="rId21"/>
    <p:sldId id="308" r:id="rId22"/>
    <p:sldId id="304" r:id="rId23"/>
    <p:sldId id="305" r:id="rId24"/>
    <p:sldId id="306" r:id="rId25"/>
    <p:sldId id="309" r:id="rId26"/>
    <p:sldId id="352" r:id="rId27"/>
    <p:sldId id="353" r:id="rId28"/>
    <p:sldId id="311" r:id="rId29"/>
    <p:sldId id="286" r:id="rId30"/>
  </p:sldIdLst>
  <p:sldSz cx="9144000" cy="6858000" type="screen4x3"/>
  <p:notesSz cx="6858000" cy="9144000"/>
  <p:defaultTextStyle>
    <a:defPPr>
      <a:defRPr lang="en-US"/>
    </a:defPPr>
    <a:lvl1pPr algn="r"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r"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r"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r"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r"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712"/>
    <a:srgbClr val="E9D13F"/>
    <a:srgbClr val="5FC3D7"/>
    <a:srgbClr val="93D393"/>
    <a:srgbClr val="E45267"/>
    <a:srgbClr val="000000"/>
    <a:srgbClr val="3333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14" d="100"/>
          <a:sy n="114" d="100"/>
        </p:scale>
        <p:origin x="1506" y="10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DDC2F04-40B3-428D-86D6-290781F7827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anose="02010600030101010101" pitchFamily="2" charset="-122"/>
              </a:defRPr>
            </a:lvl1pPr>
          </a:lstStyle>
          <a:p>
            <a:endParaRPr lang="en-US" altLang="zh-CN"/>
          </a:p>
        </p:txBody>
      </p:sp>
      <p:sp>
        <p:nvSpPr>
          <p:cNvPr id="36867" name="Rectangle 3">
            <a:extLst>
              <a:ext uri="{FF2B5EF4-FFF2-40B4-BE49-F238E27FC236}">
                <a16:creationId xmlns:a16="http://schemas.microsoft.com/office/drawing/2014/main" id="{1DB6594D-E89D-40AA-B924-5D44A9603528}"/>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ea typeface="宋体" panose="02010600030101010101" pitchFamily="2" charset="-122"/>
              </a:defRPr>
            </a:lvl1pPr>
          </a:lstStyle>
          <a:p>
            <a:endParaRPr lang="en-US" altLang="zh-CN"/>
          </a:p>
        </p:txBody>
      </p:sp>
      <p:sp>
        <p:nvSpPr>
          <p:cNvPr id="36868" name="Rectangle 4">
            <a:extLst>
              <a:ext uri="{FF2B5EF4-FFF2-40B4-BE49-F238E27FC236}">
                <a16:creationId xmlns:a16="http://schemas.microsoft.com/office/drawing/2014/main" id="{259D4BCC-8755-4E70-B2A7-5FEFC4C39733}"/>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anose="02010600030101010101" pitchFamily="2" charset="-122"/>
              </a:defRPr>
            </a:lvl1pPr>
          </a:lstStyle>
          <a:p>
            <a:endParaRPr lang="en-US" altLang="zh-CN"/>
          </a:p>
        </p:txBody>
      </p:sp>
      <p:sp>
        <p:nvSpPr>
          <p:cNvPr id="36869" name="Rectangle 5">
            <a:extLst>
              <a:ext uri="{FF2B5EF4-FFF2-40B4-BE49-F238E27FC236}">
                <a16:creationId xmlns:a16="http://schemas.microsoft.com/office/drawing/2014/main" id="{9853EC90-15C8-446E-B58C-F5D19C144F04}"/>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ea typeface="宋体" panose="02010600030101010101" pitchFamily="2" charset="-122"/>
              </a:defRPr>
            </a:lvl1pPr>
          </a:lstStyle>
          <a:p>
            <a:fld id="{3D9D3441-7ACB-4599-B956-A655451EAD5C}" type="slidenum">
              <a:rPr lang="en-US" altLang="zh-CN"/>
              <a:pPr/>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0C452DA0-667C-4697-BF02-2A32813651E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anose="02010600030101010101" pitchFamily="2" charset="-122"/>
              </a:defRPr>
            </a:lvl1pPr>
          </a:lstStyle>
          <a:p>
            <a:endParaRPr lang="en-US" altLang="zh-CN"/>
          </a:p>
        </p:txBody>
      </p:sp>
      <p:sp>
        <p:nvSpPr>
          <p:cNvPr id="46083" name="Rectangle 3">
            <a:extLst>
              <a:ext uri="{FF2B5EF4-FFF2-40B4-BE49-F238E27FC236}">
                <a16:creationId xmlns:a16="http://schemas.microsoft.com/office/drawing/2014/main" id="{D274B914-C12B-44F8-89C2-FA7E51DE7B7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ea typeface="宋体" panose="02010600030101010101" pitchFamily="2" charset="-122"/>
              </a:defRPr>
            </a:lvl1pPr>
          </a:lstStyle>
          <a:p>
            <a:endParaRPr lang="en-US" altLang="zh-CN"/>
          </a:p>
        </p:txBody>
      </p:sp>
      <p:sp>
        <p:nvSpPr>
          <p:cNvPr id="46084" name="Rectangle 4">
            <a:extLst>
              <a:ext uri="{FF2B5EF4-FFF2-40B4-BE49-F238E27FC236}">
                <a16:creationId xmlns:a16="http://schemas.microsoft.com/office/drawing/2014/main" id="{1C31FCA5-869A-4106-B790-861CD1FABA1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a:extLst>
              <a:ext uri="{FF2B5EF4-FFF2-40B4-BE49-F238E27FC236}">
                <a16:creationId xmlns:a16="http://schemas.microsoft.com/office/drawing/2014/main" id="{EDE7251E-BBF5-4104-969D-360C9D98159B}"/>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6086" name="Rectangle 6">
            <a:extLst>
              <a:ext uri="{FF2B5EF4-FFF2-40B4-BE49-F238E27FC236}">
                <a16:creationId xmlns:a16="http://schemas.microsoft.com/office/drawing/2014/main" id="{C6548EE3-F679-48B2-8119-B5CFB6A1A761}"/>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anose="02010600030101010101" pitchFamily="2" charset="-122"/>
              </a:defRPr>
            </a:lvl1pPr>
          </a:lstStyle>
          <a:p>
            <a:endParaRPr lang="en-US" altLang="zh-CN"/>
          </a:p>
        </p:txBody>
      </p:sp>
      <p:sp>
        <p:nvSpPr>
          <p:cNvPr id="46087" name="Rectangle 7">
            <a:extLst>
              <a:ext uri="{FF2B5EF4-FFF2-40B4-BE49-F238E27FC236}">
                <a16:creationId xmlns:a16="http://schemas.microsoft.com/office/drawing/2014/main" id="{6A848135-BA0F-4A5B-8357-5688B252DEAF}"/>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ea typeface="宋体" panose="02010600030101010101" pitchFamily="2" charset="-122"/>
              </a:defRPr>
            </a:lvl1pPr>
          </a:lstStyle>
          <a:p>
            <a:fld id="{219B5C39-6DBE-46FB-9EDB-8EC434776BDE}"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3079" name="Picture 7">
            <a:extLst>
              <a:ext uri="{FF2B5EF4-FFF2-40B4-BE49-F238E27FC236}">
                <a16:creationId xmlns:a16="http://schemas.microsoft.com/office/drawing/2014/main" id="{0D1A49AA-1148-4629-90DF-441BFD24B9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341" name="Rectangle 269">
            <a:extLst>
              <a:ext uri="{FF2B5EF4-FFF2-40B4-BE49-F238E27FC236}">
                <a16:creationId xmlns:a16="http://schemas.microsoft.com/office/drawing/2014/main" id="{D54AE749-1DBC-4FFF-A862-0C8523420381}"/>
              </a:ext>
            </a:extLst>
          </p:cNvPr>
          <p:cNvSpPr>
            <a:spLocks noChangeArrowheads="1"/>
          </p:cNvSpPr>
          <p:nvPr/>
        </p:nvSpPr>
        <p:spPr bwMode="hidden">
          <a:xfrm>
            <a:off x="1828800" y="5835650"/>
            <a:ext cx="5867400" cy="782638"/>
          </a:xfrm>
          <a:prstGeom prst="rect">
            <a:avLst/>
          </a:prstGeom>
          <a:gradFill rotWithShape="1">
            <a:gsLst>
              <a:gs pos="0">
                <a:srgbClr val="000000">
                  <a:alpha val="39999"/>
                </a:srgbClr>
              </a:gs>
              <a:gs pos="100000">
                <a:srgbClr val="000000">
                  <a:gamma/>
                  <a:shade val="0"/>
                  <a:invGamma/>
                  <a:alpha val="0"/>
                </a:srgb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3340" name="Picture 268">
            <a:extLst>
              <a:ext uri="{FF2B5EF4-FFF2-40B4-BE49-F238E27FC236}">
                <a16:creationId xmlns:a16="http://schemas.microsoft.com/office/drawing/2014/main" id="{4CDC61E6-AC75-4091-938A-7E62AAA17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51163"/>
            <a:ext cx="9167813" cy="3684587"/>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a:extLst>
              <a:ext uri="{FF2B5EF4-FFF2-40B4-BE49-F238E27FC236}">
                <a16:creationId xmlns:a16="http://schemas.microsoft.com/office/drawing/2014/main" id="{D6D4C480-7A71-40B0-B856-FE82D60938BC}"/>
              </a:ext>
            </a:extLst>
          </p:cNvPr>
          <p:cNvSpPr>
            <a:spLocks noGrp="1" noChangeArrowheads="1"/>
          </p:cNvSpPr>
          <p:nvPr>
            <p:ph type="ctrTitle"/>
          </p:nvPr>
        </p:nvSpPr>
        <p:spPr bwMode="gray">
          <a:xfrm>
            <a:off x="304800" y="1295400"/>
            <a:ext cx="6324600" cy="1371600"/>
          </a:xfrm>
        </p:spPr>
        <p:txBody>
          <a:bodyPr/>
          <a:lstStyle>
            <a:lvl1pPr>
              <a:defRPr sz="5000" i="1"/>
            </a:lvl1pPr>
          </a:lstStyle>
          <a:p>
            <a:pPr lvl="0"/>
            <a:r>
              <a:rPr lang="zh-CN" altLang="en-US" noProof="0"/>
              <a:t>单击此处编辑母版标题样式</a:t>
            </a:r>
            <a:endParaRPr lang="en-US" altLang="zh-CN" noProof="0"/>
          </a:p>
        </p:txBody>
      </p:sp>
      <p:sp>
        <p:nvSpPr>
          <p:cNvPr id="3075" name="Rectangle 3">
            <a:extLst>
              <a:ext uri="{FF2B5EF4-FFF2-40B4-BE49-F238E27FC236}">
                <a16:creationId xmlns:a16="http://schemas.microsoft.com/office/drawing/2014/main" id="{3D05D634-1EAC-45BD-AC4E-436CF2C845B6}"/>
              </a:ext>
            </a:extLst>
          </p:cNvPr>
          <p:cNvSpPr>
            <a:spLocks noGrp="1" noChangeArrowheads="1"/>
          </p:cNvSpPr>
          <p:nvPr>
            <p:ph type="subTitle" idx="1"/>
          </p:nvPr>
        </p:nvSpPr>
        <p:spPr bwMode="gray">
          <a:xfrm>
            <a:off x="304800" y="2743200"/>
            <a:ext cx="6400800" cy="381000"/>
          </a:xfrm>
        </p:spPr>
        <p:txBody>
          <a:bodyPr/>
          <a:lstStyle>
            <a:lvl1pPr marL="0" indent="0">
              <a:buFontTx/>
              <a:buNone/>
              <a:defRPr sz="2000">
                <a:solidFill>
                  <a:schemeClr val="accent1"/>
                </a:solidFill>
              </a:defRPr>
            </a:lvl1pPr>
          </a:lstStyle>
          <a:p>
            <a:pPr lvl="0"/>
            <a:r>
              <a:rPr lang="zh-CN" altLang="en-US" noProof="0"/>
              <a:t>单击此处编辑母版副标题样式</a:t>
            </a:r>
            <a:endParaRPr lang="en-US" altLang="zh-CN" noProof="0"/>
          </a:p>
        </p:txBody>
      </p:sp>
      <p:sp>
        <p:nvSpPr>
          <p:cNvPr id="3277" name="Text Box 205">
            <a:extLst>
              <a:ext uri="{FF2B5EF4-FFF2-40B4-BE49-F238E27FC236}">
                <a16:creationId xmlns:a16="http://schemas.microsoft.com/office/drawing/2014/main" id="{5B7A1A68-4756-4762-97C5-4CCF64959DFB}"/>
              </a:ext>
            </a:extLst>
          </p:cNvPr>
          <p:cNvSpPr txBox="1">
            <a:spLocks noChangeArrowheads="1"/>
          </p:cNvSpPr>
          <p:nvPr/>
        </p:nvSpPr>
        <p:spPr bwMode="gray">
          <a:xfrm>
            <a:off x="4265613" y="6156325"/>
            <a:ext cx="1303337"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200" b="0">
                <a:latin typeface="Arial Black" panose="020B0A04020102020204" pitchFamily="34" charset="0"/>
                <a:ea typeface="宋体" panose="02010600030101010101" pitchFamily="2" charset="-122"/>
              </a:rPr>
              <a:t>L/O/G/O</a:t>
            </a:r>
          </a:p>
        </p:txBody>
      </p:sp>
      <p:sp>
        <p:nvSpPr>
          <p:cNvPr id="3076" name="Rectangle 4">
            <a:extLst>
              <a:ext uri="{FF2B5EF4-FFF2-40B4-BE49-F238E27FC236}">
                <a16:creationId xmlns:a16="http://schemas.microsoft.com/office/drawing/2014/main" id="{5A959BF2-2FD8-41AE-9E5B-343EC8E1B451}"/>
              </a:ext>
            </a:extLst>
          </p:cNvPr>
          <p:cNvSpPr>
            <a:spLocks noGrp="1" noChangeArrowheads="1"/>
          </p:cNvSpPr>
          <p:nvPr>
            <p:ph type="dt" sz="half" idx="2"/>
          </p:nvPr>
        </p:nvSpPr>
        <p:spPr bwMode="gray">
          <a:xfrm>
            <a:off x="2362200" y="6477000"/>
            <a:ext cx="1447800" cy="244475"/>
          </a:xfrm>
        </p:spPr>
        <p:txBody>
          <a:bodyPr/>
          <a:lstStyle>
            <a:lvl1pPr>
              <a:defRPr/>
            </a:lvl1pPr>
          </a:lstStyle>
          <a:p>
            <a:endParaRPr lang="en-US" altLang="zh-CN"/>
          </a:p>
        </p:txBody>
      </p:sp>
      <p:sp>
        <p:nvSpPr>
          <p:cNvPr id="3077" name="Rectangle 5">
            <a:extLst>
              <a:ext uri="{FF2B5EF4-FFF2-40B4-BE49-F238E27FC236}">
                <a16:creationId xmlns:a16="http://schemas.microsoft.com/office/drawing/2014/main" id="{F5059756-8C7F-4410-9079-AEBE338CD2D6}"/>
              </a:ext>
            </a:extLst>
          </p:cNvPr>
          <p:cNvSpPr>
            <a:spLocks noGrp="1" noChangeArrowheads="1"/>
          </p:cNvSpPr>
          <p:nvPr>
            <p:ph type="ftr" sz="quarter" idx="3"/>
          </p:nvPr>
        </p:nvSpPr>
        <p:spPr bwMode="gray">
          <a:xfrm>
            <a:off x="7391400" y="6477000"/>
            <a:ext cx="1600200" cy="244475"/>
          </a:xfrm>
        </p:spPr>
        <p:txBody>
          <a:bodyPr/>
          <a:lstStyle>
            <a:lvl1pPr algn="r">
              <a:defRPr/>
            </a:lvl1pPr>
          </a:lstStyle>
          <a:p>
            <a:endParaRPr lang="zh-CN" altLang="zh-CN"/>
          </a:p>
        </p:txBody>
      </p:sp>
      <p:sp>
        <p:nvSpPr>
          <p:cNvPr id="3078" name="Rectangle 6">
            <a:extLst>
              <a:ext uri="{FF2B5EF4-FFF2-40B4-BE49-F238E27FC236}">
                <a16:creationId xmlns:a16="http://schemas.microsoft.com/office/drawing/2014/main" id="{CD2D7A24-2D39-4A12-882A-2E6D197159DC}"/>
              </a:ext>
            </a:extLst>
          </p:cNvPr>
          <p:cNvSpPr>
            <a:spLocks noGrp="1" noChangeArrowheads="1"/>
          </p:cNvSpPr>
          <p:nvPr>
            <p:ph type="sldNum" sz="quarter" idx="4"/>
          </p:nvPr>
        </p:nvSpPr>
        <p:spPr bwMode="gray">
          <a:xfrm>
            <a:off x="5638800" y="6477000"/>
            <a:ext cx="1524000" cy="244475"/>
          </a:xfrm>
        </p:spPr>
        <p:txBody>
          <a:bodyPr/>
          <a:lstStyle>
            <a:lvl1pPr algn="ctr">
              <a:defRPr/>
            </a:lvl1pPr>
          </a:lstStyle>
          <a:p>
            <a:fld id="{6E010A13-ECA5-42B9-B036-AED890F9D7B1}" type="slidenum">
              <a:rPr lang="en-US" altLang="zh-CN"/>
              <a:pPr/>
              <a:t>‹#›</a:t>
            </a:fld>
            <a:endParaRPr lang="en-US" altLang="zh-CN"/>
          </a:p>
        </p:txBody>
      </p:sp>
      <p:sp>
        <p:nvSpPr>
          <p:cNvPr id="3403" name="Rectangle 331">
            <a:extLst>
              <a:ext uri="{FF2B5EF4-FFF2-40B4-BE49-F238E27FC236}">
                <a16:creationId xmlns:a16="http://schemas.microsoft.com/office/drawing/2014/main" id="{9B021E1D-8F2F-443D-BC24-1BCF645D083E}"/>
              </a:ext>
            </a:extLst>
          </p:cNvPr>
          <p:cNvSpPr>
            <a:spLocks noChangeArrowheads="1"/>
          </p:cNvSpPr>
          <p:nvPr/>
        </p:nvSpPr>
        <p:spPr bwMode="hidden">
          <a:xfrm>
            <a:off x="76200" y="2667000"/>
            <a:ext cx="7315200" cy="76200"/>
          </a:xfrm>
          <a:prstGeom prst="rect">
            <a:avLst/>
          </a:prstGeom>
          <a:gradFill rotWithShape="1">
            <a:gsLst>
              <a:gs pos="0">
                <a:schemeClr val="folHlink"/>
              </a:gs>
              <a:gs pos="100000">
                <a:schemeClr val="folHlink">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3405" name="Picture 333">
            <a:extLst>
              <a:ext uri="{FF2B5EF4-FFF2-40B4-BE49-F238E27FC236}">
                <a16:creationId xmlns:a16="http://schemas.microsoft.com/office/drawing/2014/main" id="{1401815B-4E31-486B-A8C8-5D160B500D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0913" y="1093788"/>
            <a:ext cx="1009650" cy="200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309189-34F8-4B6A-AADD-310D7C6A393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CC6BEB8-7E8C-4D98-B35A-CEF7286AFB0A}"/>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D3D43CD-A0BD-4A65-85C7-8627006290AA}"/>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65D61D84-175B-4EDE-BE71-83AC191EB19F}"/>
              </a:ext>
            </a:extLst>
          </p:cNvPr>
          <p:cNvSpPr>
            <a:spLocks noGrp="1"/>
          </p:cNvSpPr>
          <p:nvPr>
            <p:ph type="ftr" sz="quarter" idx="11"/>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0C10BBCD-97AB-442F-80C4-7AA64877B717}"/>
              </a:ext>
            </a:extLst>
          </p:cNvPr>
          <p:cNvSpPr>
            <a:spLocks noGrp="1"/>
          </p:cNvSpPr>
          <p:nvPr>
            <p:ph type="sldNum" sz="quarter" idx="12"/>
          </p:nvPr>
        </p:nvSpPr>
        <p:spPr/>
        <p:txBody>
          <a:bodyPr/>
          <a:lstStyle>
            <a:lvl1pPr>
              <a:defRPr/>
            </a:lvl1pPr>
          </a:lstStyle>
          <a:p>
            <a:fld id="{DF437312-5B26-45A6-8E98-3EF2BAEFA210}" type="slidenum">
              <a:rPr lang="en-US" altLang="zh-CN"/>
              <a:pPr/>
              <a:t>‹#›</a:t>
            </a:fld>
            <a:endParaRPr lang="en-US" altLang="zh-CN"/>
          </a:p>
        </p:txBody>
      </p:sp>
    </p:spTree>
    <p:extLst>
      <p:ext uri="{BB962C8B-B14F-4D97-AF65-F5344CB8AC3E}">
        <p14:creationId xmlns:p14="http://schemas.microsoft.com/office/powerpoint/2010/main" val="1464177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C202C5-7196-48B5-AF3F-392D4A78D848}"/>
              </a:ext>
            </a:extLst>
          </p:cNvPr>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7154636-EFA1-4A53-BCB8-92C8864A6CB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94BDE0A-7FAB-4803-B092-B0AA73E4F223}"/>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C76D4993-BD23-4701-B46C-C98CDA57EB5F}"/>
              </a:ext>
            </a:extLst>
          </p:cNvPr>
          <p:cNvSpPr>
            <a:spLocks noGrp="1"/>
          </p:cNvSpPr>
          <p:nvPr>
            <p:ph type="ftr" sz="quarter" idx="11"/>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431C9253-2C5E-4790-9CFE-7151BACDB2DC}"/>
              </a:ext>
            </a:extLst>
          </p:cNvPr>
          <p:cNvSpPr>
            <a:spLocks noGrp="1"/>
          </p:cNvSpPr>
          <p:nvPr>
            <p:ph type="sldNum" sz="quarter" idx="12"/>
          </p:nvPr>
        </p:nvSpPr>
        <p:spPr/>
        <p:txBody>
          <a:bodyPr/>
          <a:lstStyle>
            <a:lvl1pPr>
              <a:defRPr/>
            </a:lvl1pPr>
          </a:lstStyle>
          <a:p>
            <a:fld id="{A3CA994C-BCDF-4910-9D84-509BF2DE7D47}" type="slidenum">
              <a:rPr lang="en-US" altLang="zh-CN"/>
              <a:pPr/>
              <a:t>‹#›</a:t>
            </a:fld>
            <a:endParaRPr lang="en-US" altLang="zh-CN"/>
          </a:p>
        </p:txBody>
      </p:sp>
    </p:spTree>
    <p:extLst>
      <p:ext uri="{BB962C8B-B14F-4D97-AF65-F5344CB8AC3E}">
        <p14:creationId xmlns:p14="http://schemas.microsoft.com/office/powerpoint/2010/main" val="2321331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8FDEEC-1D02-4016-AD97-7F708C2A04F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8070735-785E-4975-9AFC-050C4B3FB35A}"/>
              </a:ext>
            </a:extLst>
          </p:cNvPr>
          <p:cNvSpPr>
            <a:spLocks noGrp="1"/>
          </p:cNvSpPr>
          <p:nvPr>
            <p:ph sz="half" idx="1"/>
          </p:nvPr>
        </p:nvSpPr>
        <p:spPr>
          <a:xfrm>
            <a:off x="457200" y="1447800"/>
            <a:ext cx="4038600" cy="48768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891617C-57EF-4044-8032-99B8FF7A88EB}"/>
              </a:ext>
            </a:extLst>
          </p:cNvPr>
          <p:cNvSpPr>
            <a:spLocks noGrp="1"/>
          </p:cNvSpPr>
          <p:nvPr>
            <p:ph sz="half" idx="2"/>
          </p:nvPr>
        </p:nvSpPr>
        <p:spPr>
          <a:xfrm>
            <a:off x="4648200" y="1447800"/>
            <a:ext cx="4038600" cy="48768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035B5AC3-BC2A-4771-B1B3-040C38A8D036}"/>
              </a:ext>
            </a:extLst>
          </p:cNvPr>
          <p:cNvSpPr>
            <a:spLocks noGrp="1"/>
          </p:cNvSpPr>
          <p:nvPr>
            <p:ph type="dt" sz="half" idx="10"/>
          </p:nvPr>
        </p:nvSpPr>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66CA9C1B-CC09-492F-9A8E-3CFFFB95895E}"/>
              </a:ext>
            </a:extLst>
          </p:cNvPr>
          <p:cNvSpPr>
            <a:spLocks noGrp="1"/>
          </p:cNvSpPr>
          <p:nvPr>
            <p:ph type="ftr" sz="quarter" idx="11"/>
          </p:nvPr>
        </p:nvSpPr>
        <p:spPr/>
        <p:txBody>
          <a:bodyPr/>
          <a:lstStyle>
            <a:lvl1pPr>
              <a:defRPr/>
            </a:lvl1pPr>
          </a:lstStyle>
          <a:p>
            <a:endParaRPr lang="en-US" altLang="zh-CN"/>
          </a:p>
        </p:txBody>
      </p:sp>
      <p:sp>
        <p:nvSpPr>
          <p:cNvPr id="7" name="灯片编号占位符 6">
            <a:extLst>
              <a:ext uri="{FF2B5EF4-FFF2-40B4-BE49-F238E27FC236}">
                <a16:creationId xmlns:a16="http://schemas.microsoft.com/office/drawing/2014/main" id="{4D89F7BE-90E8-4800-A7FB-D45BC9B762F8}"/>
              </a:ext>
            </a:extLst>
          </p:cNvPr>
          <p:cNvSpPr>
            <a:spLocks noGrp="1"/>
          </p:cNvSpPr>
          <p:nvPr>
            <p:ph type="sldNum" sz="quarter" idx="12"/>
          </p:nvPr>
        </p:nvSpPr>
        <p:spPr/>
        <p:txBody>
          <a:bodyPr/>
          <a:lstStyle>
            <a:lvl1pPr>
              <a:defRPr/>
            </a:lvl1pPr>
          </a:lstStyle>
          <a:p>
            <a:fld id="{1730121C-13C7-4FB7-871D-939008B642C2}" type="slidenum">
              <a:rPr lang="en-US" altLang="zh-CN"/>
              <a:pPr/>
              <a:t>‹#›</a:t>
            </a:fld>
            <a:endParaRPr lang="en-US" altLang="zh-CN"/>
          </a:p>
        </p:txBody>
      </p:sp>
    </p:spTree>
    <p:extLst>
      <p:ext uri="{BB962C8B-B14F-4D97-AF65-F5344CB8AC3E}">
        <p14:creationId xmlns:p14="http://schemas.microsoft.com/office/powerpoint/2010/main" val="3760144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EA1817-83C6-4701-8601-1A991A695645}"/>
              </a:ext>
            </a:extLst>
          </p:cNvPr>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5BC9AE4-60AD-46B2-B1A0-281D55877F8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EEAB23A-F6D8-4EA3-9094-9076CC827908}"/>
              </a:ext>
            </a:extLst>
          </p:cNvPr>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5AD5A60-6F3E-4C6B-8E96-B078620CFD4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9FE53A64-ABF3-470F-95CC-F1F42B93427D}"/>
              </a:ext>
            </a:extLst>
          </p:cNvPr>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0C3B2FA-0316-45A7-8CA8-D88ED4B50F16}"/>
              </a:ext>
            </a:extLst>
          </p:cNvPr>
          <p:cNvSpPr>
            <a:spLocks noGrp="1"/>
          </p:cNvSpPr>
          <p:nvPr>
            <p:ph type="dt" sz="half" idx="10"/>
          </p:nvPr>
        </p:nvSpPr>
        <p:spPr/>
        <p:txBody>
          <a:bodyPr/>
          <a:lstStyle>
            <a:lvl1pPr>
              <a:defRPr/>
            </a:lvl1pPr>
          </a:lstStyle>
          <a:p>
            <a:endParaRPr lang="en-US" altLang="zh-CN"/>
          </a:p>
        </p:txBody>
      </p:sp>
      <p:sp>
        <p:nvSpPr>
          <p:cNvPr id="8" name="页脚占位符 7">
            <a:extLst>
              <a:ext uri="{FF2B5EF4-FFF2-40B4-BE49-F238E27FC236}">
                <a16:creationId xmlns:a16="http://schemas.microsoft.com/office/drawing/2014/main" id="{33384902-6608-4A3E-ACA8-62ED78437AB9}"/>
              </a:ext>
            </a:extLst>
          </p:cNvPr>
          <p:cNvSpPr>
            <a:spLocks noGrp="1"/>
          </p:cNvSpPr>
          <p:nvPr>
            <p:ph type="ftr" sz="quarter" idx="11"/>
          </p:nvPr>
        </p:nvSpPr>
        <p:spPr/>
        <p:txBody>
          <a:bodyPr/>
          <a:lstStyle>
            <a:lvl1pPr>
              <a:defRPr/>
            </a:lvl1pPr>
          </a:lstStyle>
          <a:p>
            <a:endParaRPr lang="en-US" altLang="zh-CN"/>
          </a:p>
        </p:txBody>
      </p:sp>
      <p:sp>
        <p:nvSpPr>
          <p:cNvPr id="9" name="灯片编号占位符 8">
            <a:extLst>
              <a:ext uri="{FF2B5EF4-FFF2-40B4-BE49-F238E27FC236}">
                <a16:creationId xmlns:a16="http://schemas.microsoft.com/office/drawing/2014/main" id="{76043B71-6824-4FC4-8736-F7BEEE69D755}"/>
              </a:ext>
            </a:extLst>
          </p:cNvPr>
          <p:cNvSpPr>
            <a:spLocks noGrp="1"/>
          </p:cNvSpPr>
          <p:nvPr>
            <p:ph type="sldNum" sz="quarter" idx="12"/>
          </p:nvPr>
        </p:nvSpPr>
        <p:spPr/>
        <p:txBody>
          <a:bodyPr/>
          <a:lstStyle>
            <a:lvl1pPr>
              <a:defRPr/>
            </a:lvl1pPr>
          </a:lstStyle>
          <a:p>
            <a:fld id="{FDB4C80D-AC59-4496-915A-2FCB115D2F7E}" type="slidenum">
              <a:rPr lang="en-US" altLang="zh-CN"/>
              <a:pPr/>
              <a:t>‹#›</a:t>
            </a:fld>
            <a:endParaRPr lang="en-US" altLang="zh-CN"/>
          </a:p>
        </p:txBody>
      </p:sp>
    </p:spTree>
    <p:extLst>
      <p:ext uri="{BB962C8B-B14F-4D97-AF65-F5344CB8AC3E}">
        <p14:creationId xmlns:p14="http://schemas.microsoft.com/office/powerpoint/2010/main" val="517562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C9B192-863D-4904-A69F-7C9CE0782A5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F0EE32C-C0E0-4029-87C1-8662853AA8DB}"/>
              </a:ext>
            </a:extLst>
          </p:cNvPr>
          <p:cNvSpPr>
            <a:spLocks noGrp="1"/>
          </p:cNvSpPr>
          <p:nvPr>
            <p:ph type="dt" sz="half" idx="10"/>
          </p:nvPr>
        </p:nvSpPr>
        <p:spPr/>
        <p:txBody>
          <a:bodyPr/>
          <a:lstStyle>
            <a:lvl1pPr>
              <a:defRPr/>
            </a:lvl1pPr>
          </a:lstStyle>
          <a:p>
            <a:endParaRPr lang="en-US" altLang="zh-CN"/>
          </a:p>
        </p:txBody>
      </p:sp>
      <p:sp>
        <p:nvSpPr>
          <p:cNvPr id="4" name="页脚占位符 3">
            <a:extLst>
              <a:ext uri="{FF2B5EF4-FFF2-40B4-BE49-F238E27FC236}">
                <a16:creationId xmlns:a16="http://schemas.microsoft.com/office/drawing/2014/main" id="{1C092823-1164-463C-B176-53F79C8EB92B}"/>
              </a:ext>
            </a:extLst>
          </p:cNvPr>
          <p:cNvSpPr>
            <a:spLocks noGrp="1"/>
          </p:cNvSpPr>
          <p:nvPr>
            <p:ph type="ftr" sz="quarter" idx="11"/>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01474AF7-2B00-41D7-A40D-110CACEFA3A9}"/>
              </a:ext>
            </a:extLst>
          </p:cNvPr>
          <p:cNvSpPr>
            <a:spLocks noGrp="1"/>
          </p:cNvSpPr>
          <p:nvPr>
            <p:ph type="sldNum" sz="quarter" idx="12"/>
          </p:nvPr>
        </p:nvSpPr>
        <p:spPr/>
        <p:txBody>
          <a:bodyPr/>
          <a:lstStyle>
            <a:lvl1pPr>
              <a:defRPr/>
            </a:lvl1pPr>
          </a:lstStyle>
          <a:p>
            <a:fld id="{C23D6D50-B6C4-4512-989B-71AA1222F044}" type="slidenum">
              <a:rPr lang="en-US" altLang="zh-CN"/>
              <a:pPr/>
              <a:t>‹#›</a:t>
            </a:fld>
            <a:endParaRPr lang="en-US" altLang="zh-CN"/>
          </a:p>
        </p:txBody>
      </p:sp>
    </p:spTree>
    <p:extLst>
      <p:ext uri="{BB962C8B-B14F-4D97-AF65-F5344CB8AC3E}">
        <p14:creationId xmlns:p14="http://schemas.microsoft.com/office/powerpoint/2010/main" val="24242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F6E6F36-2849-45C6-B1D7-8D65A6D6D7FE}"/>
              </a:ext>
            </a:extLst>
          </p:cNvPr>
          <p:cNvSpPr>
            <a:spLocks noGrp="1"/>
          </p:cNvSpPr>
          <p:nvPr>
            <p:ph type="dt" sz="half" idx="10"/>
          </p:nvPr>
        </p:nvSpPr>
        <p:spPr/>
        <p:txBody>
          <a:bodyPr/>
          <a:lstStyle>
            <a:lvl1pPr>
              <a:defRPr/>
            </a:lvl1pPr>
          </a:lstStyle>
          <a:p>
            <a:endParaRPr lang="en-US" altLang="zh-CN"/>
          </a:p>
        </p:txBody>
      </p:sp>
      <p:sp>
        <p:nvSpPr>
          <p:cNvPr id="3" name="页脚占位符 2">
            <a:extLst>
              <a:ext uri="{FF2B5EF4-FFF2-40B4-BE49-F238E27FC236}">
                <a16:creationId xmlns:a16="http://schemas.microsoft.com/office/drawing/2014/main" id="{AA1F03B4-EB91-45D8-90DC-6B45D4397EAE}"/>
              </a:ext>
            </a:extLst>
          </p:cNvPr>
          <p:cNvSpPr>
            <a:spLocks noGrp="1"/>
          </p:cNvSpPr>
          <p:nvPr>
            <p:ph type="ftr" sz="quarter" idx="11"/>
          </p:nvPr>
        </p:nvSpPr>
        <p:spPr/>
        <p:txBody>
          <a:bodyPr/>
          <a:lstStyle>
            <a:lvl1pPr>
              <a:defRPr/>
            </a:lvl1pPr>
          </a:lstStyle>
          <a:p>
            <a:endParaRPr lang="en-US" altLang="zh-CN"/>
          </a:p>
        </p:txBody>
      </p:sp>
      <p:sp>
        <p:nvSpPr>
          <p:cNvPr id="4" name="灯片编号占位符 3">
            <a:extLst>
              <a:ext uri="{FF2B5EF4-FFF2-40B4-BE49-F238E27FC236}">
                <a16:creationId xmlns:a16="http://schemas.microsoft.com/office/drawing/2014/main" id="{6AF0C3FC-F9C9-4844-A363-DF0B0975D760}"/>
              </a:ext>
            </a:extLst>
          </p:cNvPr>
          <p:cNvSpPr>
            <a:spLocks noGrp="1"/>
          </p:cNvSpPr>
          <p:nvPr>
            <p:ph type="sldNum" sz="quarter" idx="12"/>
          </p:nvPr>
        </p:nvSpPr>
        <p:spPr/>
        <p:txBody>
          <a:bodyPr/>
          <a:lstStyle>
            <a:lvl1pPr>
              <a:defRPr/>
            </a:lvl1pPr>
          </a:lstStyle>
          <a:p>
            <a:fld id="{CB2B201E-AF42-4418-B4B2-B21BDD1A9B26}" type="slidenum">
              <a:rPr lang="en-US" altLang="zh-CN"/>
              <a:pPr/>
              <a:t>‹#›</a:t>
            </a:fld>
            <a:endParaRPr lang="en-US" altLang="zh-CN"/>
          </a:p>
        </p:txBody>
      </p:sp>
    </p:spTree>
    <p:extLst>
      <p:ext uri="{BB962C8B-B14F-4D97-AF65-F5344CB8AC3E}">
        <p14:creationId xmlns:p14="http://schemas.microsoft.com/office/powerpoint/2010/main" val="2770042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B3F82B-1D80-4992-850C-4B06C85CAF5D}"/>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47C2C56-9219-4003-BCCA-0FE954B6AFE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CC53B675-C7C7-4519-9DD5-B9957FA352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3CED1EC-82A3-4336-9731-0069DDD4EFCD}"/>
              </a:ext>
            </a:extLst>
          </p:cNvPr>
          <p:cNvSpPr>
            <a:spLocks noGrp="1"/>
          </p:cNvSpPr>
          <p:nvPr>
            <p:ph type="dt" sz="half" idx="10"/>
          </p:nvPr>
        </p:nvSpPr>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9F6B5644-2AD8-496A-9FA1-FD08CE131718}"/>
              </a:ext>
            </a:extLst>
          </p:cNvPr>
          <p:cNvSpPr>
            <a:spLocks noGrp="1"/>
          </p:cNvSpPr>
          <p:nvPr>
            <p:ph type="ftr" sz="quarter" idx="11"/>
          </p:nvPr>
        </p:nvSpPr>
        <p:spPr/>
        <p:txBody>
          <a:bodyPr/>
          <a:lstStyle>
            <a:lvl1pPr>
              <a:defRPr/>
            </a:lvl1pPr>
          </a:lstStyle>
          <a:p>
            <a:endParaRPr lang="en-US" altLang="zh-CN"/>
          </a:p>
        </p:txBody>
      </p:sp>
      <p:sp>
        <p:nvSpPr>
          <p:cNvPr id="7" name="灯片编号占位符 6">
            <a:extLst>
              <a:ext uri="{FF2B5EF4-FFF2-40B4-BE49-F238E27FC236}">
                <a16:creationId xmlns:a16="http://schemas.microsoft.com/office/drawing/2014/main" id="{D3EE7FC2-CF14-4E04-9692-6AA6213C1219}"/>
              </a:ext>
            </a:extLst>
          </p:cNvPr>
          <p:cNvSpPr>
            <a:spLocks noGrp="1"/>
          </p:cNvSpPr>
          <p:nvPr>
            <p:ph type="sldNum" sz="quarter" idx="12"/>
          </p:nvPr>
        </p:nvSpPr>
        <p:spPr/>
        <p:txBody>
          <a:bodyPr/>
          <a:lstStyle>
            <a:lvl1pPr>
              <a:defRPr/>
            </a:lvl1pPr>
          </a:lstStyle>
          <a:p>
            <a:fld id="{FFA5D58D-0EF4-4A2B-9D8C-39D69F018427}" type="slidenum">
              <a:rPr lang="en-US" altLang="zh-CN"/>
              <a:pPr/>
              <a:t>‹#›</a:t>
            </a:fld>
            <a:endParaRPr lang="en-US" altLang="zh-CN"/>
          </a:p>
        </p:txBody>
      </p:sp>
    </p:spTree>
    <p:extLst>
      <p:ext uri="{BB962C8B-B14F-4D97-AF65-F5344CB8AC3E}">
        <p14:creationId xmlns:p14="http://schemas.microsoft.com/office/powerpoint/2010/main" val="4291471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AA116D-F615-44AC-BDEA-8FA49FA36880}"/>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17BDB02-A3D9-4670-BE0E-A7B13F57035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a16="http://schemas.microsoft.com/office/drawing/2014/main" id="{04309D13-36BC-471E-A042-F33D07E25E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A4A1E3B-DD7A-43E5-AB26-1CDC5636A118}"/>
              </a:ext>
            </a:extLst>
          </p:cNvPr>
          <p:cNvSpPr>
            <a:spLocks noGrp="1"/>
          </p:cNvSpPr>
          <p:nvPr>
            <p:ph type="dt" sz="half" idx="10"/>
          </p:nvPr>
        </p:nvSpPr>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0A0F1673-4197-46C4-8C57-EDA7E4A1C496}"/>
              </a:ext>
            </a:extLst>
          </p:cNvPr>
          <p:cNvSpPr>
            <a:spLocks noGrp="1"/>
          </p:cNvSpPr>
          <p:nvPr>
            <p:ph type="ftr" sz="quarter" idx="11"/>
          </p:nvPr>
        </p:nvSpPr>
        <p:spPr/>
        <p:txBody>
          <a:bodyPr/>
          <a:lstStyle>
            <a:lvl1pPr>
              <a:defRPr/>
            </a:lvl1pPr>
          </a:lstStyle>
          <a:p>
            <a:endParaRPr lang="en-US" altLang="zh-CN"/>
          </a:p>
        </p:txBody>
      </p:sp>
      <p:sp>
        <p:nvSpPr>
          <p:cNvPr id="7" name="灯片编号占位符 6">
            <a:extLst>
              <a:ext uri="{FF2B5EF4-FFF2-40B4-BE49-F238E27FC236}">
                <a16:creationId xmlns:a16="http://schemas.microsoft.com/office/drawing/2014/main" id="{97F4E05D-A94D-4F4F-BF81-7B9EEBCD187F}"/>
              </a:ext>
            </a:extLst>
          </p:cNvPr>
          <p:cNvSpPr>
            <a:spLocks noGrp="1"/>
          </p:cNvSpPr>
          <p:nvPr>
            <p:ph type="sldNum" sz="quarter" idx="12"/>
          </p:nvPr>
        </p:nvSpPr>
        <p:spPr/>
        <p:txBody>
          <a:bodyPr/>
          <a:lstStyle>
            <a:lvl1pPr>
              <a:defRPr/>
            </a:lvl1pPr>
          </a:lstStyle>
          <a:p>
            <a:fld id="{1FB1BB7B-3100-4624-A0CE-B9697F3096C1}" type="slidenum">
              <a:rPr lang="en-US" altLang="zh-CN"/>
              <a:pPr/>
              <a:t>‹#›</a:t>
            </a:fld>
            <a:endParaRPr lang="en-US" altLang="zh-CN"/>
          </a:p>
        </p:txBody>
      </p:sp>
    </p:spTree>
    <p:extLst>
      <p:ext uri="{BB962C8B-B14F-4D97-AF65-F5344CB8AC3E}">
        <p14:creationId xmlns:p14="http://schemas.microsoft.com/office/powerpoint/2010/main" val="1739555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8B9C76-9D73-405A-868F-632940BF702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9748940-FB15-405B-9378-9C19BD0C6DC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89693BD-A0F8-428A-B609-0BDA0683F215}"/>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59CB646C-E456-4A2B-9320-2A173B41D4F6}"/>
              </a:ext>
            </a:extLst>
          </p:cNvPr>
          <p:cNvSpPr>
            <a:spLocks noGrp="1"/>
          </p:cNvSpPr>
          <p:nvPr>
            <p:ph type="ftr" sz="quarter" idx="11"/>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E8F03BEA-7109-4232-A0BF-E2F0323561D6}"/>
              </a:ext>
            </a:extLst>
          </p:cNvPr>
          <p:cNvSpPr>
            <a:spLocks noGrp="1"/>
          </p:cNvSpPr>
          <p:nvPr>
            <p:ph type="sldNum" sz="quarter" idx="12"/>
          </p:nvPr>
        </p:nvSpPr>
        <p:spPr/>
        <p:txBody>
          <a:bodyPr/>
          <a:lstStyle>
            <a:lvl1pPr>
              <a:defRPr/>
            </a:lvl1pPr>
          </a:lstStyle>
          <a:p>
            <a:fld id="{F19E708B-A704-4D4F-B46F-71422EDAF8FB}" type="slidenum">
              <a:rPr lang="en-US" altLang="zh-CN"/>
              <a:pPr/>
              <a:t>‹#›</a:t>
            </a:fld>
            <a:endParaRPr lang="en-US" altLang="zh-CN"/>
          </a:p>
        </p:txBody>
      </p:sp>
    </p:spTree>
    <p:extLst>
      <p:ext uri="{BB962C8B-B14F-4D97-AF65-F5344CB8AC3E}">
        <p14:creationId xmlns:p14="http://schemas.microsoft.com/office/powerpoint/2010/main" val="378864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C23BA5F-9D32-4EC0-870C-7C38EF772C8C}"/>
              </a:ext>
            </a:extLst>
          </p:cNvPr>
          <p:cNvSpPr>
            <a:spLocks noGrp="1"/>
          </p:cNvSpPr>
          <p:nvPr>
            <p:ph type="title" orient="vert"/>
          </p:nvPr>
        </p:nvSpPr>
        <p:spPr>
          <a:xfrm>
            <a:off x="6629400" y="160338"/>
            <a:ext cx="2057400" cy="6164262"/>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9AB9626-7797-4E91-AAAD-B8EC162E72BD}"/>
              </a:ext>
            </a:extLst>
          </p:cNvPr>
          <p:cNvSpPr>
            <a:spLocks noGrp="1"/>
          </p:cNvSpPr>
          <p:nvPr>
            <p:ph type="body" orient="vert" idx="1"/>
          </p:nvPr>
        </p:nvSpPr>
        <p:spPr>
          <a:xfrm>
            <a:off x="457200" y="160338"/>
            <a:ext cx="6019800" cy="6164262"/>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9EB9541-3B3C-4547-90D7-E58E2094B45B}"/>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A23963D8-8BDE-4BB5-98A9-7BFDCF65A31A}"/>
              </a:ext>
            </a:extLst>
          </p:cNvPr>
          <p:cNvSpPr>
            <a:spLocks noGrp="1"/>
          </p:cNvSpPr>
          <p:nvPr>
            <p:ph type="ftr" sz="quarter" idx="11"/>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A28F7765-2D06-4705-83C3-CAC9345C3C5D}"/>
              </a:ext>
            </a:extLst>
          </p:cNvPr>
          <p:cNvSpPr>
            <a:spLocks noGrp="1"/>
          </p:cNvSpPr>
          <p:nvPr>
            <p:ph type="sldNum" sz="quarter" idx="12"/>
          </p:nvPr>
        </p:nvSpPr>
        <p:spPr/>
        <p:txBody>
          <a:bodyPr/>
          <a:lstStyle>
            <a:lvl1pPr>
              <a:defRPr/>
            </a:lvl1pPr>
          </a:lstStyle>
          <a:p>
            <a:fld id="{2F0EB29A-7B8B-4A07-AF6E-46B7F53233AF}" type="slidenum">
              <a:rPr lang="en-US" altLang="zh-CN"/>
              <a:pPr/>
              <a:t>‹#›</a:t>
            </a:fld>
            <a:endParaRPr lang="en-US" altLang="zh-CN"/>
          </a:p>
        </p:txBody>
      </p:sp>
    </p:spTree>
    <p:extLst>
      <p:ext uri="{BB962C8B-B14F-4D97-AF65-F5344CB8AC3E}">
        <p14:creationId xmlns:p14="http://schemas.microsoft.com/office/powerpoint/2010/main" val="2122617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B1BD85-D18C-405D-ABFB-878101B1E0CF}"/>
              </a:ext>
            </a:extLst>
          </p:cNvPr>
          <p:cNvSpPr>
            <a:spLocks noGrp="1"/>
          </p:cNvSpPr>
          <p:nvPr>
            <p:ph type="title"/>
          </p:nvPr>
        </p:nvSpPr>
        <p:spPr>
          <a:xfrm>
            <a:off x="457200" y="160338"/>
            <a:ext cx="7848600" cy="1066800"/>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9AA4580-950C-4081-ADBB-7F10F9AEF332}"/>
              </a:ext>
            </a:extLst>
          </p:cNvPr>
          <p:cNvSpPr>
            <a:spLocks noGrp="1"/>
          </p:cNvSpPr>
          <p:nvPr>
            <p:ph type="body" sz="half" idx="1"/>
          </p:nvPr>
        </p:nvSpPr>
        <p:spPr>
          <a:xfrm>
            <a:off x="457200" y="1447800"/>
            <a:ext cx="4038600" cy="48768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EB05C1C-F5E4-401B-82BB-24647AD430E6}"/>
              </a:ext>
            </a:extLst>
          </p:cNvPr>
          <p:cNvSpPr>
            <a:spLocks noGrp="1"/>
          </p:cNvSpPr>
          <p:nvPr>
            <p:ph sz="half" idx="2"/>
          </p:nvPr>
        </p:nvSpPr>
        <p:spPr>
          <a:xfrm>
            <a:off x="4648200" y="1447800"/>
            <a:ext cx="4038600" cy="48768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EBEC954-74AD-42CB-9744-9A924DDCD384}"/>
              </a:ext>
            </a:extLst>
          </p:cNvPr>
          <p:cNvSpPr>
            <a:spLocks noGrp="1"/>
          </p:cNvSpPr>
          <p:nvPr>
            <p:ph type="dt" sz="half" idx="10"/>
          </p:nvPr>
        </p:nvSpPr>
        <p:spPr>
          <a:xfrm>
            <a:off x="457200" y="6477000"/>
            <a:ext cx="2133600" cy="244475"/>
          </a:xfrm>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6F10DA4E-2CD7-4839-BBE3-C22C9DD82764}"/>
              </a:ext>
            </a:extLst>
          </p:cNvPr>
          <p:cNvSpPr>
            <a:spLocks noGrp="1"/>
          </p:cNvSpPr>
          <p:nvPr>
            <p:ph type="ftr" sz="quarter" idx="11"/>
          </p:nvPr>
        </p:nvSpPr>
        <p:spPr>
          <a:xfrm>
            <a:off x="3124200" y="6477000"/>
            <a:ext cx="2895600" cy="244475"/>
          </a:xfrm>
        </p:spPr>
        <p:txBody>
          <a:bodyPr/>
          <a:lstStyle>
            <a:lvl1pPr>
              <a:defRPr/>
            </a:lvl1pPr>
          </a:lstStyle>
          <a:p>
            <a:endParaRPr lang="en-US" altLang="zh-CN"/>
          </a:p>
        </p:txBody>
      </p:sp>
      <p:sp>
        <p:nvSpPr>
          <p:cNvPr id="7" name="灯片编号占位符 6">
            <a:extLst>
              <a:ext uri="{FF2B5EF4-FFF2-40B4-BE49-F238E27FC236}">
                <a16:creationId xmlns:a16="http://schemas.microsoft.com/office/drawing/2014/main" id="{B2F79D52-675C-4654-88F5-40DC419BA4D9}"/>
              </a:ext>
            </a:extLst>
          </p:cNvPr>
          <p:cNvSpPr>
            <a:spLocks noGrp="1"/>
          </p:cNvSpPr>
          <p:nvPr>
            <p:ph type="sldNum" sz="quarter" idx="12"/>
          </p:nvPr>
        </p:nvSpPr>
        <p:spPr>
          <a:xfrm>
            <a:off x="6553200" y="6477000"/>
            <a:ext cx="2133600" cy="244475"/>
          </a:xfrm>
        </p:spPr>
        <p:txBody>
          <a:bodyPr/>
          <a:lstStyle>
            <a:lvl1pPr>
              <a:defRPr/>
            </a:lvl1pPr>
          </a:lstStyle>
          <a:p>
            <a:fld id="{2300ADDB-8F8D-4F61-A258-0DBECFE67906}" type="slidenum">
              <a:rPr lang="en-US" altLang="zh-CN"/>
              <a:pPr/>
              <a:t>‹#›</a:t>
            </a:fld>
            <a:endParaRPr lang="en-US" altLang="zh-CN"/>
          </a:p>
        </p:txBody>
      </p:sp>
    </p:spTree>
    <p:extLst>
      <p:ext uri="{BB962C8B-B14F-4D97-AF65-F5344CB8AC3E}">
        <p14:creationId xmlns:p14="http://schemas.microsoft.com/office/powerpoint/2010/main" val="2793681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059FC5-49AB-424D-9073-BC4DAD8FEDCB}"/>
              </a:ext>
            </a:extLst>
          </p:cNvPr>
          <p:cNvSpPr>
            <a:spLocks noGrp="1"/>
          </p:cNvSpPr>
          <p:nvPr>
            <p:ph type="title"/>
          </p:nvPr>
        </p:nvSpPr>
        <p:spPr>
          <a:xfrm>
            <a:off x="457200" y="160338"/>
            <a:ext cx="7848600" cy="1066800"/>
          </a:xfrm>
        </p:spPr>
        <p:txBody>
          <a:bodyPr/>
          <a:lstStyle/>
          <a:p>
            <a:r>
              <a:rPr lang="zh-CN" altLang="en-US"/>
              <a:t>单击此处编辑母版标题样式</a:t>
            </a:r>
          </a:p>
        </p:txBody>
      </p:sp>
      <p:sp>
        <p:nvSpPr>
          <p:cNvPr id="3" name="图表占位符 2">
            <a:extLst>
              <a:ext uri="{FF2B5EF4-FFF2-40B4-BE49-F238E27FC236}">
                <a16:creationId xmlns:a16="http://schemas.microsoft.com/office/drawing/2014/main" id="{EAD75CA0-EC6C-4082-A62C-C528CBD1B31D}"/>
              </a:ext>
            </a:extLst>
          </p:cNvPr>
          <p:cNvSpPr>
            <a:spLocks noGrp="1"/>
          </p:cNvSpPr>
          <p:nvPr>
            <p:ph type="chart" idx="1"/>
          </p:nvPr>
        </p:nvSpPr>
        <p:spPr>
          <a:xfrm>
            <a:off x="457200" y="1447800"/>
            <a:ext cx="8229600" cy="4876800"/>
          </a:xfrm>
        </p:spPr>
        <p:txBody>
          <a:bodyPr/>
          <a:lstStyle/>
          <a:p>
            <a:r>
              <a:rPr lang="zh-CN" altLang="en-US"/>
              <a:t>单击图标添加图表</a:t>
            </a:r>
          </a:p>
        </p:txBody>
      </p:sp>
      <p:sp>
        <p:nvSpPr>
          <p:cNvPr id="4" name="日期占位符 3">
            <a:extLst>
              <a:ext uri="{FF2B5EF4-FFF2-40B4-BE49-F238E27FC236}">
                <a16:creationId xmlns:a16="http://schemas.microsoft.com/office/drawing/2014/main" id="{7D1911D5-CB39-4383-BEB0-526EF4818263}"/>
              </a:ext>
            </a:extLst>
          </p:cNvPr>
          <p:cNvSpPr>
            <a:spLocks noGrp="1"/>
          </p:cNvSpPr>
          <p:nvPr>
            <p:ph type="dt" sz="half" idx="10"/>
          </p:nvPr>
        </p:nvSpPr>
        <p:spPr>
          <a:xfrm>
            <a:off x="457200" y="6477000"/>
            <a:ext cx="2133600" cy="244475"/>
          </a:xfrm>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EC566171-93E7-4F9A-98BF-D72692B3C405}"/>
              </a:ext>
            </a:extLst>
          </p:cNvPr>
          <p:cNvSpPr>
            <a:spLocks noGrp="1"/>
          </p:cNvSpPr>
          <p:nvPr>
            <p:ph type="ftr" sz="quarter" idx="11"/>
          </p:nvPr>
        </p:nvSpPr>
        <p:spPr>
          <a:xfrm>
            <a:off x="3124200" y="6477000"/>
            <a:ext cx="2895600" cy="244475"/>
          </a:xfrm>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A02280B1-D799-4F0C-83A5-2EC790D7123D}"/>
              </a:ext>
            </a:extLst>
          </p:cNvPr>
          <p:cNvSpPr>
            <a:spLocks noGrp="1"/>
          </p:cNvSpPr>
          <p:nvPr>
            <p:ph type="sldNum" sz="quarter" idx="12"/>
          </p:nvPr>
        </p:nvSpPr>
        <p:spPr>
          <a:xfrm>
            <a:off x="6553200" y="6477000"/>
            <a:ext cx="2133600" cy="244475"/>
          </a:xfrm>
        </p:spPr>
        <p:txBody>
          <a:bodyPr/>
          <a:lstStyle>
            <a:lvl1pPr>
              <a:defRPr/>
            </a:lvl1pPr>
          </a:lstStyle>
          <a:p>
            <a:fld id="{3D2C1665-55E5-4DBF-89C5-BA5328DFDCF2}" type="slidenum">
              <a:rPr lang="en-US" altLang="zh-CN"/>
              <a:pPr/>
              <a:t>‹#›</a:t>
            </a:fld>
            <a:endParaRPr lang="en-US" altLang="zh-CN"/>
          </a:p>
        </p:txBody>
      </p:sp>
    </p:spTree>
    <p:extLst>
      <p:ext uri="{BB962C8B-B14F-4D97-AF65-F5344CB8AC3E}">
        <p14:creationId xmlns:p14="http://schemas.microsoft.com/office/powerpoint/2010/main" val="1649017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0" name="Picture 16">
            <a:extLst>
              <a:ext uri="{FF2B5EF4-FFF2-40B4-BE49-F238E27FC236}">
                <a16:creationId xmlns:a16="http://schemas.microsoft.com/office/drawing/2014/main" id="{F13589DB-D3A7-4E9A-96E8-FE28983D15F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hidden">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a:extLst>
              <a:ext uri="{FF2B5EF4-FFF2-40B4-BE49-F238E27FC236}">
                <a16:creationId xmlns:a16="http://schemas.microsoft.com/office/drawing/2014/main" id="{06EEDFA0-BC69-4B13-BE8E-A4BC9203DEE2}"/>
              </a:ext>
            </a:extLst>
          </p:cNvPr>
          <p:cNvSpPr>
            <a:spLocks noGrp="1" noChangeArrowheads="1"/>
          </p:cNvSpPr>
          <p:nvPr>
            <p:ph type="body" idx="1"/>
          </p:nvPr>
        </p:nvSpPr>
        <p:spPr bwMode="black">
          <a:xfrm>
            <a:off x="457200" y="1447800"/>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a:p>
        </p:txBody>
      </p:sp>
      <p:sp>
        <p:nvSpPr>
          <p:cNvPr id="1028" name="Rectangle 4">
            <a:extLst>
              <a:ext uri="{FF2B5EF4-FFF2-40B4-BE49-F238E27FC236}">
                <a16:creationId xmlns:a16="http://schemas.microsoft.com/office/drawing/2014/main" id="{AE2E41E2-4FF1-4975-8C5B-C9B3C2D9FE74}"/>
              </a:ext>
            </a:extLst>
          </p:cNvPr>
          <p:cNvSpPr>
            <a:spLocks noGrp="1" noChangeArrowheads="1"/>
          </p:cNvSpPr>
          <p:nvPr>
            <p:ph type="dt" sz="half" idx="2"/>
          </p:nvPr>
        </p:nvSpPr>
        <p:spPr bwMode="black">
          <a:xfrm>
            <a:off x="457200"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rgbClr val="FFFFFF"/>
                </a:solidFill>
                <a:ea typeface="宋体" panose="02010600030101010101" pitchFamily="2" charset="-122"/>
              </a:defRPr>
            </a:lvl1pPr>
          </a:lstStyle>
          <a:p>
            <a:endParaRPr lang="en-US" altLang="zh-CN"/>
          </a:p>
        </p:txBody>
      </p:sp>
      <p:sp>
        <p:nvSpPr>
          <p:cNvPr id="1029" name="Rectangle 5">
            <a:extLst>
              <a:ext uri="{FF2B5EF4-FFF2-40B4-BE49-F238E27FC236}">
                <a16:creationId xmlns:a16="http://schemas.microsoft.com/office/drawing/2014/main" id="{E876E76A-7037-4D96-BC7D-E15B2CE0EE6E}"/>
              </a:ext>
            </a:extLst>
          </p:cNvPr>
          <p:cNvSpPr>
            <a:spLocks noGrp="1" noChangeArrowheads="1"/>
          </p:cNvSpPr>
          <p:nvPr>
            <p:ph type="ftr" sz="quarter" idx="3"/>
          </p:nvPr>
        </p:nvSpPr>
        <p:spPr bwMode="black">
          <a:xfrm>
            <a:off x="3124200" y="6477000"/>
            <a:ext cx="2895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rgbClr val="FFFFFF"/>
                </a:solidFill>
                <a:ea typeface="宋体" panose="02010600030101010101" pitchFamily="2" charset="-122"/>
              </a:defRPr>
            </a:lvl1pPr>
          </a:lstStyle>
          <a:p>
            <a:endParaRPr lang="en-US" altLang="zh-CN"/>
          </a:p>
        </p:txBody>
      </p:sp>
      <p:sp>
        <p:nvSpPr>
          <p:cNvPr id="1030" name="Rectangle 6">
            <a:extLst>
              <a:ext uri="{FF2B5EF4-FFF2-40B4-BE49-F238E27FC236}">
                <a16:creationId xmlns:a16="http://schemas.microsoft.com/office/drawing/2014/main" id="{C9FE547A-A7B8-435A-9C76-B31D1995453D}"/>
              </a:ext>
            </a:extLst>
          </p:cNvPr>
          <p:cNvSpPr>
            <a:spLocks noGrp="1" noChangeArrowheads="1"/>
          </p:cNvSpPr>
          <p:nvPr>
            <p:ph type="sldNum" sz="quarter" idx="4"/>
          </p:nvPr>
        </p:nvSpPr>
        <p:spPr bwMode="black">
          <a:xfrm>
            <a:off x="6553200"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FFFFFF"/>
                </a:solidFill>
                <a:ea typeface="宋体" panose="02010600030101010101" pitchFamily="2" charset="-122"/>
              </a:defRPr>
            </a:lvl1pPr>
          </a:lstStyle>
          <a:p>
            <a:fld id="{15A8191D-9620-4E65-9A81-064ABF1BC3D7}" type="slidenum">
              <a:rPr lang="en-US" altLang="zh-CN"/>
              <a:pPr/>
              <a:t>‹#›</a:t>
            </a:fld>
            <a:endParaRPr lang="en-US" altLang="zh-CN"/>
          </a:p>
        </p:txBody>
      </p:sp>
      <p:sp>
        <p:nvSpPr>
          <p:cNvPr id="1041" name="Rectangle 17">
            <a:extLst>
              <a:ext uri="{FF2B5EF4-FFF2-40B4-BE49-F238E27FC236}">
                <a16:creationId xmlns:a16="http://schemas.microsoft.com/office/drawing/2014/main" id="{F10A596E-88F4-4549-BEE3-18D5CCAFA946}"/>
              </a:ext>
            </a:extLst>
          </p:cNvPr>
          <p:cNvSpPr>
            <a:spLocks noChangeArrowheads="1"/>
          </p:cNvSpPr>
          <p:nvPr/>
        </p:nvSpPr>
        <p:spPr bwMode="black">
          <a:xfrm>
            <a:off x="-25400" y="1062038"/>
            <a:ext cx="7313613" cy="73025"/>
          </a:xfrm>
          <a:prstGeom prst="rect">
            <a:avLst/>
          </a:prstGeom>
          <a:gradFill rotWithShape="1">
            <a:gsLst>
              <a:gs pos="0">
                <a:schemeClr val="folHlink"/>
              </a:gs>
              <a:gs pos="100000">
                <a:schemeClr val="folHlink">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6" name="Rectangle 2">
            <a:extLst>
              <a:ext uri="{FF2B5EF4-FFF2-40B4-BE49-F238E27FC236}">
                <a16:creationId xmlns:a16="http://schemas.microsoft.com/office/drawing/2014/main" id="{ABAD4CA3-460F-4C4D-A79F-CC2E1F45E538}"/>
              </a:ext>
            </a:extLst>
          </p:cNvPr>
          <p:cNvSpPr>
            <a:spLocks noGrp="1" noChangeArrowheads="1"/>
          </p:cNvSpPr>
          <p:nvPr>
            <p:ph type="title"/>
          </p:nvPr>
        </p:nvSpPr>
        <p:spPr bwMode="black">
          <a:xfrm>
            <a:off x="457200" y="160338"/>
            <a:ext cx="7848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eaLnBrk="1" fontAlgn="base" hangingPunct="1">
        <a:spcBef>
          <a:spcPct val="0"/>
        </a:spcBef>
        <a:spcAft>
          <a:spcPct val="0"/>
        </a:spcAft>
        <a:defRPr sz="4000" b="1" kern="1200">
          <a:solidFill>
            <a:srgbClr val="FFFFFF"/>
          </a:solidFill>
          <a:latin typeface="+mj-lt"/>
          <a:ea typeface="+mj-ea"/>
          <a:cs typeface="+mj-cs"/>
        </a:defRPr>
      </a:lvl1pPr>
      <a:lvl2pPr algn="l" rtl="0" eaLnBrk="1" fontAlgn="base" hangingPunct="1">
        <a:spcBef>
          <a:spcPct val="0"/>
        </a:spcBef>
        <a:spcAft>
          <a:spcPct val="0"/>
        </a:spcAft>
        <a:defRPr sz="4000" b="1">
          <a:solidFill>
            <a:srgbClr val="FFFFFF"/>
          </a:solidFill>
          <a:latin typeface="Arial" panose="020B0604020202020204" pitchFamily="34" charset="0"/>
        </a:defRPr>
      </a:lvl2pPr>
      <a:lvl3pPr algn="l" rtl="0" eaLnBrk="1" fontAlgn="base" hangingPunct="1">
        <a:spcBef>
          <a:spcPct val="0"/>
        </a:spcBef>
        <a:spcAft>
          <a:spcPct val="0"/>
        </a:spcAft>
        <a:defRPr sz="4000" b="1">
          <a:solidFill>
            <a:srgbClr val="FFFFFF"/>
          </a:solidFill>
          <a:latin typeface="Arial" panose="020B0604020202020204" pitchFamily="34" charset="0"/>
        </a:defRPr>
      </a:lvl3pPr>
      <a:lvl4pPr algn="l" rtl="0" eaLnBrk="1" fontAlgn="base" hangingPunct="1">
        <a:spcBef>
          <a:spcPct val="0"/>
        </a:spcBef>
        <a:spcAft>
          <a:spcPct val="0"/>
        </a:spcAft>
        <a:defRPr sz="4000" b="1">
          <a:solidFill>
            <a:srgbClr val="FFFFFF"/>
          </a:solidFill>
          <a:latin typeface="Arial" panose="020B0604020202020204" pitchFamily="34" charset="0"/>
        </a:defRPr>
      </a:lvl4pPr>
      <a:lvl5pPr algn="l" rtl="0" eaLnBrk="1" fontAlgn="base" hangingPunct="1">
        <a:spcBef>
          <a:spcPct val="0"/>
        </a:spcBef>
        <a:spcAft>
          <a:spcPct val="0"/>
        </a:spcAft>
        <a:defRPr sz="4000" b="1">
          <a:solidFill>
            <a:srgbClr val="FFFFFF"/>
          </a:solidFill>
          <a:latin typeface="Arial" panose="020B0604020202020204" pitchFamily="34" charset="0"/>
        </a:defRPr>
      </a:lvl5pPr>
      <a:lvl6pPr marL="457200" algn="l" rtl="0" eaLnBrk="1" fontAlgn="base" hangingPunct="1">
        <a:spcBef>
          <a:spcPct val="0"/>
        </a:spcBef>
        <a:spcAft>
          <a:spcPct val="0"/>
        </a:spcAft>
        <a:defRPr sz="4000" b="1">
          <a:solidFill>
            <a:srgbClr val="FFFFFF"/>
          </a:solidFill>
          <a:latin typeface="Arial" panose="020B0604020202020204" pitchFamily="34" charset="0"/>
        </a:defRPr>
      </a:lvl6pPr>
      <a:lvl7pPr marL="914400" algn="l" rtl="0" eaLnBrk="1" fontAlgn="base" hangingPunct="1">
        <a:spcBef>
          <a:spcPct val="0"/>
        </a:spcBef>
        <a:spcAft>
          <a:spcPct val="0"/>
        </a:spcAft>
        <a:defRPr sz="4000" b="1">
          <a:solidFill>
            <a:srgbClr val="FFFFFF"/>
          </a:solidFill>
          <a:latin typeface="Arial" panose="020B0604020202020204" pitchFamily="34" charset="0"/>
        </a:defRPr>
      </a:lvl7pPr>
      <a:lvl8pPr marL="1371600" algn="l" rtl="0" eaLnBrk="1" fontAlgn="base" hangingPunct="1">
        <a:spcBef>
          <a:spcPct val="0"/>
        </a:spcBef>
        <a:spcAft>
          <a:spcPct val="0"/>
        </a:spcAft>
        <a:defRPr sz="4000" b="1">
          <a:solidFill>
            <a:srgbClr val="FFFFFF"/>
          </a:solidFill>
          <a:latin typeface="Arial" panose="020B0604020202020204" pitchFamily="34" charset="0"/>
        </a:defRPr>
      </a:lvl8pPr>
      <a:lvl9pPr marL="1828800" algn="l" rtl="0" eaLnBrk="1" fontAlgn="base" hangingPunct="1">
        <a:spcBef>
          <a:spcPct val="0"/>
        </a:spcBef>
        <a:spcAft>
          <a:spcPct val="0"/>
        </a:spcAft>
        <a:defRPr sz="4000" b="1">
          <a:solidFill>
            <a:srgbClr val="FFFFFF"/>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rgbClr val="FFFFFF"/>
          </a:solidFill>
          <a:latin typeface="+mn-lt"/>
          <a:ea typeface="+mn-ea"/>
          <a:cs typeface="+mn-cs"/>
        </a:defRPr>
      </a:lvl1pPr>
      <a:lvl2pPr marL="742950" indent="-285750" algn="l" rtl="0" eaLnBrk="1" fontAlgn="base" hangingPunct="1">
        <a:spcBef>
          <a:spcPct val="20000"/>
        </a:spcBef>
        <a:spcAft>
          <a:spcPct val="0"/>
        </a:spcAft>
        <a:buChar char="–"/>
        <a:defRPr sz="2800" kern="1200">
          <a:solidFill>
            <a:srgbClr val="FFFFFF"/>
          </a:solidFill>
          <a:latin typeface="+mn-lt"/>
          <a:ea typeface="+mn-ea"/>
          <a:cs typeface="+mn-cs"/>
        </a:defRPr>
      </a:lvl2pPr>
      <a:lvl3pPr marL="1143000" indent="-228600" algn="l" rtl="0" eaLnBrk="1" fontAlgn="base" hangingPunct="1">
        <a:spcBef>
          <a:spcPct val="20000"/>
        </a:spcBef>
        <a:spcAft>
          <a:spcPct val="0"/>
        </a:spcAft>
        <a:buChar char="•"/>
        <a:defRPr sz="2400" kern="1200">
          <a:solidFill>
            <a:srgbClr val="FFFFFF"/>
          </a:solidFill>
          <a:latin typeface="+mn-lt"/>
          <a:ea typeface="+mn-ea"/>
          <a:cs typeface="+mn-cs"/>
        </a:defRPr>
      </a:lvl3pPr>
      <a:lvl4pPr marL="1600200" indent="-228600" algn="l" rtl="0" eaLnBrk="1" fontAlgn="base" hangingPunct="1">
        <a:spcBef>
          <a:spcPct val="20000"/>
        </a:spcBef>
        <a:spcAft>
          <a:spcPct val="0"/>
        </a:spcAft>
        <a:buChar char="–"/>
        <a:defRPr sz="2000" kern="1200">
          <a:solidFill>
            <a:srgbClr val="FFFFFF"/>
          </a:solidFill>
          <a:latin typeface="+mn-lt"/>
          <a:ea typeface="+mn-ea"/>
          <a:cs typeface="+mn-cs"/>
        </a:defRPr>
      </a:lvl4pPr>
      <a:lvl5pPr marL="2057400" indent="-228600" algn="l" rtl="0" eaLnBrk="1" fontAlgn="base" hangingPunct="1">
        <a:spcBef>
          <a:spcPct val="20000"/>
        </a:spcBef>
        <a:spcAft>
          <a:spcPct val="0"/>
        </a:spcAft>
        <a:buChar char="»"/>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5" name="Rectangle 37">
            <a:extLst>
              <a:ext uri="{FF2B5EF4-FFF2-40B4-BE49-F238E27FC236}">
                <a16:creationId xmlns:a16="http://schemas.microsoft.com/office/drawing/2014/main" id="{66F9E7C8-F952-4E55-81FC-B7CB5B2DD82B}"/>
              </a:ext>
            </a:extLst>
          </p:cNvPr>
          <p:cNvSpPr>
            <a:spLocks noGrp="1" noChangeArrowheads="1"/>
          </p:cNvSpPr>
          <p:nvPr>
            <p:ph type="ctrTitle"/>
          </p:nvPr>
        </p:nvSpPr>
        <p:spPr bwMode="white">
          <a:xfrm>
            <a:off x="1043608" y="308608"/>
            <a:ext cx="5791200" cy="1371600"/>
          </a:xfrm>
        </p:spPr>
        <p:txBody>
          <a:bodyPr/>
          <a:lstStyle/>
          <a:p>
            <a:pPr algn="ctr"/>
            <a:r>
              <a:rPr lang="zh-CN" altLang="en-US" sz="3200" i="0" dirty="0">
                <a:ea typeface="宋体" panose="02010600030101010101" pitchFamily="2" charset="-122"/>
              </a:rPr>
              <a:t>四川省高校后勤协会</a:t>
            </a:r>
            <a:br>
              <a:rPr lang="en-US" altLang="zh-CN" sz="3200" i="0" dirty="0">
                <a:ea typeface="宋体" panose="02010600030101010101" pitchFamily="2" charset="-122"/>
              </a:rPr>
            </a:br>
            <a:r>
              <a:rPr lang="en-US" altLang="zh-CN" sz="3200" i="0" dirty="0">
                <a:ea typeface="宋体" panose="02010600030101010101" pitchFamily="2" charset="-122"/>
              </a:rPr>
              <a:t>2021</a:t>
            </a:r>
            <a:r>
              <a:rPr lang="zh-CN" altLang="en-US" sz="3200" i="0" dirty="0">
                <a:ea typeface="宋体" panose="02010600030101010101" pitchFamily="2" charset="-122"/>
              </a:rPr>
              <a:t>年第一次秘书长扩大会议</a:t>
            </a:r>
            <a:endParaRPr lang="en-US" altLang="zh-CN" sz="3200" i="0" dirty="0">
              <a:ea typeface="宋体" panose="02010600030101010101" pitchFamily="2" charset="-122"/>
            </a:endParaRPr>
          </a:p>
        </p:txBody>
      </p:sp>
      <p:sp>
        <p:nvSpPr>
          <p:cNvPr id="2087" name="Rectangle 39">
            <a:extLst>
              <a:ext uri="{FF2B5EF4-FFF2-40B4-BE49-F238E27FC236}">
                <a16:creationId xmlns:a16="http://schemas.microsoft.com/office/drawing/2014/main" id="{544EA704-90D1-4D83-82AF-F24BBFC7A608}"/>
              </a:ext>
            </a:extLst>
          </p:cNvPr>
          <p:cNvSpPr>
            <a:spLocks noGrp="1" noChangeArrowheads="1"/>
          </p:cNvSpPr>
          <p:nvPr>
            <p:ph type="subTitle" idx="1"/>
          </p:nvPr>
        </p:nvSpPr>
        <p:spPr>
          <a:xfrm>
            <a:off x="1187624" y="1972780"/>
            <a:ext cx="6324600" cy="533400"/>
          </a:xfrm>
        </p:spPr>
        <p:txBody>
          <a:bodyPr/>
          <a:lstStyle/>
          <a:p>
            <a:r>
              <a:rPr lang="en-US" altLang="zh-CN" sz="2400" b="1" dirty="0">
                <a:solidFill>
                  <a:schemeClr val="tx1"/>
                </a:solidFill>
                <a:ea typeface="宋体" panose="02010600030101010101" pitchFamily="2" charset="-122"/>
              </a:rPr>
              <a:t>    ------</a:t>
            </a:r>
            <a:r>
              <a:rPr lang="zh-CN" altLang="en-US" sz="2400" b="1" dirty="0">
                <a:solidFill>
                  <a:schemeClr val="tx1"/>
                </a:solidFill>
                <a:ea typeface="宋体" panose="02010600030101010101" pitchFamily="2" charset="-122"/>
              </a:rPr>
              <a:t>协会</a:t>
            </a:r>
            <a:r>
              <a:rPr lang="en-US" altLang="zh-CN" sz="2400" b="1" dirty="0">
                <a:solidFill>
                  <a:schemeClr val="tx1"/>
                </a:solidFill>
                <a:ea typeface="宋体" panose="02010600030101010101" pitchFamily="2" charset="-122"/>
              </a:rPr>
              <a:t>2021</a:t>
            </a:r>
            <a:r>
              <a:rPr lang="zh-CN" altLang="en-US" sz="2400" b="1" dirty="0">
                <a:solidFill>
                  <a:schemeClr val="tx1"/>
                </a:solidFill>
                <a:ea typeface="宋体" panose="02010600030101010101" pitchFamily="2" charset="-122"/>
              </a:rPr>
              <a:t>年重点工作及其他事宜</a:t>
            </a:r>
            <a:endParaRPr lang="en-US" altLang="zh-CN" sz="2400" b="1" dirty="0">
              <a:solidFill>
                <a:schemeClr val="tx1"/>
              </a:solidFill>
              <a:ea typeface="宋体" panose="02010600030101010101" pitchFamily="2" charset="-122"/>
            </a:endParaRPr>
          </a:p>
        </p:txBody>
      </p:sp>
      <p:sp>
        <p:nvSpPr>
          <p:cNvPr id="2" name="文本框 1">
            <a:extLst>
              <a:ext uri="{FF2B5EF4-FFF2-40B4-BE49-F238E27FC236}">
                <a16:creationId xmlns:a16="http://schemas.microsoft.com/office/drawing/2014/main" id="{4E1C16FE-48C0-401F-A68B-168F52D4D922}"/>
              </a:ext>
            </a:extLst>
          </p:cNvPr>
          <p:cNvSpPr txBox="1"/>
          <p:nvPr/>
        </p:nvSpPr>
        <p:spPr>
          <a:xfrm>
            <a:off x="4067944" y="6165304"/>
            <a:ext cx="1774846" cy="369332"/>
          </a:xfrm>
          <a:prstGeom prst="rect">
            <a:avLst/>
          </a:prstGeom>
          <a:solidFill>
            <a:srgbClr val="C00000"/>
          </a:solidFill>
        </p:spPr>
        <p:txBody>
          <a:bodyPr wrap="none" rtlCol="0">
            <a:spAutoFit/>
          </a:bodyPr>
          <a:lstStyle/>
          <a:p>
            <a:r>
              <a:rPr lang="en-US" altLang="zh-CN" dirty="0"/>
              <a:t>2021</a:t>
            </a:r>
            <a:r>
              <a:rPr lang="zh-CN" altLang="en-US" dirty="0"/>
              <a:t>年</a:t>
            </a:r>
            <a:r>
              <a:rPr lang="en-US" altLang="zh-CN" dirty="0"/>
              <a:t>3</a:t>
            </a:r>
            <a:r>
              <a:rPr lang="zh-CN" altLang="en-US" dirty="0"/>
              <a:t>月</a:t>
            </a:r>
            <a:r>
              <a:rPr lang="en-US" altLang="zh-CN" dirty="0"/>
              <a:t>10</a:t>
            </a:r>
            <a:r>
              <a:rPr lang="zh-CN" altLang="en-US" dirty="0"/>
              <a:t>日</a:t>
            </a:r>
          </a:p>
        </p:txBody>
      </p:sp>
      <p:sp>
        <p:nvSpPr>
          <p:cNvPr id="6" name="文本框 5">
            <a:extLst>
              <a:ext uri="{FF2B5EF4-FFF2-40B4-BE49-F238E27FC236}">
                <a16:creationId xmlns:a16="http://schemas.microsoft.com/office/drawing/2014/main" id="{42304683-D323-4A97-A290-7D8D2767ABC0}"/>
              </a:ext>
            </a:extLst>
          </p:cNvPr>
          <p:cNvSpPr txBox="1"/>
          <p:nvPr/>
        </p:nvSpPr>
        <p:spPr>
          <a:xfrm>
            <a:off x="3015379" y="3332153"/>
            <a:ext cx="902812" cy="369332"/>
          </a:xfrm>
          <a:prstGeom prst="rect">
            <a:avLst/>
          </a:prstGeom>
          <a:noFill/>
        </p:spPr>
        <p:txBody>
          <a:bodyPr wrap="none" rtlCol="0">
            <a:spAutoFit/>
          </a:bodyPr>
          <a:lstStyle/>
          <a:p>
            <a:r>
              <a:rPr lang="zh-CN" altLang="en-US" dirty="0"/>
              <a:t>高    庆</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107707A5-0F48-4316-A667-FBDBEDE27831}"/>
              </a:ext>
            </a:extLst>
          </p:cNvPr>
          <p:cNvSpPr>
            <a:spLocks noGrp="1" noChangeArrowheads="1"/>
          </p:cNvSpPr>
          <p:nvPr>
            <p:ph type="title"/>
          </p:nvPr>
        </p:nvSpPr>
        <p:spPr/>
        <p:txBody>
          <a:bodyPr/>
          <a:lstStyle/>
          <a:p>
            <a:pPr algn="ctr"/>
            <a:r>
              <a:rPr lang="zh-CN" altLang="en-US" dirty="0">
                <a:ea typeface="宋体" panose="02010600030101010101" pitchFamily="2" charset="-122"/>
              </a:rPr>
              <a:t>目  录</a:t>
            </a:r>
            <a:endParaRPr lang="en-US" altLang="zh-CN" dirty="0">
              <a:ea typeface="宋体" panose="02010600030101010101" pitchFamily="2" charset="-122"/>
            </a:endParaRPr>
          </a:p>
        </p:txBody>
      </p:sp>
      <p:grpSp>
        <p:nvGrpSpPr>
          <p:cNvPr id="136222" name="Group 30">
            <a:extLst>
              <a:ext uri="{FF2B5EF4-FFF2-40B4-BE49-F238E27FC236}">
                <a16:creationId xmlns:a16="http://schemas.microsoft.com/office/drawing/2014/main" id="{0B040F07-66CF-42A6-9B4D-3DFAE3E3AFF3}"/>
              </a:ext>
            </a:extLst>
          </p:cNvPr>
          <p:cNvGrpSpPr>
            <a:grpSpLocks/>
          </p:cNvGrpSpPr>
          <p:nvPr/>
        </p:nvGrpSpPr>
        <p:grpSpPr bwMode="auto">
          <a:xfrm>
            <a:off x="2019300" y="1412776"/>
            <a:ext cx="4724400" cy="685800"/>
            <a:chOff x="1296" y="1344"/>
            <a:chExt cx="2976" cy="432"/>
          </a:xfrm>
        </p:grpSpPr>
        <p:sp>
          <p:nvSpPr>
            <p:cNvPr id="136197" name="AutoShape 5">
              <a:extLst>
                <a:ext uri="{FF2B5EF4-FFF2-40B4-BE49-F238E27FC236}">
                  <a16:creationId xmlns:a16="http://schemas.microsoft.com/office/drawing/2014/main" id="{AE05294D-3999-446B-9BE9-7B072BC4B2FB}"/>
                </a:ext>
              </a:extLst>
            </p:cNvPr>
            <p:cNvSpPr>
              <a:spLocks noChangeArrowheads="1"/>
            </p:cNvSpPr>
            <p:nvPr/>
          </p:nvSpPr>
          <p:spPr bwMode="gray">
            <a:xfrm>
              <a:off x="1536" y="1419"/>
              <a:ext cx="2736" cy="288"/>
            </a:xfrm>
            <a:prstGeom prst="roundRect">
              <a:avLst>
                <a:gd name="adj" fmla="val 16667"/>
              </a:avLst>
            </a:prstGeom>
            <a:gradFill rotWithShape="1">
              <a:gsLst>
                <a:gs pos="0">
                  <a:srgbClr val="21B3E1">
                    <a:gamma/>
                    <a:tint val="21176"/>
                    <a:invGamma/>
                  </a:srgbClr>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136196" name="AutoShape 4">
              <a:extLst>
                <a:ext uri="{FF2B5EF4-FFF2-40B4-BE49-F238E27FC236}">
                  <a16:creationId xmlns:a16="http://schemas.microsoft.com/office/drawing/2014/main" id="{3ED69BCF-86AF-4F12-9390-218FF5722D2A}"/>
                </a:ext>
              </a:extLst>
            </p:cNvPr>
            <p:cNvSpPr>
              <a:spLocks noChangeArrowheads="1"/>
            </p:cNvSpPr>
            <p:nvPr/>
          </p:nvSpPr>
          <p:spPr bwMode="gray">
            <a:xfrm>
              <a:off x="1296" y="1344"/>
              <a:ext cx="432" cy="432"/>
            </a:xfrm>
            <a:prstGeom prst="diamond">
              <a:avLst/>
            </a:prstGeom>
            <a:gradFill rotWithShape="1">
              <a:gsLst>
                <a:gs pos="0">
                  <a:srgbClr val="21B3E1">
                    <a:gamma/>
                    <a:shade val="46275"/>
                    <a:invGamma/>
                  </a:srgbClr>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136198" name="Text Box 6">
              <a:extLst>
                <a:ext uri="{FF2B5EF4-FFF2-40B4-BE49-F238E27FC236}">
                  <a16:creationId xmlns:a16="http://schemas.microsoft.com/office/drawing/2014/main" id="{14AF8F15-45AD-433D-B224-84D314B7E078}"/>
                </a:ext>
              </a:extLst>
            </p:cNvPr>
            <p:cNvSpPr txBox="1">
              <a:spLocks noChangeArrowheads="1"/>
            </p:cNvSpPr>
            <p:nvPr/>
          </p:nvSpPr>
          <p:spPr bwMode="gray">
            <a:xfrm>
              <a:off x="1691" y="1443"/>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136199" name="Text Box 7">
              <a:extLst>
                <a:ext uri="{FF2B5EF4-FFF2-40B4-BE49-F238E27FC236}">
                  <a16:creationId xmlns:a16="http://schemas.microsoft.com/office/drawing/2014/main" id="{83CCB4CB-5B15-4AB1-9E1A-1CB3313D8563}"/>
                </a:ext>
              </a:extLst>
            </p:cNvPr>
            <p:cNvSpPr txBox="1">
              <a:spLocks noChangeArrowheads="1"/>
            </p:cNvSpPr>
            <p:nvPr/>
          </p:nvSpPr>
          <p:spPr bwMode="gray">
            <a:xfrm>
              <a:off x="1393" y="1406"/>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a:ea typeface="宋体" panose="02010600030101010101" pitchFamily="2" charset="-122"/>
                </a:rPr>
                <a:t>1</a:t>
              </a:r>
            </a:p>
          </p:txBody>
        </p:sp>
      </p:grpSp>
      <p:grpSp>
        <p:nvGrpSpPr>
          <p:cNvPr id="136223" name="Group 31">
            <a:extLst>
              <a:ext uri="{FF2B5EF4-FFF2-40B4-BE49-F238E27FC236}">
                <a16:creationId xmlns:a16="http://schemas.microsoft.com/office/drawing/2014/main" id="{E5BF93FA-8647-4741-8D83-E4DE6CE2980A}"/>
              </a:ext>
            </a:extLst>
          </p:cNvPr>
          <p:cNvGrpSpPr>
            <a:grpSpLocks/>
          </p:cNvGrpSpPr>
          <p:nvPr/>
        </p:nvGrpSpPr>
        <p:grpSpPr bwMode="auto">
          <a:xfrm>
            <a:off x="2019300" y="2174776"/>
            <a:ext cx="4724400" cy="685800"/>
            <a:chOff x="1296" y="1824"/>
            <a:chExt cx="2976" cy="432"/>
          </a:xfrm>
        </p:grpSpPr>
        <p:sp>
          <p:nvSpPr>
            <p:cNvPr id="136202" name="AutoShape 10">
              <a:extLst>
                <a:ext uri="{FF2B5EF4-FFF2-40B4-BE49-F238E27FC236}">
                  <a16:creationId xmlns:a16="http://schemas.microsoft.com/office/drawing/2014/main" id="{FD5644BA-54D4-492A-BA7A-9BCBE259BD4D}"/>
                </a:ext>
              </a:extLst>
            </p:cNvPr>
            <p:cNvSpPr>
              <a:spLocks noChangeArrowheads="1"/>
            </p:cNvSpPr>
            <p:nvPr/>
          </p:nvSpPr>
          <p:spPr bwMode="gray">
            <a:xfrm>
              <a:off x="1536" y="1899"/>
              <a:ext cx="2736" cy="288"/>
            </a:xfrm>
            <a:prstGeom prst="roundRect">
              <a:avLst>
                <a:gd name="adj" fmla="val 16667"/>
              </a:avLst>
            </a:prstGeom>
            <a:gradFill rotWithShape="1">
              <a:gsLst>
                <a:gs pos="0">
                  <a:srgbClr val="99CC00">
                    <a:gamma/>
                    <a:tint val="21176"/>
                    <a:invGamma/>
                  </a:srgbClr>
                </a:gs>
                <a:gs pos="100000">
                  <a:srgbClr val="99CC00"/>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136203" name="AutoShape 11">
              <a:extLst>
                <a:ext uri="{FF2B5EF4-FFF2-40B4-BE49-F238E27FC236}">
                  <a16:creationId xmlns:a16="http://schemas.microsoft.com/office/drawing/2014/main" id="{40306962-7B6E-4CCC-B176-4B078B1252B5}"/>
                </a:ext>
              </a:extLst>
            </p:cNvPr>
            <p:cNvSpPr>
              <a:spLocks noChangeArrowheads="1"/>
            </p:cNvSpPr>
            <p:nvPr/>
          </p:nvSpPr>
          <p:spPr bwMode="gray">
            <a:xfrm>
              <a:off x="1296" y="1824"/>
              <a:ext cx="432" cy="432"/>
            </a:xfrm>
            <a:prstGeom prst="diamond">
              <a:avLst/>
            </a:prstGeom>
            <a:gradFill rotWithShape="1">
              <a:gsLst>
                <a:gs pos="0">
                  <a:srgbClr val="99CC00">
                    <a:gamma/>
                    <a:shade val="46275"/>
                    <a:invGamma/>
                  </a:srgbClr>
                </a:gs>
                <a:gs pos="100000">
                  <a:srgbClr val="99CC00"/>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136204" name="Text Box 12">
              <a:extLst>
                <a:ext uri="{FF2B5EF4-FFF2-40B4-BE49-F238E27FC236}">
                  <a16:creationId xmlns:a16="http://schemas.microsoft.com/office/drawing/2014/main" id="{45D2706A-95BD-4B6D-B840-0B9454490ABB}"/>
                </a:ext>
              </a:extLst>
            </p:cNvPr>
            <p:cNvSpPr txBox="1">
              <a:spLocks noChangeArrowheads="1"/>
            </p:cNvSpPr>
            <p:nvPr/>
          </p:nvSpPr>
          <p:spPr bwMode="gray">
            <a:xfrm>
              <a:off x="1680" y="1934"/>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136205" name="Text Box 13">
              <a:extLst>
                <a:ext uri="{FF2B5EF4-FFF2-40B4-BE49-F238E27FC236}">
                  <a16:creationId xmlns:a16="http://schemas.microsoft.com/office/drawing/2014/main" id="{84AEDD15-3179-4BA8-BB90-12FEA6B32B09}"/>
                </a:ext>
              </a:extLst>
            </p:cNvPr>
            <p:cNvSpPr txBox="1">
              <a:spLocks noChangeArrowheads="1"/>
            </p:cNvSpPr>
            <p:nvPr/>
          </p:nvSpPr>
          <p:spPr bwMode="gray">
            <a:xfrm>
              <a:off x="1393" y="1886"/>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a:ea typeface="宋体" panose="02010600030101010101" pitchFamily="2" charset="-122"/>
                </a:rPr>
                <a:t>2</a:t>
              </a:r>
            </a:p>
          </p:txBody>
        </p:sp>
      </p:grpSp>
      <p:grpSp>
        <p:nvGrpSpPr>
          <p:cNvPr id="136224" name="Group 32">
            <a:extLst>
              <a:ext uri="{FF2B5EF4-FFF2-40B4-BE49-F238E27FC236}">
                <a16:creationId xmlns:a16="http://schemas.microsoft.com/office/drawing/2014/main" id="{625E8DC3-2586-49F1-B351-79A57C107EC2}"/>
              </a:ext>
            </a:extLst>
          </p:cNvPr>
          <p:cNvGrpSpPr>
            <a:grpSpLocks/>
          </p:cNvGrpSpPr>
          <p:nvPr/>
        </p:nvGrpSpPr>
        <p:grpSpPr bwMode="auto">
          <a:xfrm>
            <a:off x="2019300" y="2936776"/>
            <a:ext cx="4724400" cy="685800"/>
            <a:chOff x="1296" y="2304"/>
            <a:chExt cx="2976" cy="432"/>
          </a:xfrm>
        </p:grpSpPr>
        <p:sp>
          <p:nvSpPr>
            <p:cNvPr id="136207" name="AutoShape 15">
              <a:extLst>
                <a:ext uri="{FF2B5EF4-FFF2-40B4-BE49-F238E27FC236}">
                  <a16:creationId xmlns:a16="http://schemas.microsoft.com/office/drawing/2014/main" id="{B3E0CA73-6636-4C87-BDDB-0FCE07B4E44C}"/>
                </a:ext>
              </a:extLst>
            </p:cNvPr>
            <p:cNvSpPr>
              <a:spLocks noChangeArrowheads="1"/>
            </p:cNvSpPr>
            <p:nvPr/>
          </p:nvSpPr>
          <p:spPr bwMode="gray">
            <a:xfrm>
              <a:off x="1536" y="2379"/>
              <a:ext cx="2736" cy="288"/>
            </a:xfrm>
            <a:prstGeom prst="roundRect">
              <a:avLst>
                <a:gd name="adj" fmla="val 16667"/>
              </a:avLst>
            </a:prstGeom>
            <a:gradFill rotWithShape="1">
              <a:gsLst>
                <a:gs pos="0">
                  <a:srgbClr val="FF9933">
                    <a:gamma/>
                    <a:tint val="21176"/>
                    <a:invGamma/>
                  </a:srgbClr>
                </a:gs>
                <a:gs pos="100000">
                  <a:srgbClr val="FF9933"/>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136208" name="AutoShape 16">
              <a:extLst>
                <a:ext uri="{FF2B5EF4-FFF2-40B4-BE49-F238E27FC236}">
                  <a16:creationId xmlns:a16="http://schemas.microsoft.com/office/drawing/2014/main" id="{866C2F8B-DA6C-4D3C-9054-7C916E6B9B7A}"/>
                </a:ext>
              </a:extLst>
            </p:cNvPr>
            <p:cNvSpPr>
              <a:spLocks noChangeArrowheads="1"/>
            </p:cNvSpPr>
            <p:nvPr/>
          </p:nvSpPr>
          <p:spPr bwMode="gray">
            <a:xfrm>
              <a:off x="1296" y="2304"/>
              <a:ext cx="432" cy="432"/>
            </a:xfrm>
            <a:prstGeom prst="diamond">
              <a:avLst/>
            </a:prstGeom>
            <a:gradFill rotWithShape="1">
              <a:gsLst>
                <a:gs pos="0">
                  <a:srgbClr val="FF9933">
                    <a:gamma/>
                    <a:shade val="46275"/>
                    <a:invGamma/>
                  </a:srgbClr>
                </a:gs>
                <a:gs pos="100000">
                  <a:srgbClr val="FF9933"/>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136209" name="Text Box 17">
              <a:extLst>
                <a:ext uri="{FF2B5EF4-FFF2-40B4-BE49-F238E27FC236}">
                  <a16:creationId xmlns:a16="http://schemas.microsoft.com/office/drawing/2014/main" id="{B7CF7EC6-A00B-4B34-85C0-161CE2AD4F6A}"/>
                </a:ext>
              </a:extLst>
            </p:cNvPr>
            <p:cNvSpPr txBox="1">
              <a:spLocks noChangeArrowheads="1"/>
            </p:cNvSpPr>
            <p:nvPr/>
          </p:nvSpPr>
          <p:spPr bwMode="gray">
            <a:xfrm>
              <a:off x="1767" y="2408"/>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136210" name="Text Box 18">
              <a:extLst>
                <a:ext uri="{FF2B5EF4-FFF2-40B4-BE49-F238E27FC236}">
                  <a16:creationId xmlns:a16="http://schemas.microsoft.com/office/drawing/2014/main" id="{500FAC49-DFFE-4AF0-8A23-DE3887F0C136}"/>
                </a:ext>
              </a:extLst>
            </p:cNvPr>
            <p:cNvSpPr txBox="1">
              <a:spLocks noChangeArrowheads="1"/>
            </p:cNvSpPr>
            <p:nvPr/>
          </p:nvSpPr>
          <p:spPr bwMode="gray">
            <a:xfrm>
              <a:off x="1393" y="2366"/>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a:ea typeface="宋体" panose="02010600030101010101" pitchFamily="2" charset="-122"/>
                </a:rPr>
                <a:t>3</a:t>
              </a:r>
            </a:p>
          </p:txBody>
        </p:sp>
      </p:grpSp>
      <p:grpSp>
        <p:nvGrpSpPr>
          <p:cNvPr id="136225" name="Group 33">
            <a:extLst>
              <a:ext uri="{FF2B5EF4-FFF2-40B4-BE49-F238E27FC236}">
                <a16:creationId xmlns:a16="http://schemas.microsoft.com/office/drawing/2014/main" id="{EB65D156-CD80-4884-9E1F-2CF1AE2AB09C}"/>
              </a:ext>
            </a:extLst>
          </p:cNvPr>
          <p:cNvGrpSpPr>
            <a:grpSpLocks/>
          </p:cNvGrpSpPr>
          <p:nvPr/>
        </p:nvGrpSpPr>
        <p:grpSpPr bwMode="auto">
          <a:xfrm>
            <a:off x="2019300" y="3698776"/>
            <a:ext cx="4724400" cy="685800"/>
            <a:chOff x="1296" y="2832"/>
            <a:chExt cx="2976" cy="432"/>
          </a:xfrm>
        </p:grpSpPr>
        <p:sp>
          <p:nvSpPr>
            <p:cNvPr id="136212" name="AutoShape 20">
              <a:extLst>
                <a:ext uri="{FF2B5EF4-FFF2-40B4-BE49-F238E27FC236}">
                  <a16:creationId xmlns:a16="http://schemas.microsoft.com/office/drawing/2014/main" id="{0C0FFCB8-D44B-457E-AC51-A6B50821FAD8}"/>
                </a:ext>
              </a:extLst>
            </p:cNvPr>
            <p:cNvSpPr>
              <a:spLocks noChangeArrowheads="1"/>
            </p:cNvSpPr>
            <p:nvPr/>
          </p:nvSpPr>
          <p:spPr bwMode="gray">
            <a:xfrm>
              <a:off x="1536" y="2907"/>
              <a:ext cx="2736" cy="288"/>
            </a:xfrm>
            <a:prstGeom prst="roundRect">
              <a:avLst>
                <a:gd name="adj" fmla="val 16667"/>
              </a:avLst>
            </a:prstGeom>
            <a:gradFill rotWithShape="1">
              <a:gsLst>
                <a:gs pos="0">
                  <a:srgbClr val="E46ACD">
                    <a:gamma/>
                    <a:tint val="21176"/>
                    <a:invGamma/>
                  </a:srgbClr>
                </a:gs>
                <a:gs pos="100000">
                  <a:srgbClr val="E46ACD"/>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136213" name="AutoShape 21">
              <a:extLst>
                <a:ext uri="{FF2B5EF4-FFF2-40B4-BE49-F238E27FC236}">
                  <a16:creationId xmlns:a16="http://schemas.microsoft.com/office/drawing/2014/main" id="{D3A88661-37B7-4DA9-BF2B-7BAE4DD48080}"/>
                </a:ext>
              </a:extLst>
            </p:cNvPr>
            <p:cNvSpPr>
              <a:spLocks noChangeArrowheads="1"/>
            </p:cNvSpPr>
            <p:nvPr/>
          </p:nvSpPr>
          <p:spPr bwMode="gray">
            <a:xfrm>
              <a:off x="1296" y="2832"/>
              <a:ext cx="432" cy="432"/>
            </a:xfrm>
            <a:prstGeom prst="diamond">
              <a:avLst/>
            </a:prstGeom>
            <a:gradFill rotWithShape="1">
              <a:gsLst>
                <a:gs pos="0">
                  <a:srgbClr val="E46ACD">
                    <a:gamma/>
                    <a:shade val="46275"/>
                    <a:invGamma/>
                  </a:srgbClr>
                </a:gs>
                <a:gs pos="100000">
                  <a:srgbClr val="E46ACD"/>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136214" name="Text Box 22">
              <a:extLst>
                <a:ext uri="{FF2B5EF4-FFF2-40B4-BE49-F238E27FC236}">
                  <a16:creationId xmlns:a16="http://schemas.microsoft.com/office/drawing/2014/main" id="{E88A7684-ADC1-4723-BF3B-2AF455140D30}"/>
                </a:ext>
              </a:extLst>
            </p:cNvPr>
            <p:cNvSpPr txBox="1">
              <a:spLocks noChangeArrowheads="1"/>
            </p:cNvSpPr>
            <p:nvPr/>
          </p:nvSpPr>
          <p:spPr bwMode="gray">
            <a:xfrm>
              <a:off x="1680" y="2942"/>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136215" name="Text Box 23">
              <a:extLst>
                <a:ext uri="{FF2B5EF4-FFF2-40B4-BE49-F238E27FC236}">
                  <a16:creationId xmlns:a16="http://schemas.microsoft.com/office/drawing/2014/main" id="{22CA0DC7-FA96-483D-9E08-C4C4028EB897}"/>
                </a:ext>
              </a:extLst>
            </p:cNvPr>
            <p:cNvSpPr txBox="1">
              <a:spLocks noChangeArrowheads="1"/>
            </p:cNvSpPr>
            <p:nvPr/>
          </p:nvSpPr>
          <p:spPr bwMode="gray">
            <a:xfrm>
              <a:off x="1393" y="289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a:ea typeface="宋体" panose="02010600030101010101" pitchFamily="2" charset="-122"/>
                </a:rPr>
                <a:t>4</a:t>
              </a:r>
            </a:p>
          </p:txBody>
        </p:sp>
      </p:grpSp>
      <p:grpSp>
        <p:nvGrpSpPr>
          <p:cNvPr id="136226" name="Group 34">
            <a:extLst>
              <a:ext uri="{FF2B5EF4-FFF2-40B4-BE49-F238E27FC236}">
                <a16:creationId xmlns:a16="http://schemas.microsoft.com/office/drawing/2014/main" id="{52857409-1EB5-4580-851F-7E35E182EE4D}"/>
              </a:ext>
            </a:extLst>
          </p:cNvPr>
          <p:cNvGrpSpPr>
            <a:grpSpLocks/>
          </p:cNvGrpSpPr>
          <p:nvPr/>
        </p:nvGrpSpPr>
        <p:grpSpPr bwMode="auto">
          <a:xfrm>
            <a:off x="2019300" y="4460776"/>
            <a:ext cx="4724400" cy="685800"/>
            <a:chOff x="1296" y="3360"/>
            <a:chExt cx="2976" cy="432"/>
          </a:xfrm>
        </p:grpSpPr>
        <p:sp>
          <p:nvSpPr>
            <p:cNvPr id="136218" name="AutoShape 26">
              <a:extLst>
                <a:ext uri="{FF2B5EF4-FFF2-40B4-BE49-F238E27FC236}">
                  <a16:creationId xmlns:a16="http://schemas.microsoft.com/office/drawing/2014/main" id="{CDC277DC-23AE-4A81-B874-36677DA988E2}"/>
                </a:ext>
              </a:extLst>
            </p:cNvPr>
            <p:cNvSpPr>
              <a:spLocks noChangeArrowheads="1"/>
            </p:cNvSpPr>
            <p:nvPr/>
          </p:nvSpPr>
          <p:spPr bwMode="gray">
            <a:xfrm>
              <a:off x="1536" y="3435"/>
              <a:ext cx="2736" cy="288"/>
            </a:xfrm>
            <a:prstGeom prst="roundRect">
              <a:avLst>
                <a:gd name="adj" fmla="val 16667"/>
              </a:avLst>
            </a:prstGeom>
            <a:gradFill rotWithShape="1">
              <a:gsLst>
                <a:gs pos="0">
                  <a:srgbClr val="3366FF">
                    <a:gamma/>
                    <a:tint val="21176"/>
                    <a:invGamma/>
                  </a:srgbClr>
                </a:gs>
                <a:gs pos="100000">
                  <a:srgbClr val="3366FF"/>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136219" name="AutoShape 27">
              <a:extLst>
                <a:ext uri="{FF2B5EF4-FFF2-40B4-BE49-F238E27FC236}">
                  <a16:creationId xmlns:a16="http://schemas.microsoft.com/office/drawing/2014/main" id="{32D9B93D-1A62-4749-B6C6-E6338486E2E4}"/>
                </a:ext>
              </a:extLst>
            </p:cNvPr>
            <p:cNvSpPr>
              <a:spLocks noChangeArrowheads="1"/>
            </p:cNvSpPr>
            <p:nvPr/>
          </p:nvSpPr>
          <p:spPr bwMode="gray">
            <a:xfrm>
              <a:off x="1296" y="3360"/>
              <a:ext cx="432" cy="432"/>
            </a:xfrm>
            <a:prstGeom prst="diamond">
              <a:avLst/>
            </a:prstGeom>
            <a:gradFill rotWithShape="1">
              <a:gsLst>
                <a:gs pos="0">
                  <a:srgbClr val="3366FF">
                    <a:gamma/>
                    <a:shade val="46275"/>
                    <a:invGamma/>
                  </a:srgbClr>
                </a:gs>
                <a:gs pos="100000">
                  <a:srgbClr val="3366FF"/>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136220" name="Text Box 28">
              <a:extLst>
                <a:ext uri="{FF2B5EF4-FFF2-40B4-BE49-F238E27FC236}">
                  <a16:creationId xmlns:a16="http://schemas.microsoft.com/office/drawing/2014/main" id="{BFDF2F96-5392-4C86-9B31-B33B4DE9C587}"/>
                </a:ext>
              </a:extLst>
            </p:cNvPr>
            <p:cNvSpPr txBox="1">
              <a:spLocks noChangeArrowheads="1"/>
            </p:cNvSpPr>
            <p:nvPr/>
          </p:nvSpPr>
          <p:spPr bwMode="gray">
            <a:xfrm>
              <a:off x="1680" y="3470"/>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136221" name="Text Box 29">
              <a:extLst>
                <a:ext uri="{FF2B5EF4-FFF2-40B4-BE49-F238E27FC236}">
                  <a16:creationId xmlns:a16="http://schemas.microsoft.com/office/drawing/2014/main" id="{2EBBDBB6-D1DB-48DB-92FB-126E21B44B78}"/>
                </a:ext>
              </a:extLst>
            </p:cNvPr>
            <p:cNvSpPr txBox="1">
              <a:spLocks noChangeArrowheads="1"/>
            </p:cNvSpPr>
            <p:nvPr/>
          </p:nvSpPr>
          <p:spPr bwMode="gray">
            <a:xfrm>
              <a:off x="1393" y="3422"/>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a:ea typeface="宋体" panose="02010600030101010101" pitchFamily="2" charset="-122"/>
                </a:rPr>
                <a:t>5</a:t>
              </a:r>
            </a:p>
          </p:txBody>
        </p:sp>
      </p:grpSp>
      <p:grpSp>
        <p:nvGrpSpPr>
          <p:cNvPr id="28" name="Group 30">
            <a:extLst>
              <a:ext uri="{FF2B5EF4-FFF2-40B4-BE49-F238E27FC236}">
                <a16:creationId xmlns:a16="http://schemas.microsoft.com/office/drawing/2014/main" id="{3C1EE31B-9E68-4EA0-8963-686B19482278}"/>
              </a:ext>
            </a:extLst>
          </p:cNvPr>
          <p:cNvGrpSpPr>
            <a:grpSpLocks/>
          </p:cNvGrpSpPr>
          <p:nvPr/>
        </p:nvGrpSpPr>
        <p:grpSpPr bwMode="auto">
          <a:xfrm>
            <a:off x="2019300" y="5294593"/>
            <a:ext cx="4724400" cy="685800"/>
            <a:chOff x="1296" y="1344"/>
            <a:chExt cx="2976" cy="432"/>
          </a:xfrm>
        </p:grpSpPr>
        <p:sp>
          <p:nvSpPr>
            <p:cNvPr id="29" name="AutoShape 5">
              <a:extLst>
                <a:ext uri="{FF2B5EF4-FFF2-40B4-BE49-F238E27FC236}">
                  <a16:creationId xmlns:a16="http://schemas.microsoft.com/office/drawing/2014/main" id="{FDF6E287-7E2E-44B5-81AD-7A7AB843D9F0}"/>
                </a:ext>
              </a:extLst>
            </p:cNvPr>
            <p:cNvSpPr>
              <a:spLocks noChangeArrowheads="1"/>
            </p:cNvSpPr>
            <p:nvPr/>
          </p:nvSpPr>
          <p:spPr bwMode="gray">
            <a:xfrm>
              <a:off x="1536" y="1419"/>
              <a:ext cx="2736" cy="288"/>
            </a:xfrm>
            <a:prstGeom prst="roundRect">
              <a:avLst>
                <a:gd name="adj" fmla="val 16667"/>
              </a:avLst>
            </a:prstGeom>
            <a:gradFill rotWithShape="1">
              <a:gsLst>
                <a:gs pos="0">
                  <a:srgbClr val="21B3E1">
                    <a:gamma/>
                    <a:tint val="21176"/>
                    <a:invGamma/>
                  </a:srgbClr>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30" name="AutoShape 4">
              <a:extLst>
                <a:ext uri="{FF2B5EF4-FFF2-40B4-BE49-F238E27FC236}">
                  <a16:creationId xmlns:a16="http://schemas.microsoft.com/office/drawing/2014/main" id="{80938791-640E-4BC6-BAB8-AD660C3B1589}"/>
                </a:ext>
              </a:extLst>
            </p:cNvPr>
            <p:cNvSpPr>
              <a:spLocks noChangeArrowheads="1"/>
            </p:cNvSpPr>
            <p:nvPr/>
          </p:nvSpPr>
          <p:spPr bwMode="gray">
            <a:xfrm>
              <a:off x="1296" y="1344"/>
              <a:ext cx="432" cy="432"/>
            </a:xfrm>
            <a:prstGeom prst="diamond">
              <a:avLst/>
            </a:prstGeom>
            <a:gradFill rotWithShape="1">
              <a:gsLst>
                <a:gs pos="0">
                  <a:srgbClr val="21B3E1">
                    <a:gamma/>
                    <a:shade val="46275"/>
                    <a:invGamma/>
                  </a:srgbClr>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31" name="Text Box 6">
              <a:extLst>
                <a:ext uri="{FF2B5EF4-FFF2-40B4-BE49-F238E27FC236}">
                  <a16:creationId xmlns:a16="http://schemas.microsoft.com/office/drawing/2014/main" id="{64A3466F-5C5B-4981-BA6F-3770F0C5B300}"/>
                </a:ext>
              </a:extLst>
            </p:cNvPr>
            <p:cNvSpPr txBox="1">
              <a:spLocks noChangeArrowheads="1"/>
            </p:cNvSpPr>
            <p:nvPr/>
          </p:nvSpPr>
          <p:spPr bwMode="gray">
            <a:xfrm>
              <a:off x="1680" y="1454"/>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32" name="Text Box 7">
              <a:extLst>
                <a:ext uri="{FF2B5EF4-FFF2-40B4-BE49-F238E27FC236}">
                  <a16:creationId xmlns:a16="http://schemas.microsoft.com/office/drawing/2014/main" id="{0A9B21BD-04F0-4674-AAEB-8B733365FC48}"/>
                </a:ext>
              </a:extLst>
            </p:cNvPr>
            <p:cNvSpPr txBox="1">
              <a:spLocks noChangeArrowheads="1"/>
            </p:cNvSpPr>
            <p:nvPr/>
          </p:nvSpPr>
          <p:spPr bwMode="gray">
            <a:xfrm>
              <a:off x="1392" y="1406"/>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dirty="0">
                  <a:ea typeface="宋体" panose="02010600030101010101" pitchFamily="2" charset="-122"/>
                </a:rPr>
                <a:t>6</a:t>
              </a:r>
            </a:p>
          </p:txBody>
        </p:sp>
      </p:grpSp>
      <p:grpSp>
        <p:nvGrpSpPr>
          <p:cNvPr id="33" name="Group 30">
            <a:extLst>
              <a:ext uri="{FF2B5EF4-FFF2-40B4-BE49-F238E27FC236}">
                <a16:creationId xmlns:a16="http://schemas.microsoft.com/office/drawing/2014/main" id="{FC1F2571-9530-490F-9F42-4D9AC3535D4B}"/>
              </a:ext>
            </a:extLst>
          </p:cNvPr>
          <p:cNvGrpSpPr>
            <a:grpSpLocks/>
          </p:cNvGrpSpPr>
          <p:nvPr/>
        </p:nvGrpSpPr>
        <p:grpSpPr bwMode="auto">
          <a:xfrm>
            <a:off x="2019300" y="6086949"/>
            <a:ext cx="4724400" cy="685800"/>
            <a:chOff x="1296" y="1344"/>
            <a:chExt cx="2976" cy="432"/>
          </a:xfrm>
        </p:grpSpPr>
        <p:sp>
          <p:nvSpPr>
            <p:cNvPr id="34" name="AutoShape 5">
              <a:extLst>
                <a:ext uri="{FF2B5EF4-FFF2-40B4-BE49-F238E27FC236}">
                  <a16:creationId xmlns:a16="http://schemas.microsoft.com/office/drawing/2014/main" id="{D5554332-939C-45DE-A199-BADB9C47DC94}"/>
                </a:ext>
              </a:extLst>
            </p:cNvPr>
            <p:cNvSpPr>
              <a:spLocks noChangeArrowheads="1"/>
            </p:cNvSpPr>
            <p:nvPr/>
          </p:nvSpPr>
          <p:spPr bwMode="gray">
            <a:xfrm>
              <a:off x="1536" y="1419"/>
              <a:ext cx="2736" cy="288"/>
            </a:xfrm>
            <a:prstGeom prst="roundRect">
              <a:avLst>
                <a:gd name="adj" fmla="val 16667"/>
              </a:avLst>
            </a:prstGeom>
            <a:gradFill rotWithShape="1">
              <a:gsLst>
                <a:gs pos="0">
                  <a:srgbClr val="21B3E1">
                    <a:gamma/>
                    <a:tint val="21176"/>
                    <a:invGamma/>
                  </a:srgbClr>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p>
              <a:endParaRPr lang="zh-CN" altLang="en-US"/>
            </a:p>
          </p:txBody>
        </p:sp>
        <p:sp>
          <p:nvSpPr>
            <p:cNvPr id="35" name="AutoShape 4">
              <a:extLst>
                <a:ext uri="{FF2B5EF4-FFF2-40B4-BE49-F238E27FC236}">
                  <a16:creationId xmlns:a16="http://schemas.microsoft.com/office/drawing/2014/main" id="{CF8AF397-F7C2-4339-B3C1-4BA6299B4D5E}"/>
                </a:ext>
              </a:extLst>
            </p:cNvPr>
            <p:cNvSpPr>
              <a:spLocks noChangeArrowheads="1"/>
            </p:cNvSpPr>
            <p:nvPr/>
          </p:nvSpPr>
          <p:spPr bwMode="gray">
            <a:xfrm>
              <a:off x="1296" y="1344"/>
              <a:ext cx="432" cy="432"/>
            </a:xfrm>
            <a:prstGeom prst="diamond">
              <a:avLst/>
            </a:prstGeom>
            <a:gradFill rotWithShape="1">
              <a:gsLst>
                <a:gs pos="0">
                  <a:srgbClr val="21B3E1">
                    <a:gamma/>
                    <a:shade val="46275"/>
                    <a:invGamma/>
                  </a:srgbClr>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p>
              <a:endParaRPr lang="zh-CN" altLang="en-US"/>
            </a:p>
          </p:txBody>
        </p:sp>
        <p:sp>
          <p:nvSpPr>
            <p:cNvPr id="36" name="Text Box 6">
              <a:extLst>
                <a:ext uri="{FF2B5EF4-FFF2-40B4-BE49-F238E27FC236}">
                  <a16:creationId xmlns:a16="http://schemas.microsoft.com/office/drawing/2014/main" id="{F5839EA8-E023-4E9F-85D1-8AA26513E1C7}"/>
                </a:ext>
              </a:extLst>
            </p:cNvPr>
            <p:cNvSpPr txBox="1">
              <a:spLocks noChangeArrowheads="1"/>
            </p:cNvSpPr>
            <p:nvPr/>
          </p:nvSpPr>
          <p:spPr bwMode="gray">
            <a:xfrm>
              <a:off x="1680" y="1454"/>
              <a:ext cx="21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zh-CN" b="1" dirty="0">
                <a:solidFill>
                  <a:srgbClr val="000000"/>
                </a:solidFill>
                <a:ea typeface="宋体" panose="02010600030101010101" pitchFamily="2" charset="-122"/>
              </a:endParaRPr>
            </a:p>
          </p:txBody>
        </p:sp>
        <p:sp>
          <p:nvSpPr>
            <p:cNvPr id="37" name="Text Box 7">
              <a:extLst>
                <a:ext uri="{FF2B5EF4-FFF2-40B4-BE49-F238E27FC236}">
                  <a16:creationId xmlns:a16="http://schemas.microsoft.com/office/drawing/2014/main" id="{5EA2274D-E5AF-4FF9-B19E-44825DE7AB0F}"/>
                </a:ext>
              </a:extLst>
            </p:cNvPr>
            <p:cNvSpPr txBox="1">
              <a:spLocks noChangeArrowheads="1"/>
            </p:cNvSpPr>
            <p:nvPr/>
          </p:nvSpPr>
          <p:spPr bwMode="gray">
            <a:xfrm>
              <a:off x="1392" y="1406"/>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r>
                <a:rPr lang="en-US" altLang="zh-CN" sz="2400" dirty="0">
                  <a:ea typeface="宋体" panose="02010600030101010101" pitchFamily="2" charset="-122"/>
                </a:rPr>
                <a:t>7</a:t>
              </a:r>
            </a:p>
          </p:txBody>
        </p:sp>
      </p:grpSp>
      <p:sp>
        <p:nvSpPr>
          <p:cNvPr id="41" name="文本框 40">
            <a:extLst>
              <a:ext uri="{FF2B5EF4-FFF2-40B4-BE49-F238E27FC236}">
                <a16:creationId xmlns:a16="http://schemas.microsoft.com/office/drawing/2014/main" id="{726CABA1-3965-4A30-B8D9-DAEBFB5E2E44}"/>
              </a:ext>
            </a:extLst>
          </p:cNvPr>
          <p:cNvSpPr txBox="1"/>
          <p:nvPr/>
        </p:nvSpPr>
        <p:spPr>
          <a:xfrm>
            <a:off x="3144363" y="1568629"/>
            <a:ext cx="2398074"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协会领导分管调整</a:t>
            </a:r>
            <a:endParaRPr lang="zh-CN" altLang="en-US" dirty="0">
              <a:solidFill>
                <a:srgbClr val="FF0000"/>
              </a:solidFill>
            </a:endParaRPr>
          </a:p>
        </p:txBody>
      </p:sp>
      <p:sp>
        <p:nvSpPr>
          <p:cNvPr id="43" name="文本框 42">
            <a:extLst>
              <a:ext uri="{FF2B5EF4-FFF2-40B4-BE49-F238E27FC236}">
                <a16:creationId xmlns:a16="http://schemas.microsoft.com/office/drawing/2014/main" id="{9184D714-1479-46E9-BE95-0CE8AE35F389}"/>
              </a:ext>
            </a:extLst>
          </p:cNvPr>
          <p:cNvSpPr txBox="1"/>
          <p:nvPr/>
        </p:nvSpPr>
        <p:spPr>
          <a:xfrm>
            <a:off x="2932112" y="2282988"/>
            <a:ext cx="2840094"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协会秘书处分工调整</a:t>
            </a:r>
            <a:endParaRPr lang="zh-CN" altLang="en-US" dirty="0">
              <a:solidFill>
                <a:srgbClr val="FF0000"/>
              </a:solidFill>
            </a:endParaRPr>
          </a:p>
        </p:txBody>
      </p:sp>
      <p:sp>
        <p:nvSpPr>
          <p:cNvPr id="45" name="文本框 44">
            <a:extLst>
              <a:ext uri="{FF2B5EF4-FFF2-40B4-BE49-F238E27FC236}">
                <a16:creationId xmlns:a16="http://schemas.microsoft.com/office/drawing/2014/main" id="{FA6A666F-45BF-4704-BF26-ABA3729468AA}"/>
              </a:ext>
            </a:extLst>
          </p:cNvPr>
          <p:cNvSpPr txBox="1"/>
          <p:nvPr/>
        </p:nvSpPr>
        <p:spPr>
          <a:xfrm>
            <a:off x="3203848" y="3059668"/>
            <a:ext cx="2568358"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协会</a:t>
            </a:r>
            <a:r>
              <a:rPr lang="en-US" altLang="zh-CN" sz="1800" dirty="0">
                <a:solidFill>
                  <a:srgbClr val="FF0000"/>
                </a:solidFill>
                <a:ea typeface="宋体" panose="02010600030101010101" pitchFamily="2" charset="-122"/>
              </a:rPr>
              <a:t>2021</a:t>
            </a:r>
            <a:r>
              <a:rPr lang="zh-CN" altLang="en-US" sz="1800" dirty="0">
                <a:solidFill>
                  <a:srgbClr val="FF0000"/>
                </a:solidFill>
                <a:ea typeface="宋体" panose="02010600030101010101" pitchFamily="2" charset="-122"/>
              </a:rPr>
              <a:t>年重点工作</a:t>
            </a:r>
            <a:endParaRPr lang="zh-CN" altLang="en-US" dirty="0">
              <a:solidFill>
                <a:srgbClr val="FF0000"/>
              </a:solidFill>
            </a:endParaRPr>
          </a:p>
        </p:txBody>
      </p:sp>
      <p:sp>
        <p:nvSpPr>
          <p:cNvPr id="47" name="文本框 46">
            <a:extLst>
              <a:ext uri="{FF2B5EF4-FFF2-40B4-BE49-F238E27FC236}">
                <a16:creationId xmlns:a16="http://schemas.microsoft.com/office/drawing/2014/main" id="{8F57E81D-2093-462C-AD22-6F4BC95CD1C2}"/>
              </a:ext>
            </a:extLst>
          </p:cNvPr>
          <p:cNvSpPr txBox="1"/>
          <p:nvPr/>
        </p:nvSpPr>
        <p:spPr>
          <a:xfrm>
            <a:off x="3086099" y="3799935"/>
            <a:ext cx="2410039"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协会三届三次年会</a:t>
            </a:r>
            <a:endParaRPr lang="zh-CN" altLang="en-US" dirty="0">
              <a:solidFill>
                <a:srgbClr val="FF0000"/>
              </a:solidFill>
            </a:endParaRPr>
          </a:p>
        </p:txBody>
      </p:sp>
      <p:sp>
        <p:nvSpPr>
          <p:cNvPr id="49" name="文本框 48">
            <a:extLst>
              <a:ext uri="{FF2B5EF4-FFF2-40B4-BE49-F238E27FC236}">
                <a16:creationId xmlns:a16="http://schemas.microsoft.com/office/drawing/2014/main" id="{D74FCED2-B05C-4A90-8AC2-140B8EAB72FA}"/>
              </a:ext>
            </a:extLst>
          </p:cNvPr>
          <p:cNvSpPr txBox="1"/>
          <p:nvPr/>
        </p:nvSpPr>
        <p:spPr>
          <a:xfrm>
            <a:off x="3203847" y="4607055"/>
            <a:ext cx="2338589"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协会网站管理工作</a:t>
            </a:r>
            <a:endParaRPr lang="zh-CN" altLang="en-US" dirty="0">
              <a:solidFill>
                <a:srgbClr val="FF0000"/>
              </a:solidFill>
            </a:endParaRPr>
          </a:p>
        </p:txBody>
      </p:sp>
      <p:sp>
        <p:nvSpPr>
          <p:cNvPr id="51" name="文本框 50">
            <a:extLst>
              <a:ext uri="{FF2B5EF4-FFF2-40B4-BE49-F238E27FC236}">
                <a16:creationId xmlns:a16="http://schemas.microsoft.com/office/drawing/2014/main" id="{895A733A-C97B-44B5-B2B5-4A65E269AB9B}"/>
              </a:ext>
            </a:extLst>
          </p:cNvPr>
          <p:cNvSpPr txBox="1"/>
          <p:nvPr/>
        </p:nvSpPr>
        <p:spPr>
          <a:xfrm>
            <a:off x="3086097" y="5463798"/>
            <a:ext cx="2436067"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协会会务相关工作</a:t>
            </a:r>
            <a:endParaRPr lang="zh-CN" altLang="en-US" dirty="0">
              <a:solidFill>
                <a:srgbClr val="FF0000"/>
              </a:solidFill>
            </a:endParaRPr>
          </a:p>
        </p:txBody>
      </p:sp>
      <p:sp>
        <p:nvSpPr>
          <p:cNvPr id="53" name="文本框 52">
            <a:extLst>
              <a:ext uri="{FF2B5EF4-FFF2-40B4-BE49-F238E27FC236}">
                <a16:creationId xmlns:a16="http://schemas.microsoft.com/office/drawing/2014/main" id="{9ECEC778-B684-4B1D-B079-8707161D6523}"/>
              </a:ext>
            </a:extLst>
          </p:cNvPr>
          <p:cNvSpPr txBox="1"/>
          <p:nvPr/>
        </p:nvSpPr>
        <p:spPr>
          <a:xfrm>
            <a:off x="3086098" y="6239957"/>
            <a:ext cx="2830123" cy="369332"/>
          </a:xfrm>
          <a:prstGeom prst="rect">
            <a:avLst/>
          </a:prstGeom>
          <a:noFill/>
        </p:spPr>
        <p:txBody>
          <a:bodyPr wrap="square">
            <a:spAutoFit/>
          </a:bodyPr>
          <a:lstStyle/>
          <a:p>
            <a:r>
              <a:rPr lang="zh-CN" altLang="en-US" sz="1800" dirty="0">
                <a:solidFill>
                  <a:srgbClr val="FF0000"/>
                </a:solidFill>
                <a:ea typeface="宋体" panose="02010600030101010101" pitchFamily="2" charset="-122"/>
              </a:rPr>
              <a:t>企业会员管理相关工作</a:t>
            </a:r>
            <a:endParaRPr lang="zh-CN" altLang="en-US"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2800" dirty="0">
                <a:ea typeface="宋体" panose="02010600030101010101" pitchFamily="2" charset="-122"/>
              </a:rPr>
              <a:t>一、协会领导分管调整</a:t>
            </a:r>
            <a:endParaRPr lang="en-US" altLang="zh-CN" sz="2800" dirty="0">
              <a:ea typeface="宋体" panose="02010600030101010101" pitchFamily="2" charset="-122"/>
            </a:endParaRPr>
          </a:p>
        </p:txBody>
      </p:sp>
      <p:sp>
        <p:nvSpPr>
          <p:cNvPr id="5" name="AutoShape 3">
            <a:extLst>
              <a:ext uri="{FF2B5EF4-FFF2-40B4-BE49-F238E27FC236}">
                <a16:creationId xmlns:a16="http://schemas.microsoft.com/office/drawing/2014/main" id="{F8A6A19B-97D1-4786-9AF5-A010A469FB9A}"/>
              </a:ext>
            </a:extLst>
          </p:cNvPr>
          <p:cNvSpPr>
            <a:spLocks noChangeArrowheads="1"/>
          </p:cNvSpPr>
          <p:nvPr/>
        </p:nvSpPr>
        <p:spPr bwMode="gray">
          <a:xfrm rot="-5400000">
            <a:off x="3322109" y="1485106"/>
            <a:ext cx="455612" cy="381000"/>
          </a:xfrm>
          <a:prstGeom prst="downArrow">
            <a:avLst>
              <a:gd name="adj1" fmla="val 58889"/>
              <a:gd name="adj2" fmla="val 60000"/>
            </a:avLst>
          </a:prstGeom>
          <a:solidFill>
            <a:schemeClr val="folHlink"/>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26" name="Rectangle 34">
            <a:extLst>
              <a:ext uri="{FF2B5EF4-FFF2-40B4-BE49-F238E27FC236}">
                <a16:creationId xmlns:a16="http://schemas.microsoft.com/office/drawing/2014/main" id="{3CCD7653-1A99-4430-9731-7FF86CBB54F3}"/>
              </a:ext>
            </a:extLst>
          </p:cNvPr>
          <p:cNvSpPr>
            <a:spLocks noChangeArrowheads="1"/>
          </p:cNvSpPr>
          <p:nvPr/>
        </p:nvSpPr>
        <p:spPr bwMode="ltGray">
          <a:xfrm>
            <a:off x="1259632" y="1477129"/>
            <a:ext cx="2022912" cy="396954"/>
          </a:xfrm>
          <a:prstGeom prst="rect">
            <a:avLst/>
          </a:prstGeom>
          <a:solidFill>
            <a:srgbClr val="E45267"/>
          </a:solidFill>
          <a:ln w="9525">
            <a:solidFill>
              <a:srgbClr val="FFFFFF"/>
            </a:solidFill>
            <a:miter lim="800000"/>
            <a:headEnd/>
            <a:tailEnd/>
          </a:ln>
          <a:effectLst>
            <a:outerShdw dist="35921" dir="2700000" algn="ctr" rotWithShape="0">
              <a:schemeClr val="bg2"/>
            </a:outerShdw>
          </a:effectLst>
        </p:spPr>
        <p:txBody>
          <a:bodyPr wrap="none" anchor="ctr"/>
          <a:lstStyle/>
          <a:p>
            <a:pPr algn="ctr"/>
            <a:r>
              <a:rPr lang="zh-CN" altLang="en-US" sz="1400" dirty="0"/>
              <a:t>蒲云（会长）</a:t>
            </a:r>
          </a:p>
        </p:txBody>
      </p:sp>
      <p:sp>
        <p:nvSpPr>
          <p:cNvPr id="27" name="Rectangle 35">
            <a:extLst>
              <a:ext uri="{FF2B5EF4-FFF2-40B4-BE49-F238E27FC236}">
                <a16:creationId xmlns:a16="http://schemas.microsoft.com/office/drawing/2014/main" id="{BEA47A6F-BAC5-414E-BFD2-A36999F5E8D2}"/>
              </a:ext>
            </a:extLst>
          </p:cNvPr>
          <p:cNvSpPr>
            <a:spLocks noChangeArrowheads="1"/>
          </p:cNvSpPr>
          <p:nvPr/>
        </p:nvSpPr>
        <p:spPr bwMode="ltGray">
          <a:xfrm>
            <a:off x="3751965" y="1457326"/>
            <a:ext cx="4369226" cy="415925"/>
          </a:xfrm>
          <a:prstGeom prst="rect">
            <a:avLst/>
          </a:prstGeom>
          <a:solidFill>
            <a:schemeClr val="folHlink"/>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r>
              <a:rPr lang="zh-CN" altLang="en-US" sz="1400" dirty="0"/>
              <a:t>兼  四川省高校后勤协会基建工作委员会主任</a:t>
            </a:r>
            <a:endParaRPr lang="en-US" altLang="zh-CN" sz="1400" dirty="0"/>
          </a:p>
          <a:p>
            <a:pPr algn="l"/>
            <a:r>
              <a:rPr lang="zh-CN" altLang="en-US" sz="1400" dirty="0"/>
              <a:t>分管  能源管理专业委员会</a:t>
            </a:r>
          </a:p>
        </p:txBody>
      </p:sp>
      <p:sp>
        <p:nvSpPr>
          <p:cNvPr id="32" name="AutoShape 3">
            <a:extLst>
              <a:ext uri="{FF2B5EF4-FFF2-40B4-BE49-F238E27FC236}">
                <a16:creationId xmlns:a16="http://schemas.microsoft.com/office/drawing/2014/main" id="{D7D25DE1-C83A-4FFA-B85E-C30FB0ADD267}"/>
              </a:ext>
            </a:extLst>
          </p:cNvPr>
          <p:cNvSpPr>
            <a:spLocks noChangeArrowheads="1"/>
          </p:cNvSpPr>
          <p:nvPr/>
        </p:nvSpPr>
        <p:spPr bwMode="gray">
          <a:xfrm rot="-5400000">
            <a:off x="3322109" y="2016620"/>
            <a:ext cx="455612" cy="381000"/>
          </a:xfrm>
          <a:prstGeom prst="downArrow">
            <a:avLst>
              <a:gd name="adj1" fmla="val 58889"/>
              <a:gd name="adj2" fmla="val 60000"/>
            </a:avLst>
          </a:prstGeom>
          <a:solidFill>
            <a:srgbClr val="00B0F0"/>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33" name="Rectangle 34">
            <a:extLst>
              <a:ext uri="{FF2B5EF4-FFF2-40B4-BE49-F238E27FC236}">
                <a16:creationId xmlns:a16="http://schemas.microsoft.com/office/drawing/2014/main" id="{1FD776BB-2C23-4E91-963D-526770E07A97}"/>
              </a:ext>
            </a:extLst>
          </p:cNvPr>
          <p:cNvSpPr>
            <a:spLocks noChangeArrowheads="1"/>
          </p:cNvSpPr>
          <p:nvPr/>
        </p:nvSpPr>
        <p:spPr bwMode="ltGray">
          <a:xfrm>
            <a:off x="1259632" y="2008643"/>
            <a:ext cx="2022912" cy="396954"/>
          </a:xfrm>
          <a:prstGeom prst="rect">
            <a:avLst/>
          </a:prstGeom>
          <a:solidFill>
            <a:srgbClr val="00B0F0"/>
          </a:solidFill>
          <a:ln w="9525">
            <a:solidFill>
              <a:srgbClr val="FFFFFF"/>
            </a:solidFill>
            <a:miter lim="800000"/>
            <a:headEnd/>
            <a:tailEnd/>
          </a:ln>
          <a:effectLst>
            <a:outerShdw dist="35921" dir="2700000" algn="ctr" rotWithShape="0">
              <a:schemeClr val="bg2"/>
            </a:outerShdw>
          </a:effectLst>
        </p:spPr>
        <p:txBody>
          <a:bodyPr wrap="none" anchor="ctr"/>
          <a:lstStyle/>
          <a:p>
            <a:r>
              <a:rPr lang="zh-CN" altLang="en-US" sz="1400" dirty="0"/>
              <a:t>侯太平（常务副会长）</a:t>
            </a:r>
          </a:p>
        </p:txBody>
      </p:sp>
      <p:sp>
        <p:nvSpPr>
          <p:cNvPr id="34" name="Rectangle 35">
            <a:extLst>
              <a:ext uri="{FF2B5EF4-FFF2-40B4-BE49-F238E27FC236}">
                <a16:creationId xmlns:a16="http://schemas.microsoft.com/office/drawing/2014/main" id="{FF02AD39-C885-4228-86B0-52710195F077}"/>
              </a:ext>
            </a:extLst>
          </p:cNvPr>
          <p:cNvSpPr>
            <a:spLocks noChangeArrowheads="1"/>
          </p:cNvSpPr>
          <p:nvPr/>
        </p:nvSpPr>
        <p:spPr bwMode="ltGray">
          <a:xfrm>
            <a:off x="3751964" y="1988840"/>
            <a:ext cx="4369225" cy="415925"/>
          </a:xfrm>
          <a:prstGeom prst="rect">
            <a:avLst/>
          </a:prstGeom>
          <a:solidFill>
            <a:srgbClr val="00B0F0"/>
          </a:solidFill>
          <a:ln>
            <a:noFill/>
          </a:ln>
          <a:effectLst/>
        </p:spPr>
        <p:txBody>
          <a:bodyPr wrap="none" anchor="ctr"/>
          <a:lstStyle/>
          <a:p>
            <a:pPr algn="l"/>
            <a:r>
              <a:rPr lang="zh-CN" altLang="en-US" sz="1400" dirty="0"/>
              <a:t>分管  管理与服务工作委员会</a:t>
            </a:r>
            <a:endParaRPr lang="en-US" altLang="zh-CN" sz="1400" dirty="0"/>
          </a:p>
          <a:p>
            <a:pPr algn="l"/>
            <a:r>
              <a:rPr lang="zh-CN" altLang="en-US" sz="1400" dirty="0"/>
              <a:t>         学生公寓管理专业 委员会 </a:t>
            </a:r>
          </a:p>
        </p:txBody>
      </p:sp>
      <p:sp>
        <p:nvSpPr>
          <p:cNvPr id="35" name="AutoShape 3">
            <a:extLst>
              <a:ext uri="{FF2B5EF4-FFF2-40B4-BE49-F238E27FC236}">
                <a16:creationId xmlns:a16="http://schemas.microsoft.com/office/drawing/2014/main" id="{6F8A5EFA-C714-425F-8A50-97037749E7D6}"/>
              </a:ext>
            </a:extLst>
          </p:cNvPr>
          <p:cNvSpPr>
            <a:spLocks noChangeArrowheads="1"/>
          </p:cNvSpPr>
          <p:nvPr/>
        </p:nvSpPr>
        <p:spPr bwMode="gray">
          <a:xfrm rot="-5400000">
            <a:off x="3322109" y="2538599"/>
            <a:ext cx="455612" cy="381000"/>
          </a:xfrm>
          <a:prstGeom prst="downArrow">
            <a:avLst>
              <a:gd name="adj1" fmla="val 58889"/>
              <a:gd name="adj2" fmla="val 60000"/>
            </a:avLst>
          </a:prstGeom>
          <a:solidFill>
            <a:schemeClr val="accent6"/>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36" name="Rectangle 34">
            <a:extLst>
              <a:ext uri="{FF2B5EF4-FFF2-40B4-BE49-F238E27FC236}">
                <a16:creationId xmlns:a16="http://schemas.microsoft.com/office/drawing/2014/main" id="{CB5052FD-6F4B-4089-9A25-A77CE55D2D8C}"/>
              </a:ext>
            </a:extLst>
          </p:cNvPr>
          <p:cNvSpPr>
            <a:spLocks noChangeArrowheads="1"/>
          </p:cNvSpPr>
          <p:nvPr/>
        </p:nvSpPr>
        <p:spPr bwMode="ltGray">
          <a:xfrm>
            <a:off x="1259632" y="2530622"/>
            <a:ext cx="2022912" cy="396954"/>
          </a:xfrm>
          <a:prstGeom prst="rect">
            <a:avLst/>
          </a:prstGeom>
          <a:solidFill>
            <a:schemeClr val="accent6"/>
          </a:solidFill>
          <a:ln w="9525">
            <a:solidFill>
              <a:srgbClr val="FFFFFF"/>
            </a:solidFill>
            <a:miter lim="800000"/>
            <a:headEnd/>
            <a:tailEnd/>
          </a:ln>
          <a:effectLst>
            <a:outerShdw dist="35921" dir="2700000" algn="ctr" rotWithShape="0">
              <a:schemeClr val="bg2"/>
            </a:outerShdw>
          </a:effectLst>
        </p:spPr>
        <p:txBody>
          <a:bodyPr wrap="none" anchor="ctr"/>
          <a:lstStyle/>
          <a:p>
            <a:r>
              <a:rPr lang="zh-CN" altLang="en-US" sz="1400"/>
              <a:t>胡皓全（常务副会长）</a:t>
            </a:r>
            <a:endParaRPr lang="zh-CN" altLang="en-US" sz="1400" dirty="0"/>
          </a:p>
        </p:txBody>
      </p:sp>
      <p:sp>
        <p:nvSpPr>
          <p:cNvPr id="37" name="Rectangle 35">
            <a:extLst>
              <a:ext uri="{FF2B5EF4-FFF2-40B4-BE49-F238E27FC236}">
                <a16:creationId xmlns:a16="http://schemas.microsoft.com/office/drawing/2014/main" id="{9F5994CF-D7BF-4FE6-A677-BA1311C99972}"/>
              </a:ext>
            </a:extLst>
          </p:cNvPr>
          <p:cNvSpPr>
            <a:spLocks noChangeArrowheads="1"/>
          </p:cNvSpPr>
          <p:nvPr/>
        </p:nvSpPr>
        <p:spPr bwMode="ltGray">
          <a:xfrm>
            <a:off x="3751965" y="2510819"/>
            <a:ext cx="4369224" cy="415925"/>
          </a:xfrm>
          <a:prstGeom prst="rect">
            <a:avLst/>
          </a:prstGeom>
          <a:solidFill>
            <a:schemeClr val="accent6"/>
          </a:solidFill>
          <a:ln>
            <a:noFill/>
          </a:ln>
          <a:effectLst/>
        </p:spPr>
        <p:txBody>
          <a:bodyPr wrap="none" anchor="ctr"/>
          <a:lstStyle/>
          <a:p>
            <a:pPr algn="l"/>
            <a:r>
              <a:rPr lang="zh-CN" altLang="en-US" sz="1400" dirty="0"/>
              <a:t>分管  伙食专业委员会 </a:t>
            </a:r>
          </a:p>
        </p:txBody>
      </p:sp>
      <p:sp>
        <p:nvSpPr>
          <p:cNvPr id="38" name="AutoShape 3">
            <a:extLst>
              <a:ext uri="{FF2B5EF4-FFF2-40B4-BE49-F238E27FC236}">
                <a16:creationId xmlns:a16="http://schemas.microsoft.com/office/drawing/2014/main" id="{94615D9C-519C-41B8-91F0-9B634CFD80EC}"/>
              </a:ext>
            </a:extLst>
          </p:cNvPr>
          <p:cNvSpPr>
            <a:spLocks noChangeArrowheads="1"/>
          </p:cNvSpPr>
          <p:nvPr/>
        </p:nvSpPr>
        <p:spPr bwMode="gray">
          <a:xfrm rot="-5400000">
            <a:off x="3336081" y="3109710"/>
            <a:ext cx="455612" cy="381000"/>
          </a:xfrm>
          <a:prstGeom prst="downArrow">
            <a:avLst>
              <a:gd name="adj1" fmla="val 58889"/>
              <a:gd name="adj2" fmla="val 60000"/>
            </a:avLst>
          </a:prstGeom>
          <a:solidFill>
            <a:schemeClr val="accent3"/>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39" name="Rectangle 34">
            <a:extLst>
              <a:ext uri="{FF2B5EF4-FFF2-40B4-BE49-F238E27FC236}">
                <a16:creationId xmlns:a16="http://schemas.microsoft.com/office/drawing/2014/main" id="{AB9E257E-149D-4272-98B2-5621B9CBB699}"/>
              </a:ext>
            </a:extLst>
          </p:cNvPr>
          <p:cNvSpPr>
            <a:spLocks noChangeArrowheads="1"/>
          </p:cNvSpPr>
          <p:nvPr/>
        </p:nvSpPr>
        <p:spPr bwMode="ltGray">
          <a:xfrm>
            <a:off x="1273604" y="3101733"/>
            <a:ext cx="2022912" cy="396954"/>
          </a:xfrm>
          <a:prstGeom prst="rect">
            <a:avLst/>
          </a:prstGeom>
          <a:solidFill>
            <a:schemeClr val="accent3"/>
          </a:solidFill>
          <a:ln w="9525">
            <a:solidFill>
              <a:srgbClr val="FFFFFF"/>
            </a:solidFill>
            <a:miter lim="800000"/>
            <a:headEnd/>
            <a:tailEnd/>
          </a:ln>
          <a:effectLst>
            <a:outerShdw dist="35921" dir="2700000" algn="ctr" rotWithShape="0">
              <a:schemeClr val="bg2"/>
            </a:outerShdw>
          </a:effectLst>
        </p:spPr>
        <p:txBody>
          <a:bodyPr wrap="none" anchor="ctr"/>
          <a:lstStyle/>
          <a:p>
            <a:pPr algn="ctr"/>
            <a:r>
              <a:rPr lang="zh-CN" altLang="en-US" sz="1400"/>
              <a:t>恩佳（常务副会长）</a:t>
            </a:r>
          </a:p>
        </p:txBody>
      </p:sp>
      <p:sp>
        <p:nvSpPr>
          <p:cNvPr id="40" name="Rectangle 35">
            <a:extLst>
              <a:ext uri="{FF2B5EF4-FFF2-40B4-BE49-F238E27FC236}">
                <a16:creationId xmlns:a16="http://schemas.microsoft.com/office/drawing/2014/main" id="{133DFA94-F146-4DA0-B181-C64D835E3180}"/>
              </a:ext>
            </a:extLst>
          </p:cNvPr>
          <p:cNvSpPr>
            <a:spLocks noChangeArrowheads="1"/>
          </p:cNvSpPr>
          <p:nvPr/>
        </p:nvSpPr>
        <p:spPr bwMode="ltGray">
          <a:xfrm>
            <a:off x="3765937" y="3081930"/>
            <a:ext cx="4355252" cy="415925"/>
          </a:xfrm>
          <a:prstGeom prst="rect">
            <a:avLst/>
          </a:prstGeom>
          <a:solidFill>
            <a:schemeClr val="accent3"/>
          </a:solidFill>
          <a:ln>
            <a:noFill/>
          </a:ln>
          <a:effectLst/>
        </p:spPr>
        <p:txBody>
          <a:bodyPr wrap="none" anchor="ctr"/>
          <a:lstStyle/>
          <a:p>
            <a:pPr algn="l"/>
            <a:r>
              <a:rPr lang="zh-CN" altLang="en-US" sz="1400" dirty="0"/>
              <a:t>分管  思想政治工作委员会</a:t>
            </a:r>
            <a:endParaRPr lang="en-US" altLang="zh-CN" sz="1400" dirty="0"/>
          </a:p>
          <a:p>
            <a:pPr algn="l"/>
            <a:r>
              <a:rPr lang="zh-CN" altLang="en-US" sz="1400" dirty="0"/>
              <a:t>         四川省高校后勤协会秘书处</a:t>
            </a:r>
          </a:p>
        </p:txBody>
      </p:sp>
      <p:sp>
        <p:nvSpPr>
          <p:cNvPr id="44" name="AutoShape 3">
            <a:extLst>
              <a:ext uri="{FF2B5EF4-FFF2-40B4-BE49-F238E27FC236}">
                <a16:creationId xmlns:a16="http://schemas.microsoft.com/office/drawing/2014/main" id="{91B05BCF-F3DB-4990-8D1C-803486916AFD}"/>
              </a:ext>
            </a:extLst>
          </p:cNvPr>
          <p:cNvSpPr>
            <a:spLocks noChangeArrowheads="1"/>
          </p:cNvSpPr>
          <p:nvPr/>
        </p:nvSpPr>
        <p:spPr bwMode="gray">
          <a:xfrm rot="-5400000">
            <a:off x="3336081" y="3671706"/>
            <a:ext cx="455612" cy="381000"/>
          </a:xfrm>
          <a:prstGeom prst="downArrow">
            <a:avLst>
              <a:gd name="adj1" fmla="val 58889"/>
              <a:gd name="adj2" fmla="val 60000"/>
            </a:avLst>
          </a:prstGeom>
          <a:solidFill>
            <a:srgbClr val="00B050"/>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45" name="Rectangle 34">
            <a:extLst>
              <a:ext uri="{FF2B5EF4-FFF2-40B4-BE49-F238E27FC236}">
                <a16:creationId xmlns:a16="http://schemas.microsoft.com/office/drawing/2014/main" id="{13C9641C-E973-4310-ADFF-4386120AF4B3}"/>
              </a:ext>
            </a:extLst>
          </p:cNvPr>
          <p:cNvSpPr>
            <a:spLocks noChangeArrowheads="1"/>
          </p:cNvSpPr>
          <p:nvPr/>
        </p:nvSpPr>
        <p:spPr bwMode="ltGray">
          <a:xfrm>
            <a:off x="1273604" y="3663729"/>
            <a:ext cx="2022912" cy="396954"/>
          </a:xfrm>
          <a:prstGeom prst="rect">
            <a:avLst/>
          </a:prstGeom>
          <a:solidFill>
            <a:srgbClr val="00B050"/>
          </a:solidFill>
          <a:ln w="9525">
            <a:solidFill>
              <a:srgbClr val="FFFFFF"/>
            </a:solidFill>
            <a:miter lim="800000"/>
            <a:headEnd/>
            <a:tailEnd/>
          </a:ln>
          <a:effectLst>
            <a:outerShdw dist="35921" dir="2700000" algn="ctr" rotWithShape="0">
              <a:schemeClr val="bg2"/>
            </a:outerShdw>
          </a:effectLst>
        </p:spPr>
        <p:txBody>
          <a:bodyPr wrap="none" anchor="ctr"/>
          <a:lstStyle/>
          <a:p>
            <a:pPr algn="ctr"/>
            <a:r>
              <a:rPr lang="zh-CN" altLang="en-US" sz="1400"/>
              <a:t>林宇（副会长）</a:t>
            </a:r>
          </a:p>
        </p:txBody>
      </p:sp>
      <p:sp>
        <p:nvSpPr>
          <p:cNvPr id="46" name="Rectangle 35">
            <a:extLst>
              <a:ext uri="{FF2B5EF4-FFF2-40B4-BE49-F238E27FC236}">
                <a16:creationId xmlns:a16="http://schemas.microsoft.com/office/drawing/2014/main" id="{B58045E5-2FF6-450E-AE2D-6FAD6E9103BC}"/>
              </a:ext>
            </a:extLst>
          </p:cNvPr>
          <p:cNvSpPr>
            <a:spLocks noChangeArrowheads="1"/>
          </p:cNvSpPr>
          <p:nvPr/>
        </p:nvSpPr>
        <p:spPr bwMode="ltGray">
          <a:xfrm>
            <a:off x="3807134" y="3644758"/>
            <a:ext cx="4355252" cy="415925"/>
          </a:xfrm>
          <a:prstGeom prst="rect">
            <a:avLst/>
          </a:prstGeom>
          <a:solidFill>
            <a:srgbClr val="00B050"/>
          </a:solidFill>
          <a:ln>
            <a:noFill/>
          </a:ln>
          <a:effectLst/>
        </p:spPr>
        <p:txBody>
          <a:bodyPr wrap="none" anchor="ctr"/>
          <a:lstStyle/>
          <a:p>
            <a:pPr algn="l"/>
            <a:r>
              <a:rPr lang="zh-CN" altLang="en-US" sz="1400" dirty="0"/>
              <a:t>分管  四川省高校后勤协会物业与绿化专业委员会 </a:t>
            </a:r>
          </a:p>
        </p:txBody>
      </p:sp>
      <p:sp>
        <p:nvSpPr>
          <p:cNvPr id="47" name="AutoShape 3">
            <a:extLst>
              <a:ext uri="{FF2B5EF4-FFF2-40B4-BE49-F238E27FC236}">
                <a16:creationId xmlns:a16="http://schemas.microsoft.com/office/drawing/2014/main" id="{34A3B2A9-376B-47D1-9E71-DDF451521669}"/>
              </a:ext>
            </a:extLst>
          </p:cNvPr>
          <p:cNvSpPr>
            <a:spLocks noChangeArrowheads="1"/>
          </p:cNvSpPr>
          <p:nvPr/>
        </p:nvSpPr>
        <p:spPr bwMode="gray">
          <a:xfrm rot="-5400000">
            <a:off x="3336081" y="4282835"/>
            <a:ext cx="455612" cy="381000"/>
          </a:xfrm>
          <a:prstGeom prst="downArrow">
            <a:avLst>
              <a:gd name="adj1" fmla="val 58889"/>
              <a:gd name="adj2" fmla="val 60000"/>
            </a:avLst>
          </a:prstGeom>
          <a:solidFill>
            <a:schemeClr val="bg2"/>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48" name="Rectangle 34">
            <a:extLst>
              <a:ext uri="{FF2B5EF4-FFF2-40B4-BE49-F238E27FC236}">
                <a16:creationId xmlns:a16="http://schemas.microsoft.com/office/drawing/2014/main" id="{FC61D9F3-F955-4B59-9B70-34EB5FAA4F42}"/>
              </a:ext>
            </a:extLst>
          </p:cNvPr>
          <p:cNvSpPr>
            <a:spLocks noChangeArrowheads="1"/>
          </p:cNvSpPr>
          <p:nvPr/>
        </p:nvSpPr>
        <p:spPr bwMode="ltGray">
          <a:xfrm>
            <a:off x="1273604" y="4274858"/>
            <a:ext cx="2022912" cy="396954"/>
          </a:xfrm>
          <a:prstGeom prst="rect">
            <a:avLst/>
          </a:prstGeom>
          <a:solidFill>
            <a:schemeClr val="bg2"/>
          </a:solidFill>
          <a:ln w="9525">
            <a:solidFill>
              <a:srgbClr val="FFFFFF"/>
            </a:solidFill>
            <a:miter lim="800000"/>
            <a:headEnd/>
            <a:tailEnd/>
          </a:ln>
          <a:effectLst>
            <a:outerShdw dist="35921" dir="2700000" algn="ctr" rotWithShape="0">
              <a:schemeClr val="bg2"/>
            </a:outerShdw>
          </a:effectLst>
        </p:spPr>
        <p:txBody>
          <a:bodyPr wrap="none" anchor="ctr"/>
          <a:lstStyle/>
          <a:p>
            <a:pPr algn="ctr"/>
            <a:r>
              <a:rPr lang="zh-CN" altLang="en-US" sz="1400" dirty="0"/>
              <a:t>李坚（副会长）</a:t>
            </a:r>
          </a:p>
        </p:txBody>
      </p:sp>
      <p:sp>
        <p:nvSpPr>
          <p:cNvPr id="49" name="Rectangle 35">
            <a:extLst>
              <a:ext uri="{FF2B5EF4-FFF2-40B4-BE49-F238E27FC236}">
                <a16:creationId xmlns:a16="http://schemas.microsoft.com/office/drawing/2014/main" id="{548E2EE1-B18C-4EBB-805B-D3E10F67CF5C}"/>
              </a:ext>
            </a:extLst>
          </p:cNvPr>
          <p:cNvSpPr>
            <a:spLocks noChangeArrowheads="1"/>
          </p:cNvSpPr>
          <p:nvPr/>
        </p:nvSpPr>
        <p:spPr bwMode="ltGray">
          <a:xfrm>
            <a:off x="3765936" y="4255055"/>
            <a:ext cx="4355251" cy="415925"/>
          </a:xfrm>
          <a:prstGeom prst="rect">
            <a:avLst/>
          </a:prstGeom>
          <a:solidFill>
            <a:schemeClr val="bg2"/>
          </a:solidFill>
          <a:ln>
            <a:noFill/>
          </a:ln>
          <a:effectLst/>
        </p:spPr>
        <p:txBody>
          <a:bodyPr wrap="none" anchor="ctr"/>
          <a:lstStyle/>
          <a:p>
            <a:pPr algn="l"/>
            <a:r>
              <a:rPr lang="zh-CN" altLang="en-US" sz="1400" dirty="0"/>
              <a:t>兼  四川省高校后勤协会职业教育工作 委员会主任 </a:t>
            </a:r>
          </a:p>
        </p:txBody>
      </p:sp>
      <p:sp>
        <p:nvSpPr>
          <p:cNvPr id="50" name="AutoShape 3">
            <a:extLst>
              <a:ext uri="{FF2B5EF4-FFF2-40B4-BE49-F238E27FC236}">
                <a16:creationId xmlns:a16="http://schemas.microsoft.com/office/drawing/2014/main" id="{E17FCFE8-87B0-4C27-A19D-BBF2180823C9}"/>
              </a:ext>
            </a:extLst>
          </p:cNvPr>
          <p:cNvSpPr>
            <a:spLocks noChangeArrowheads="1"/>
          </p:cNvSpPr>
          <p:nvPr/>
        </p:nvSpPr>
        <p:spPr bwMode="gray">
          <a:xfrm rot="-5400000">
            <a:off x="3322109" y="4928692"/>
            <a:ext cx="455612" cy="381000"/>
          </a:xfrm>
          <a:prstGeom prst="downArrow">
            <a:avLst>
              <a:gd name="adj1" fmla="val 58889"/>
              <a:gd name="adj2" fmla="val 60000"/>
            </a:avLst>
          </a:prstGeom>
          <a:solidFill>
            <a:srgbClr val="7030A0"/>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51" name="Rectangle 34">
            <a:extLst>
              <a:ext uri="{FF2B5EF4-FFF2-40B4-BE49-F238E27FC236}">
                <a16:creationId xmlns:a16="http://schemas.microsoft.com/office/drawing/2014/main" id="{97851827-B975-4CCA-9B06-E1AF495483CA}"/>
              </a:ext>
            </a:extLst>
          </p:cNvPr>
          <p:cNvSpPr>
            <a:spLocks noChangeArrowheads="1"/>
          </p:cNvSpPr>
          <p:nvPr/>
        </p:nvSpPr>
        <p:spPr bwMode="ltGray">
          <a:xfrm>
            <a:off x="1259632" y="4920715"/>
            <a:ext cx="2022912" cy="396954"/>
          </a:xfrm>
          <a:prstGeom prst="rect">
            <a:avLst/>
          </a:prstGeom>
          <a:solidFill>
            <a:srgbClr val="7030A0"/>
          </a:solidFill>
          <a:ln w="9525">
            <a:solidFill>
              <a:srgbClr val="FFFFFF"/>
            </a:solidFill>
            <a:miter lim="800000"/>
            <a:headEnd/>
            <a:tailEnd/>
          </a:ln>
          <a:effectLst>
            <a:outerShdw dist="35921" dir="2700000" algn="ctr" rotWithShape="0">
              <a:schemeClr val="bg2"/>
            </a:outerShdw>
          </a:effectLst>
        </p:spPr>
        <p:txBody>
          <a:bodyPr wrap="none" anchor="ctr"/>
          <a:lstStyle/>
          <a:p>
            <a:pPr algn="ctr"/>
            <a:r>
              <a:rPr lang="zh-CN" altLang="en-US" sz="1400"/>
              <a:t>蒲阳春（副会长）</a:t>
            </a:r>
          </a:p>
        </p:txBody>
      </p:sp>
      <p:sp>
        <p:nvSpPr>
          <p:cNvPr id="52" name="Rectangle 35">
            <a:extLst>
              <a:ext uri="{FF2B5EF4-FFF2-40B4-BE49-F238E27FC236}">
                <a16:creationId xmlns:a16="http://schemas.microsoft.com/office/drawing/2014/main" id="{FED147E4-00F2-4EB9-926E-184E7208D4F4}"/>
              </a:ext>
            </a:extLst>
          </p:cNvPr>
          <p:cNvSpPr>
            <a:spLocks noChangeArrowheads="1"/>
          </p:cNvSpPr>
          <p:nvPr/>
        </p:nvSpPr>
        <p:spPr bwMode="ltGray">
          <a:xfrm>
            <a:off x="3751965" y="4900912"/>
            <a:ext cx="4369222" cy="415925"/>
          </a:xfrm>
          <a:prstGeom prst="rect">
            <a:avLst/>
          </a:prstGeom>
          <a:solidFill>
            <a:srgbClr val="7030A0"/>
          </a:solidFill>
          <a:ln>
            <a:noFill/>
          </a:ln>
          <a:effectLst/>
        </p:spPr>
        <p:txBody>
          <a:bodyPr wrap="none" anchor="ctr"/>
          <a:lstStyle/>
          <a:p>
            <a:pPr algn="l"/>
            <a:r>
              <a:rPr lang="zh-CN" altLang="en-US" sz="1400" dirty="0"/>
              <a:t>分管  四川省高校后勤协会幼儿教育 专业委员会 </a:t>
            </a:r>
          </a:p>
        </p:txBody>
      </p:sp>
      <p:sp>
        <p:nvSpPr>
          <p:cNvPr id="53" name="AutoShape 3">
            <a:extLst>
              <a:ext uri="{FF2B5EF4-FFF2-40B4-BE49-F238E27FC236}">
                <a16:creationId xmlns:a16="http://schemas.microsoft.com/office/drawing/2014/main" id="{78CA7FE8-4C93-4B95-A1D5-523427DBE89E}"/>
              </a:ext>
            </a:extLst>
          </p:cNvPr>
          <p:cNvSpPr>
            <a:spLocks noChangeArrowheads="1"/>
          </p:cNvSpPr>
          <p:nvPr/>
        </p:nvSpPr>
        <p:spPr bwMode="gray">
          <a:xfrm rot="-5400000">
            <a:off x="3322109" y="5468633"/>
            <a:ext cx="455612" cy="381000"/>
          </a:xfrm>
          <a:prstGeom prst="downArrow">
            <a:avLst>
              <a:gd name="adj1" fmla="val 58889"/>
              <a:gd name="adj2" fmla="val 60000"/>
            </a:avLst>
          </a:prstGeom>
          <a:solidFill>
            <a:srgbClr val="5FC3D7"/>
          </a:solidFill>
          <a:ln w="19050">
            <a:solidFill>
              <a:srgbClr val="FFFFFF"/>
            </a:solidFill>
            <a:miter lim="800000"/>
            <a:headEnd/>
            <a:tailEnd/>
          </a:ln>
          <a:effectLst>
            <a:outerShdw dist="35921" dir="2700000" algn="ctr" rotWithShape="0">
              <a:schemeClr val="bg2"/>
            </a:outerShdw>
          </a:effectLst>
        </p:spPr>
        <p:txBody>
          <a:bodyPr wrap="none" anchor="ctr"/>
          <a:lstStyle/>
          <a:p>
            <a:endParaRPr lang="zh-CN" altLang="en-US"/>
          </a:p>
        </p:txBody>
      </p:sp>
      <p:sp>
        <p:nvSpPr>
          <p:cNvPr id="54" name="Rectangle 34">
            <a:extLst>
              <a:ext uri="{FF2B5EF4-FFF2-40B4-BE49-F238E27FC236}">
                <a16:creationId xmlns:a16="http://schemas.microsoft.com/office/drawing/2014/main" id="{1039F369-9B81-4363-BD09-B04F7706D768}"/>
              </a:ext>
            </a:extLst>
          </p:cNvPr>
          <p:cNvSpPr>
            <a:spLocks noChangeArrowheads="1"/>
          </p:cNvSpPr>
          <p:nvPr/>
        </p:nvSpPr>
        <p:spPr bwMode="ltGray">
          <a:xfrm>
            <a:off x="1259632" y="5460656"/>
            <a:ext cx="2022912" cy="396954"/>
          </a:xfrm>
          <a:prstGeom prst="rect">
            <a:avLst/>
          </a:prstGeom>
          <a:solidFill>
            <a:srgbClr val="5FC3D7"/>
          </a:solidFill>
          <a:ln w="9525">
            <a:solidFill>
              <a:srgbClr val="FFFFFF"/>
            </a:solidFill>
            <a:miter lim="800000"/>
            <a:headEnd/>
            <a:tailEnd/>
          </a:ln>
          <a:effectLst>
            <a:outerShdw dist="35921" dir="2700000" algn="ctr" rotWithShape="0">
              <a:schemeClr val="bg2"/>
            </a:outerShdw>
          </a:effectLst>
        </p:spPr>
        <p:txBody>
          <a:bodyPr wrap="none" anchor="ctr"/>
          <a:lstStyle/>
          <a:p>
            <a:r>
              <a:rPr lang="zh-CN" altLang="en-US" sz="1400" dirty="0"/>
              <a:t>郭朝辉（咨询会主任）</a:t>
            </a:r>
          </a:p>
        </p:txBody>
      </p:sp>
      <p:sp>
        <p:nvSpPr>
          <p:cNvPr id="55" name="Rectangle 35">
            <a:extLst>
              <a:ext uri="{FF2B5EF4-FFF2-40B4-BE49-F238E27FC236}">
                <a16:creationId xmlns:a16="http://schemas.microsoft.com/office/drawing/2014/main" id="{4421E02D-1A3A-4B76-9D93-EFA911FFE421}"/>
              </a:ext>
            </a:extLst>
          </p:cNvPr>
          <p:cNvSpPr>
            <a:spLocks noChangeArrowheads="1"/>
          </p:cNvSpPr>
          <p:nvPr/>
        </p:nvSpPr>
        <p:spPr bwMode="ltGray">
          <a:xfrm>
            <a:off x="3751964" y="5440853"/>
            <a:ext cx="4369221" cy="415925"/>
          </a:xfrm>
          <a:prstGeom prst="rect">
            <a:avLst/>
          </a:prstGeom>
          <a:solidFill>
            <a:srgbClr val="5FC3D7"/>
          </a:solidFill>
          <a:ln>
            <a:noFill/>
          </a:ln>
          <a:effectLst/>
        </p:spPr>
        <p:txBody>
          <a:bodyPr wrap="none" anchor="ctr"/>
          <a:lstStyle/>
          <a:p>
            <a:pPr algn="l"/>
            <a:r>
              <a:rPr lang="zh-CN" altLang="en-US" sz="1400" dirty="0"/>
              <a:t>任  咨询委员会主任</a:t>
            </a:r>
            <a:endParaRPr lang="en-US" altLang="zh-CN" sz="1400" dirty="0"/>
          </a:p>
          <a:p>
            <a:pPr algn="l"/>
            <a:r>
              <a:rPr lang="zh-CN" altLang="en-US" sz="1400" dirty="0"/>
              <a:t>代管  信息化专业委员会</a:t>
            </a:r>
          </a:p>
        </p:txBody>
      </p:sp>
    </p:spTree>
    <p:extLst>
      <p:ext uri="{BB962C8B-B14F-4D97-AF65-F5344CB8AC3E}">
        <p14:creationId xmlns:p14="http://schemas.microsoft.com/office/powerpoint/2010/main" val="3735827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2800" dirty="0">
                <a:ea typeface="宋体" panose="02010600030101010101" pitchFamily="2" charset="-122"/>
              </a:rPr>
              <a:t>二、协会秘书处分工调整</a:t>
            </a:r>
            <a:endParaRPr lang="en-US" altLang="zh-CN" sz="2800" dirty="0">
              <a:ea typeface="宋体" panose="02010600030101010101" pitchFamily="2" charset="-122"/>
            </a:endParaRPr>
          </a:p>
        </p:txBody>
      </p:sp>
      <p:grpSp>
        <p:nvGrpSpPr>
          <p:cNvPr id="5" name="组合 4">
            <a:extLst>
              <a:ext uri="{FF2B5EF4-FFF2-40B4-BE49-F238E27FC236}">
                <a16:creationId xmlns:a16="http://schemas.microsoft.com/office/drawing/2014/main" id="{934D0C57-ACF5-43A0-BF37-87EE7A982E99}"/>
              </a:ext>
            </a:extLst>
          </p:cNvPr>
          <p:cNvGrpSpPr/>
          <p:nvPr/>
        </p:nvGrpSpPr>
        <p:grpSpPr>
          <a:xfrm>
            <a:off x="3096224" y="2905216"/>
            <a:ext cx="2328544" cy="2113640"/>
            <a:chOff x="4062096" y="1737000"/>
            <a:chExt cx="3901690" cy="3384000"/>
          </a:xfrm>
          <a:solidFill>
            <a:srgbClr val="00B0F0"/>
          </a:solidFill>
        </p:grpSpPr>
        <p:sp>
          <p:nvSpPr>
            <p:cNvPr id="6" name="六边形 5">
              <a:extLst>
                <a:ext uri="{FF2B5EF4-FFF2-40B4-BE49-F238E27FC236}">
                  <a16:creationId xmlns:a16="http://schemas.microsoft.com/office/drawing/2014/main" id="{372F19C9-63A7-43C5-9F9A-5D6E03E9B419}"/>
                </a:ext>
              </a:extLst>
            </p:cNvPr>
            <p:cNvSpPr/>
            <p:nvPr/>
          </p:nvSpPr>
          <p:spPr>
            <a:xfrm>
              <a:off x="4062096" y="1737000"/>
              <a:ext cx="3901690" cy="338400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a:extLst>
                <a:ext uri="{FF2B5EF4-FFF2-40B4-BE49-F238E27FC236}">
                  <a16:creationId xmlns:a16="http://schemas.microsoft.com/office/drawing/2014/main" id="{F7F8F3A7-1818-43E4-AB00-9F4C7CF58241}"/>
                </a:ext>
              </a:extLst>
            </p:cNvPr>
            <p:cNvSpPr/>
            <p:nvPr/>
          </p:nvSpPr>
          <p:spPr>
            <a:xfrm>
              <a:off x="4141711" y="1802501"/>
              <a:ext cx="3715749" cy="3252998"/>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方正美黑_GBK" panose="03000509000000000000" pitchFamily="65" charset="-122"/>
                  <a:ea typeface="方正美黑_GBK" panose="03000509000000000000" pitchFamily="65" charset="-122"/>
                </a:rPr>
                <a:t>协会</a:t>
              </a:r>
              <a:endParaRPr lang="en-US" altLang="zh-CN" sz="3200" dirty="0">
                <a:latin typeface="方正美黑_GBK" panose="03000509000000000000" pitchFamily="65" charset="-122"/>
                <a:ea typeface="方正美黑_GBK" panose="03000509000000000000" pitchFamily="65" charset="-122"/>
              </a:endParaRPr>
            </a:p>
            <a:p>
              <a:pPr algn="ctr"/>
              <a:r>
                <a:rPr lang="zh-CN" altLang="en-US" sz="3200" dirty="0">
                  <a:latin typeface="方正美黑_GBK" panose="03000509000000000000" pitchFamily="65" charset="-122"/>
                  <a:ea typeface="方正美黑_GBK" panose="03000509000000000000" pitchFamily="65" charset="-122"/>
                </a:rPr>
                <a:t>秘书处</a:t>
              </a:r>
            </a:p>
          </p:txBody>
        </p:sp>
      </p:grpSp>
      <p:grpSp>
        <p:nvGrpSpPr>
          <p:cNvPr id="8" name="组合 7">
            <a:extLst>
              <a:ext uri="{FF2B5EF4-FFF2-40B4-BE49-F238E27FC236}">
                <a16:creationId xmlns:a16="http://schemas.microsoft.com/office/drawing/2014/main" id="{F2499821-F55D-4928-86CF-0A41B0F45B6F}"/>
              </a:ext>
            </a:extLst>
          </p:cNvPr>
          <p:cNvGrpSpPr/>
          <p:nvPr/>
        </p:nvGrpSpPr>
        <p:grpSpPr>
          <a:xfrm>
            <a:off x="1170817" y="1892303"/>
            <a:ext cx="1908000" cy="1010798"/>
            <a:chOff x="3075030" y="1894418"/>
            <a:chExt cx="1908000" cy="1010798"/>
          </a:xfrm>
        </p:grpSpPr>
        <p:cxnSp>
          <p:nvCxnSpPr>
            <p:cNvPr id="9" name="直接连接符 8">
              <a:extLst>
                <a:ext uri="{FF2B5EF4-FFF2-40B4-BE49-F238E27FC236}">
                  <a16:creationId xmlns:a16="http://schemas.microsoft.com/office/drawing/2014/main" id="{BFD45676-C562-40E3-B2E5-21493DEEE27E}"/>
                </a:ext>
              </a:extLst>
            </p:cNvPr>
            <p:cNvCxnSpPr/>
            <p:nvPr/>
          </p:nvCxnSpPr>
          <p:spPr>
            <a:xfrm>
              <a:off x="3075030" y="1894418"/>
              <a:ext cx="19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0C05A426-DCEA-4B1E-BA9E-ABBACF49193D}"/>
                </a:ext>
              </a:extLst>
            </p:cNvPr>
            <p:cNvCxnSpPr>
              <a:endCxn id="6" idx="4"/>
            </p:cNvCxnSpPr>
            <p:nvPr/>
          </p:nvCxnSpPr>
          <p:spPr>
            <a:xfrm>
              <a:off x="3143739" y="2429569"/>
              <a:ext cx="480895" cy="47564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id="{6BE3E557-3E18-4BEE-9EA5-BB46C722B643}"/>
              </a:ext>
            </a:extLst>
          </p:cNvPr>
          <p:cNvGrpSpPr/>
          <p:nvPr/>
        </p:nvGrpSpPr>
        <p:grpSpPr>
          <a:xfrm flipV="1">
            <a:off x="1018411" y="4607100"/>
            <a:ext cx="2385119" cy="477762"/>
            <a:chOff x="3075019" y="1894418"/>
            <a:chExt cx="2385119" cy="477762"/>
          </a:xfrm>
        </p:grpSpPr>
        <p:cxnSp>
          <p:nvCxnSpPr>
            <p:cNvPr id="12" name="直接连接符 11">
              <a:extLst>
                <a:ext uri="{FF2B5EF4-FFF2-40B4-BE49-F238E27FC236}">
                  <a16:creationId xmlns:a16="http://schemas.microsoft.com/office/drawing/2014/main" id="{EA7B1092-ED67-4E53-8F52-DA3BD95459CD}"/>
                </a:ext>
              </a:extLst>
            </p:cNvPr>
            <p:cNvCxnSpPr/>
            <p:nvPr/>
          </p:nvCxnSpPr>
          <p:spPr>
            <a:xfrm>
              <a:off x="3075019" y="1894418"/>
              <a:ext cx="19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11146B7-8929-4773-A081-EDEC37262740}"/>
                </a:ext>
              </a:extLst>
            </p:cNvPr>
            <p:cNvCxnSpPr/>
            <p:nvPr/>
          </p:nvCxnSpPr>
          <p:spPr>
            <a:xfrm>
              <a:off x="4979243" y="1896533"/>
              <a:ext cx="480895" cy="47564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id="{2027680B-16A5-46B4-924C-925C3F7760C7}"/>
              </a:ext>
            </a:extLst>
          </p:cNvPr>
          <p:cNvGrpSpPr/>
          <p:nvPr/>
        </p:nvGrpSpPr>
        <p:grpSpPr>
          <a:xfrm flipH="1">
            <a:off x="4696514" y="1889077"/>
            <a:ext cx="2382544" cy="477762"/>
            <a:chOff x="3077594" y="1894418"/>
            <a:chExt cx="2382544" cy="477762"/>
          </a:xfrm>
        </p:grpSpPr>
        <p:cxnSp>
          <p:nvCxnSpPr>
            <p:cNvPr id="15" name="直接连接符 14">
              <a:extLst>
                <a:ext uri="{FF2B5EF4-FFF2-40B4-BE49-F238E27FC236}">
                  <a16:creationId xmlns:a16="http://schemas.microsoft.com/office/drawing/2014/main" id="{F5D19922-280C-423B-96F0-A7F75F0AE8DA}"/>
                </a:ext>
              </a:extLst>
            </p:cNvPr>
            <p:cNvCxnSpPr/>
            <p:nvPr/>
          </p:nvCxnSpPr>
          <p:spPr>
            <a:xfrm>
              <a:off x="3077594" y="1894418"/>
              <a:ext cx="19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AEDF0681-8AF4-4161-9317-FBCF25F253AF}"/>
                </a:ext>
              </a:extLst>
            </p:cNvPr>
            <p:cNvCxnSpPr/>
            <p:nvPr/>
          </p:nvCxnSpPr>
          <p:spPr>
            <a:xfrm>
              <a:off x="4979243" y="1896533"/>
              <a:ext cx="480895" cy="47564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a:extLst>
              <a:ext uri="{FF2B5EF4-FFF2-40B4-BE49-F238E27FC236}">
                <a16:creationId xmlns:a16="http://schemas.microsoft.com/office/drawing/2014/main" id="{E11E9335-FF6B-4D26-8F0B-F6DAE528470C}"/>
              </a:ext>
            </a:extLst>
          </p:cNvPr>
          <p:cNvGrpSpPr/>
          <p:nvPr/>
        </p:nvGrpSpPr>
        <p:grpSpPr>
          <a:xfrm flipH="1" flipV="1">
            <a:off x="5076056" y="4638969"/>
            <a:ext cx="2382544" cy="477762"/>
            <a:chOff x="3077594" y="1894418"/>
            <a:chExt cx="2382544" cy="477762"/>
          </a:xfrm>
        </p:grpSpPr>
        <p:cxnSp>
          <p:nvCxnSpPr>
            <p:cNvPr id="18" name="直接连接符 17">
              <a:extLst>
                <a:ext uri="{FF2B5EF4-FFF2-40B4-BE49-F238E27FC236}">
                  <a16:creationId xmlns:a16="http://schemas.microsoft.com/office/drawing/2014/main" id="{D87D5A38-02CE-42D4-BA37-9C6D37EB570D}"/>
                </a:ext>
              </a:extLst>
            </p:cNvPr>
            <p:cNvCxnSpPr/>
            <p:nvPr/>
          </p:nvCxnSpPr>
          <p:spPr>
            <a:xfrm>
              <a:off x="3077594" y="1894418"/>
              <a:ext cx="19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B8D0BB9C-BD60-4614-B436-2F4555329B31}"/>
                </a:ext>
              </a:extLst>
            </p:cNvPr>
            <p:cNvCxnSpPr/>
            <p:nvPr/>
          </p:nvCxnSpPr>
          <p:spPr>
            <a:xfrm>
              <a:off x="4979243" y="1896533"/>
              <a:ext cx="480895" cy="47564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文本框 19">
            <a:extLst>
              <a:ext uri="{FF2B5EF4-FFF2-40B4-BE49-F238E27FC236}">
                <a16:creationId xmlns:a16="http://schemas.microsoft.com/office/drawing/2014/main" id="{F43B5086-99B7-42A0-A6D7-9A6FC3C6B8C3}"/>
              </a:ext>
            </a:extLst>
          </p:cNvPr>
          <p:cNvSpPr txBox="1"/>
          <p:nvPr/>
        </p:nvSpPr>
        <p:spPr>
          <a:xfrm>
            <a:off x="-131634" y="1317332"/>
            <a:ext cx="2342605" cy="338554"/>
          </a:xfrm>
          <a:prstGeom prst="rect">
            <a:avLst/>
          </a:prstGeom>
          <a:noFill/>
        </p:spPr>
        <p:txBody>
          <a:bodyPr wrap="square" rtlCol="0">
            <a:spAutoFit/>
          </a:bodyPr>
          <a:lstStyle/>
          <a:p>
            <a:r>
              <a:rPr lang="zh-CN" altLang="en-US" sz="1600" b="1" dirty="0">
                <a:effectLst>
                  <a:outerShdw blurRad="38100" dist="38100" dir="2700000" algn="tl">
                    <a:srgbClr val="000000">
                      <a:alpha val="43137"/>
                    </a:srgbClr>
                  </a:outerShdw>
                </a:effectLst>
              </a:rPr>
              <a:t>宋飞</a:t>
            </a:r>
            <a:r>
              <a:rPr lang="zh-CN" altLang="en-US" sz="1600" dirty="0">
                <a:latin typeface="方正美黑_GBK" panose="03000509000000000000" pitchFamily="65" charset="-122"/>
                <a:ea typeface="方正美黑_GBK" panose="03000509000000000000" pitchFamily="65" charset="-122"/>
              </a:rPr>
              <a:t>（教育厅）</a:t>
            </a:r>
          </a:p>
        </p:txBody>
      </p:sp>
      <p:sp>
        <p:nvSpPr>
          <p:cNvPr id="21" name="矩形 20">
            <a:extLst>
              <a:ext uri="{FF2B5EF4-FFF2-40B4-BE49-F238E27FC236}">
                <a16:creationId xmlns:a16="http://schemas.microsoft.com/office/drawing/2014/main" id="{3B018CA4-EF53-4106-9B91-4CC19DA0880D}"/>
              </a:ext>
            </a:extLst>
          </p:cNvPr>
          <p:cNvSpPr/>
          <p:nvPr/>
        </p:nvSpPr>
        <p:spPr>
          <a:xfrm>
            <a:off x="326200" y="1763352"/>
            <a:ext cx="2533193" cy="1077218"/>
          </a:xfrm>
          <a:prstGeom prst="rect">
            <a:avLst/>
          </a:prstGeom>
        </p:spPr>
        <p:txBody>
          <a:bodyPr wrap="square">
            <a:spAutoFit/>
          </a:bodyPr>
          <a:lstStyle/>
          <a:p>
            <a:pPr algn="l">
              <a:defRPr/>
            </a:pPr>
            <a:r>
              <a:rPr lang="zh-CN" altLang="en-US" sz="1600" b="1" dirty="0">
                <a:effectLst>
                  <a:outerShdw blurRad="38100" dist="38100" dir="2700000" algn="tl">
                    <a:srgbClr val="000000">
                      <a:alpha val="43137"/>
                    </a:srgbClr>
                  </a:outerShdw>
                </a:effectLst>
              </a:rPr>
              <a:t>常务副秘书长、党建指导员，党支部书记</a:t>
            </a:r>
            <a:endParaRPr lang="en-US" altLang="zh-CN" sz="1600" b="1" dirty="0">
              <a:effectLst>
                <a:outerShdw blurRad="38100" dist="38100" dir="2700000" algn="tl">
                  <a:srgbClr val="000000">
                    <a:alpha val="43137"/>
                  </a:srgbClr>
                </a:outerShdw>
              </a:effectLst>
            </a:endParaRPr>
          </a:p>
          <a:p>
            <a:pPr algn="l">
              <a:defRPr/>
            </a:pPr>
            <a:r>
              <a:rPr lang="zh-CN" altLang="en-US" sz="1600" b="1" dirty="0">
                <a:solidFill>
                  <a:schemeClr val="accent2"/>
                </a:solidFill>
                <a:effectLst>
                  <a:outerShdw blurRad="38100" dist="38100" dir="2700000" algn="tl">
                    <a:srgbClr val="000000">
                      <a:alpha val="43137"/>
                    </a:srgbClr>
                  </a:outerShdw>
                </a:effectLst>
              </a:rPr>
              <a:t>（协助秘书长管理秘书处日常工作、采购联盟）</a:t>
            </a:r>
            <a:endParaRPr lang="en-US" altLang="zh-CN" sz="1600" b="1" dirty="0">
              <a:solidFill>
                <a:schemeClr val="accent2"/>
              </a:solidFill>
              <a:effectLst>
                <a:outerShdw blurRad="38100" dist="38100" dir="2700000" algn="tl">
                  <a:srgbClr val="000000">
                    <a:alpha val="43137"/>
                  </a:srgbClr>
                </a:outerShdw>
              </a:effectLst>
            </a:endParaRPr>
          </a:p>
        </p:txBody>
      </p:sp>
      <p:sp>
        <p:nvSpPr>
          <p:cNvPr id="22" name="矩形 21">
            <a:extLst>
              <a:ext uri="{FF2B5EF4-FFF2-40B4-BE49-F238E27FC236}">
                <a16:creationId xmlns:a16="http://schemas.microsoft.com/office/drawing/2014/main" id="{C9A0E746-BF24-4A29-949E-31CFEE4D0F73}"/>
              </a:ext>
            </a:extLst>
          </p:cNvPr>
          <p:cNvSpPr/>
          <p:nvPr/>
        </p:nvSpPr>
        <p:spPr>
          <a:xfrm>
            <a:off x="5615270" y="5857042"/>
            <a:ext cx="3198310" cy="830997"/>
          </a:xfrm>
          <a:prstGeom prst="rect">
            <a:avLst/>
          </a:prstGeom>
        </p:spPr>
        <p:txBody>
          <a:bodyPr wrap="square">
            <a:spAutoFit/>
          </a:bodyPr>
          <a:lstStyle/>
          <a:p>
            <a:pPr lvl="0" algn="just">
              <a:defRPr/>
            </a:pPr>
            <a:r>
              <a:rPr lang="zh-CN" altLang="en-US" sz="1600" dirty="0">
                <a:solidFill>
                  <a:srgbClr val="FAA712"/>
                </a:solidFill>
              </a:rPr>
              <a:t>（咨询会、基建会、物专会、信专会、成都二片区、川东片区、协会宣传、文档起草等）</a:t>
            </a:r>
            <a:endParaRPr kumimoji="0" lang="en-US" altLang="zh-CN" sz="1600" b="0" i="0" u="none" strike="noStrike" kern="1200" cap="none" spc="0" normalizeH="0" baseline="0" noProof="0" dirty="0">
              <a:ln>
                <a:noFill/>
              </a:ln>
              <a:solidFill>
                <a:srgbClr val="FAA712"/>
              </a:solidFill>
              <a:effectLst/>
              <a:uLnTx/>
              <a:uFillTx/>
              <a:latin typeface="等线" panose="020F0502020204030204"/>
              <a:ea typeface="等线" panose="02010600030101010101" pitchFamily="2" charset="-122"/>
            </a:endParaRPr>
          </a:p>
        </p:txBody>
      </p:sp>
      <p:sp>
        <p:nvSpPr>
          <p:cNvPr id="23" name="文本框 22">
            <a:extLst>
              <a:ext uri="{FF2B5EF4-FFF2-40B4-BE49-F238E27FC236}">
                <a16:creationId xmlns:a16="http://schemas.microsoft.com/office/drawing/2014/main" id="{4CB2281C-5DB3-4CE3-B467-DE15BFE2ED7A}"/>
              </a:ext>
            </a:extLst>
          </p:cNvPr>
          <p:cNvSpPr txBox="1"/>
          <p:nvPr/>
        </p:nvSpPr>
        <p:spPr>
          <a:xfrm>
            <a:off x="5315729" y="1292480"/>
            <a:ext cx="2342605" cy="338554"/>
          </a:xfrm>
          <a:prstGeom prst="rect">
            <a:avLst/>
          </a:prstGeom>
          <a:noFill/>
        </p:spPr>
        <p:txBody>
          <a:bodyPr wrap="square" rtlCol="0">
            <a:spAutoFit/>
          </a:bodyPr>
          <a:lstStyle/>
          <a:p>
            <a:pPr algn="r"/>
            <a:r>
              <a:rPr lang="zh-CN" altLang="en-US" sz="1600" b="1" dirty="0">
                <a:effectLst>
                  <a:outerShdw blurRad="38100" dist="38100" dir="2700000" algn="tl">
                    <a:srgbClr val="000000">
                      <a:alpha val="43137"/>
                    </a:srgbClr>
                  </a:outerShdw>
                </a:effectLst>
              </a:rPr>
              <a:t>罗润生</a:t>
            </a:r>
            <a:r>
              <a:rPr lang="zh-CN" altLang="en-US" sz="1600" dirty="0">
                <a:latin typeface="方正美黑_GBK" panose="03000509000000000000" pitchFamily="65" charset="-122"/>
                <a:ea typeface="方正美黑_GBK" panose="03000509000000000000" pitchFamily="65" charset="-122"/>
              </a:rPr>
              <a:t>（交大借调）</a:t>
            </a:r>
          </a:p>
        </p:txBody>
      </p:sp>
      <p:sp>
        <p:nvSpPr>
          <p:cNvPr id="24" name="矩形 23">
            <a:extLst>
              <a:ext uri="{FF2B5EF4-FFF2-40B4-BE49-F238E27FC236}">
                <a16:creationId xmlns:a16="http://schemas.microsoft.com/office/drawing/2014/main" id="{003687FD-36F6-4227-A0ED-F26C872013C1}"/>
              </a:ext>
            </a:extLst>
          </p:cNvPr>
          <p:cNvSpPr/>
          <p:nvPr/>
        </p:nvSpPr>
        <p:spPr>
          <a:xfrm>
            <a:off x="5649953" y="1751234"/>
            <a:ext cx="3286865" cy="1156407"/>
          </a:xfrm>
          <a:prstGeom prst="rect">
            <a:avLst/>
          </a:prstGeom>
        </p:spPr>
        <p:txBody>
          <a:bodyPr wrap="square">
            <a:spAutoFit/>
          </a:bodyPr>
          <a:lstStyle/>
          <a:p>
            <a:pPr lvl="0" algn="l">
              <a:lnSpc>
                <a:spcPct val="150000"/>
              </a:lnSpc>
              <a:defRPr/>
            </a:pPr>
            <a:r>
              <a:rPr lang="zh-CN" altLang="en-US" sz="1600" b="1" dirty="0">
                <a:effectLst>
                  <a:outerShdw blurRad="38100" dist="38100" dir="2700000" algn="tl">
                    <a:srgbClr val="000000">
                      <a:alpha val="43137"/>
                    </a:srgbClr>
                  </a:outerShdw>
                </a:effectLst>
              </a:rPr>
              <a:t>财务部部长</a:t>
            </a:r>
            <a:endParaRPr lang="en-US" altLang="zh-CN" sz="1600" b="1" dirty="0">
              <a:effectLst>
                <a:outerShdw blurRad="38100" dist="38100" dir="2700000" algn="tl">
                  <a:srgbClr val="000000">
                    <a:alpha val="43137"/>
                  </a:srgbClr>
                </a:outerShdw>
              </a:effectLst>
            </a:endParaRPr>
          </a:p>
          <a:p>
            <a:pPr lvl="0">
              <a:lnSpc>
                <a:spcPct val="150000"/>
              </a:lnSpc>
              <a:defRPr/>
            </a:pPr>
            <a:r>
              <a:rPr lang="zh-CN" altLang="en-US" sz="1600" dirty="0">
                <a:solidFill>
                  <a:srgbClr val="FAA712"/>
                </a:solidFill>
              </a:rPr>
              <a:t>（伙专会、能专会</a:t>
            </a:r>
            <a:r>
              <a:rPr lang="zh-CN" altLang="en-US" sz="1600">
                <a:solidFill>
                  <a:srgbClr val="FAA712"/>
                </a:solidFill>
              </a:rPr>
              <a:t>、成都三片</a:t>
            </a:r>
            <a:r>
              <a:rPr lang="zh-CN" altLang="en-US" sz="1600" dirty="0">
                <a:solidFill>
                  <a:srgbClr val="FAA712"/>
                </a:solidFill>
              </a:rPr>
              <a:t>区、川南片区、财务管理、资产、税务</a:t>
            </a:r>
            <a:r>
              <a:rPr lang="zh-CN" altLang="en-US" sz="1600" dirty="0">
                <a:solidFill>
                  <a:srgbClr val="FAA712"/>
                </a:solidFill>
                <a:effectLst>
                  <a:outerShdw blurRad="38100" dist="38100" dir="2700000" algn="tl">
                    <a:srgbClr val="000000">
                      <a:alpha val="43137"/>
                    </a:srgbClr>
                  </a:outerShdw>
                </a:effectLst>
              </a:rPr>
              <a:t>）</a:t>
            </a:r>
            <a:endParaRPr lang="en-US" altLang="zh-CN" sz="1600" dirty="0">
              <a:solidFill>
                <a:srgbClr val="FAA712"/>
              </a:solidFill>
              <a:effectLst>
                <a:outerShdw blurRad="38100" dist="38100" dir="2700000" algn="tl">
                  <a:srgbClr val="000000">
                    <a:alpha val="43137"/>
                  </a:srgbClr>
                </a:outerShdw>
              </a:effectLst>
            </a:endParaRPr>
          </a:p>
        </p:txBody>
      </p:sp>
      <p:sp>
        <p:nvSpPr>
          <p:cNvPr id="26" name="矩形 25">
            <a:extLst>
              <a:ext uri="{FF2B5EF4-FFF2-40B4-BE49-F238E27FC236}">
                <a16:creationId xmlns:a16="http://schemas.microsoft.com/office/drawing/2014/main" id="{8CAE2BDF-87C6-488B-ABB1-A330819131F1}"/>
              </a:ext>
            </a:extLst>
          </p:cNvPr>
          <p:cNvSpPr/>
          <p:nvPr/>
        </p:nvSpPr>
        <p:spPr>
          <a:xfrm>
            <a:off x="296898" y="5929783"/>
            <a:ext cx="3148487" cy="830997"/>
          </a:xfrm>
          <a:prstGeom prst="rect">
            <a:avLst/>
          </a:prstGeom>
        </p:spPr>
        <p:txBody>
          <a:bodyPr wrap="square">
            <a:spAutoFit/>
          </a:bodyPr>
          <a:lstStyle/>
          <a:p>
            <a:pPr lvl="0" algn="l">
              <a:defRPr/>
            </a:pPr>
            <a:r>
              <a:rPr lang="zh-CN" altLang="en-US" sz="1600" dirty="0">
                <a:solidFill>
                  <a:srgbClr val="FAA712"/>
                </a:solidFill>
              </a:rPr>
              <a:t>（幼专会、办公室日常工作、出纳、会籍管理、文案管理、接待等）</a:t>
            </a:r>
          </a:p>
        </p:txBody>
      </p:sp>
      <p:grpSp>
        <p:nvGrpSpPr>
          <p:cNvPr id="27" name="组合 26">
            <a:extLst>
              <a:ext uri="{FF2B5EF4-FFF2-40B4-BE49-F238E27FC236}">
                <a16:creationId xmlns:a16="http://schemas.microsoft.com/office/drawing/2014/main" id="{F8B6EF3C-DCBC-46C0-A083-741AA7ADA328}"/>
              </a:ext>
            </a:extLst>
          </p:cNvPr>
          <p:cNvGrpSpPr/>
          <p:nvPr/>
        </p:nvGrpSpPr>
        <p:grpSpPr>
          <a:xfrm flipH="1" flipV="1">
            <a:off x="5235095" y="3402397"/>
            <a:ext cx="2382544" cy="477762"/>
            <a:chOff x="3077594" y="1894418"/>
            <a:chExt cx="2382544" cy="477762"/>
          </a:xfrm>
        </p:grpSpPr>
        <p:cxnSp>
          <p:nvCxnSpPr>
            <p:cNvPr id="28" name="直接连接符 27">
              <a:extLst>
                <a:ext uri="{FF2B5EF4-FFF2-40B4-BE49-F238E27FC236}">
                  <a16:creationId xmlns:a16="http://schemas.microsoft.com/office/drawing/2014/main" id="{0602774F-771E-4ED9-850C-DDF818448BBE}"/>
                </a:ext>
              </a:extLst>
            </p:cNvPr>
            <p:cNvCxnSpPr/>
            <p:nvPr/>
          </p:nvCxnSpPr>
          <p:spPr>
            <a:xfrm>
              <a:off x="3077594" y="1894418"/>
              <a:ext cx="19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0E2E4D3E-B8F8-4213-AA0D-B121F4AE1B71}"/>
                </a:ext>
              </a:extLst>
            </p:cNvPr>
            <p:cNvCxnSpPr/>
            <p:nvPr/>
          </p:nvCxnSpPr>
          <p:spPr>
            <a:xfrm>
              <a:off x="4979243" y="1896533"/>
              <a:ext cx="480895" cy="47564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0" name="文本框 29">
            <a:extLst>
              <a:ext uri="{FF2B5EF4-FFF2-40B4-BE49-F238E27FC236}">
                <a16:creationId xmlns:a16="http://schemas.microsoft.com/office/drawing/2014/main" id="{09FEE52F-0CCF-4387-9916-4A62F17C6BCA}"/>
              </a:ext>
            </a:extLst>
          </p:cNvPr>
          <p:cNvSpPr txBox="1"/>
          <p:nvPr/>
        </p:nvSpPr>
        <p:spPr>
          <a:xfrm>
            <a:off x="5629268" y="3102307"/>
            <a:ext cx="2342605" cy="584775"/>
          </a:xfrm>
          <a:prstGeom prst="rect">
            <a:avLst/>
          </a:prstGeom>
          <a:noFill/>
        </p:spPr>
        <p:txBody>
          <a:bodyPr wrap="square" rtlCol="0">
            <a:spAutoFit/>
          </a:bodyPr>
          <a:lstStyle/>
          <a:p>
            <a:pPr algn="l"/>
            <a:r>
              <a:rPr lang="zh-CN" altLang="en-US" sz="1600" dirty="0">
                <a:latin typeface="方正美黑_GBK" panose="03000509000000000000" pitchFamily="65" charset="-122"/>
                <a:ea typeface="方正美黑_GBK" panose="03000509000000000000" pitchFamily="65" charset="-122"/>
              </a:rPr>
              <a:t>骆红（川师借调）</a:t>
            </a:r>
            <a:endParaRPr lang="en-US" altLang="zh-CN" sz="1600" dirty="0">
              <a:latin typeface="方正美黑_GBK" panose="03000509000000000000" pitchFamily="65" charset="-122"/>
              <a:ea typeface="方正美黑_GBK" panose="03000509000000000000" pitchFamily="65" charset="-122"/>
            </a:endParaRPr>
          </a:p>
          <a:p>
            <a:pPr algn="l"/>
            <a:endParaRPr lang="zh-CN" altLang="en-US" sz="1600" dirty="0">
              <a:latin typeface="方正美黑_GBK" panose="03000509000000000000" pitchFamily="65" charset="-122"/>
              <a:ea typeface="方正美黑_GBK" panose="03000509000000000000" pitchFamily="65" charset="-122"/>
            </a:endParaRPr>
          </a:p>
        </p:txBody>
      </p:sp>
      <p:grpSp>
        <p:nvGrpSpPr>
          <p:cNvPr id="31" name="组合 30">
            <a:extLst>
              <a:ext uri="{FF2B5EF4-FFF2-40B4-BE49-F238E27FC236}">
                <a16:creationId xmlns:a16="http://schemas.microsoft.com/office/drawing/2014/main" id="{B02D1502-8B8F-45BC-88EF-38FC3D66D7D4}"/>
              </a:ext>
            </a:extLst>
          </p:cNvPr>
          <p:cNvGrpSpPr/>
          <p:nvPr/>
        </p:nvGrpSpPr>
        <p:grpSpPr>
          <a:xfrm flipV="1">
            <a:off x="539010" y="3380195"/>
            <a:ext cx="2385119" cy="477762"/>
            <a:chOff x="3075019" y="1894418"/>
            <a:chExt cx="2385119" cy="477762"/>
          </a:xfrm>
        </p:grpSpPr>
        <p:cxnSp>
          <p:nvCxnSpPr>
            <p:cNvPr id="32" name="直接连接符 31">
              <a:extLst>
                <a:ext uri="{FF2B5EF4-FFF2-40B4-BE49-F238E27FC236}">
                  <a16:creationId xmlns:a16="http://schemas.microsoft.com/office/drawing/2014/main" id="{9D0F2309-1E46-4200-B381-1302262670A7}"/>
                </a:ext>
              </a:extLst>
            </p:cNvPr>
            <p:cNvCxnSpPr/>
            <p:nvPr/>
          </p:nvCxnSpPr>
          <p:spPr>
            <a:xfrm>
              <a:off x="3075019" y="1894418"/>
              <a:ext cx="19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BBC6F450-4EFE-44FB-A556-3832FAD848B7}"/>
                </a:ext>
              </a:extLst>
            </p:cNvPr>
            <p:cNvCxnSpPr/>
            <p:nvPr/>
          </p:nvCxnSpPr>
          <p:spPr>
            <a:xfrm>
              <a:off x="4979243" y="1896533"/>
              <a:ext cx="480895" cy="47564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4" name="矩形 33">
            <a:extLst>
              <a:ext uri="{FF2B5EF4-FFF2-40B4-BE49-F238E27FC236}">
                <a16:creationId xmlns:a16="http://schemas.microsoft.com/office/drawing/2014/main" id="{F7B36BCD-C21C-46D0-A018-FE1F8F592565}"/>
              </a:ext>
            </a:extLst>
          </p:cNvPr>
          <p:cNvSpPr/>
          <p:nvPr/>
        </p:nvSpPr>
        <p:spPr>
          <a:xfrm>
            <a:off x="5615270" y="3455365"/>
            <a:ext cx="3286865" cy="1525739"/>
          </a:xfrm>
          <a:prstGeom prst="rect">
            <a:avLst/>
          </a:prstGeom>
        </p:spPr>
        <p:txBody>
          <a:bodyPr wrap="square">
            <a:spAutoFit/>
          </a:bodyPr>
          <a:lstStyle/>
          <a:p>
            <a:pPr lvl="0" algn="l">
              <a:lnSpc>
                <a:spcPct val="150000"/>
              </a:lnSpc>
              <a:defRPr/>
            </a:pPr>
            <a:r>
              <a:rPr lang="zh-CN" altLang="en-US" sz="1600" dirty="0"/>
              <a:t>工作人员</a:t>
            </a:r>
            <a:endParaRPr lang="en-US" altLang="zh-CN" sz="1600" dirty="0">
              <a:solidFill>
                <a:srgbClr val="FAA712"/>
              </a:solidFill>
            </a:endParaRPr>
          </a:p>
          <a:p>
            <a:pPr lvl="0" algn="l">
              <a:lnSpc>
                <a:spcPct val="150000"/>
              </a:lnSpc>
              <a:defRPr/>
            </a:pPr>
            <a:r>
              <a:rPr lang="zh-CN" altLang="en-US" sz="1600" dirty="0">
                <a:solidFill>
                  <a:srgbClr val="FAA712"/>
                </a:solidFill>
              </a:rPr>
              <a:t>（职教会、采购联盟、成都四片区、川西片区、对外联络、企业会员管理）</a:t>
            </a:r>
            <a:endParaRPr lang="en-US" altLang="zh-CN" sz="1600" dirty="0">
              <a:solidFill>
                <a:srgbClr val="FAA712"/>
              </a:solidFill>
            </a:endParaRPr>
          </a:p>
        </p:txBody>
      </p:sp>
      <p:sp>
        <p:nvSpPr>
          <p:cNvPr id="35" name="矩形 34">
            <a:extLst>
              <a:ext uri="{FF2B5EF4-FFF2-40B4-BE49-F238E27FC236}">
                <a16:creationId xmlns:a16="http://schemas.microsoft.com/office/drawing/2014/main" id="{FC473325-012D-476A-AF1F-6FC6B6BEB4BF}"/>
              </a:ext>
            </a:extLst>
          </p:cNvPr>
          <p:cNvSpPr/>
          <p:nvPr/>
        </p:nvSpPr>
        <p:spPr>
          <a:xfrm>
            <a:off x="359507" y="3221660"/>
            <a:ext cx="2634467" cy="1895071"/>
          </a:xfrm>
          <a:prstGeom prst="rect">
            <a:avLst/>
          </a:prstGeom>
        </p:spPr>
        <p:txBody>
          <a:bodyPr wrap="square">
            <a:spAutoFit/>
          </a:bodyPr>
          <a:lstStyle/>
          <a:p>
            <a:pPr lvl="0" algn="l">
              <a:lnSpc>
                <a:spcPct val="150000"/>
              </a:lnSpc>
              <a:defRPr/>
            </a:pPr>
            <a:r>
              <a:rPr lang="zh-CN" altLang="en-US" sz="1600" dirty="0"/>
              <a:t>综合部部长</a:t>
            </a:r>
            <a:endParaRPr lang="en-US" altLang="zh-CN" sz="1600" dirty="0"/>
          </a:p>
          <a:p>
            <a:pPr lvl="0" algn="l">
              <a:lnSpc>
                <a:spcPct val="150000"/>
              </a:lnSpc>
              <a:defRPr/>
            </a:pPr>
            <a:r>
              <a:rPr lang="zh-CN" altLang="en-US" sz="1600" dirty="0">
                <a:solidFill>
                  <a:srgbClr val="FAA712"/>
                </a:solidFill>
              </a:rPr>
              <a:t>（管服会、思政会、寓专会、成都一片区、川北片区、协会培训、人事、企业会员管理、接待、文档）</a:t>
            </a:r>
            <a:endParaRPr lang="en-US" altLang="zh-CN" sz="1600" dirty="0">
              <a:solidFill>
                <a:srgbClr val="FAA712"/>
              </a:solidFill>
            </a:endParaRPr>
          </a:p>
        </p:txBody>
      </p:sp>
      <p:sp>
        <p:nvSpPr>
          <p:cNvPr id="36" name="矩形 35">
            <a:extLst>
              <a:ext uri="{FF2B5EF4-FFF2-40B4-BE49-F238E27FC236}">
                <a16:creationId xmlns:a16="http://schemas.microsoft.com/office/drawing/2014/main" id="{E4E4E189-49FD-41DF-BEB0-8BA122E8CDE0}"/>
              </a:ext>
            </a:extLst>
          </p:cNvPr>
          <p:cNvSpPr/>
          <p:nvPr/>
        </p:nvSpPr>
        <p:spPr>
          <a:xfrm>
            <a:off x="296898" y="5139411"/>
            <a:ext cx="2981305" cy="1107996"/>
          </a:xfrm>
          <a:prstGeom prst="rect">
            <a:avLst/>
          </a:prstGeom>
        </p:spPr>
        <p:txBody>
          <a:bodyPr wrap="square">
            <a:spAutoFit/>
          </a:bodyPr>
          <a:lstStyle/>
          <a:p>
            <a:pPr lvl="0" algn="l">
              <a:lnSpc>
                <a:spcPct val="150000"/>
              </a:lnSpc>
              <a:defRPr/>
            </a:pPr>
            <a:r>
              <a:rPr lang="zh-CN" altLang="en-US" sz="1600" b="1" dirty="0">
                <a:effectLst>
                  <a:outerShdw blurRad="38100" dist="38100" dir="2700000" algn="tl">
                    <a:srgbClr val="000000">
                      <a:alpha val="43137"/>
                    </a:srgbClr>
                  </a:outerShdw>
                </a:effectLst>
              </a:rPr>
              <a:t>李雅丽（全职）</a:t>
            </a:r>
            <a:endParaRPr lang="en-US" altLang="zh-CN" sz="1600" b="1" dirty="0">
              <a:effectLst>
                <a:outerShdw blurRad="38100" dist="38100" dir="2700000" algn="tl">
                  <a:srgbClr val="000000">
                    <a:alpha val="43137"/>
                  </a:srgbClr>
                </a:outerShdw>
              </a:effectLst>
            </a:endParaRPr>
          </a:p>
          <a:p>
            <a:pPr lvl="0" algn="l">
              <a:lnSpc>
                <a:spcPct val="150000"/>
              </a:lnSpc>
              <a:defRPr/>
            </a:pPr>
            <a:r>
              <a:rPr lang="zh-CN" altLang="en-US" sz="1600" b="1" dirty="0">
                <a:effectLst>
                  <a:outerShdw blurRad="38100" dist="38100" dir="2700000" algn="tl">
                    <a:srgbClr val="000000">
                      <a:alpha val="43137"/>
                    </a:srgbClr>
                  </a:outerShdw>
                </a:effectLst>
              </a:rPr>
              <a:t>工作人员</a:t>
            </a:r>
          </a:p>
          <a:p>
            <a:pPr lvl="0">
              <a:defRPr/>
            </a:pPr>
            <a:endParaRPr lang="en-US" altLang="zh-CN" b="1" dirty="0">
              <a:effectLst>
                <a:outerShdw blurRad="38100" dist="38100" dir="2700000" algn="tl">
                  <a:srgbClr val="000000">
                    <a:alpha val="43137"/>
                  </a:srgbClr>
                </a:outerShdw>
              </a:effectLst>
            </a:endParaRPr>
          </a:p>
        </p:txBody>
      </p:sp>
      <p:sp>
        <p:nvSpPr>
          <p:cNvPr id="37" name="矩形 36">
            <a:extLst>
              <a:ext uri="{FF2B5EF4-FFF2-40B4-BE49-F238E27FC236}">
                <a16:creationId xmlns:a16="http://schemas.microsoft.com/office/drawing/2014/main" id="{F5F3B605-1F1D-440C-94F3-8F07B70D3DD1}"/>
              </a:ext>
            </a:extLst>
          </p:cNvPr>
          <p:cNvSpPr/>
          <p:nvPr/>
        </p:nvSpPr>
        <p:spPr>
          <a:xfrm>
            <a:off x="5621835" y="5044661"/>
            <a:ext cx="2050561" cy="787075"/>
          </a:xfrm>
          <a:prstGeom prst="rect">
            <a:avLst/>
          </a:prstGeom>
        </p:spPr>
        <p:txBody>
          <a:bodyPr wrap="none">
            <a:spAutoFit/>
          </a:bodyPr>
          <a:lstStyle/>
          <a:p>
            <a:pPr>
              <a:lnSpc>
                <a:spcPct val="150000"/>
              </a:lnSpc>
              <a:defRPr/>
            </a:pPr>
            <a:r>
              <a:rPr lang="zh-CN" altLang="en-US" sz="1600" b="1" dirty="0">
                <a:effectLst>
                  <a:outerShdw blurRad="38100" dist="38100" dir="2700000" algn="tl">
                    <a:srgbClr val="000000">
                      <a:alpha val="43137"/>
                    </a:srgbClr>
                  </a:outerShdw>
                </a:effectLst>
              </a:rPr>
              <a:t>郑云泽</a:t>
            </a:r>
            <a:r>
              <a:rPr lang="zh-CN" altLang="en-US" sz="1600" dirty="0">
                <a:ea typeface="方正美黑_GBK" panose="03000509000000000000" pitchFamily="65" charset="-122"/>
              </a:rPr>
              <a:t>（川师借调）</a:t>
            </a:r>
            <a:endParaRPr lang="en-US" altLang="zh-CN" sz="1600" dirty="0">
              <a:ea typeface="方正美黑_GBK" panose="03000509000000000000" pitchFamily="65" charset="-122"/>
            </a:endParaRPr>
          </a:p>
          <a:p>
            <a:pPr algn="l">
              <a:lnSpc>
                <a:spcPct val="150000"/>
              </a:lnSpc>
              <a:defRPr/>
            </a:pPr>
            <a:r>
              <a:rPr lang="zh-CN" altLang="en-US" sz="1600" b="1" dirty="0">
                <a:effectLst>
                  <a:outerShdw blurRad="38100" dist="38100" dir="2700000" algn="tl">
                    <a:srgbClr val="000000">
                      <a:alpha val="43137"/>
                    </a:srgbClr>
                  </a:outerShdw>
                </a:effectLst>
              </a:rPr>
              <a:t>工作人员</a:t>
            </a:r>
            <a:endParaRPr lang="zh-CN" altLang="en-US" sz="1600" dirty="0">
              <a:ea typeface="方正美黑_GBK" panose="03000509000000000000" pitchFamily="65" charset="-122"/>
            </a:endParaRPr>
          </a:p>
        </p:txBody>
      </p:sp>
      <p:cxnSp>
        <p:nvCxnSpPr>
          <p:cNvPr id="38" name="直接连接符 37">
            <a:extLst>
              <a:ext uri="{FF2B5EF4-FFF2-40B4-BE49-F238E27FC236}">
                <a16:creationId xmlns:a16="http://schemas.microsoft.com/office/drawing/2014/main" id="{6D5D0BFB-D3C3-4462-BEBA-49C558D75E27}"/>
              </a:ext>
            </a:extLst>
          </p:cNvPr>
          <p:cNvCxnSpPr>
            <a:cxnSpLocks/>
          </p:cNvCxnSpPr>
          <p:nvPr/>
        </p:nvCxnSpPr>
        <p:spPr>
          <a:xfrm>
            <a:off x="4062158" y="1736098"/>
            <a:ext cx="7971" cy="64350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30B70FEF-3A6A-4A55-8C5F-0364E2E82A93}"/>
              </a:ext>
            </a:extLst>
          </p:cNvPr>
          <p:cNvCxnSpPr>
            <a:cxnSpLocks/>
          </p:cNvCxnSpPr>
          <p:nvPr/>
        </p:nvCxnSpPr>
        <p:spPr>
          <a:xfrm>
            <a:off x="3508920" y="1736098"/>
            <a:ext cx="108751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FF964A04-6224-4C22-8126-AD427893E952}"/>
              </a:ext>
            </a:extLst>
          </p:cNvPr>
          <p:cNvSpPr txBox="1"/>
          <p:nvPr/>
        </p:nvSpPr>
        <p:spPr>
          <a:xfrm>
            <a:off x="2872607" y="1319917"/>
            <a:ext cx="2342605" cy="338554"/>
          </a:xfrm>
          <a:prstGeom prst="rect">
            <a:avLst/>
          </a:prstGeom>
          <a:noFill/>
        </p:spPr>
        <p:txBody>
          <a:bodyPr wrap="square" rtlCol="0">
            <a:spAutoFit/>
          </a:bodyPr>
          <a:lstStyle/>
          <a:p>
            <a:pPr algn="r"/>
            <a:r>
              <a:rPr lang="zh-CN" altLang="en-US" sz="1600" b="1" dirty="0">
                <a:effectLst>
                  <a:outerShdw blurRad="38100" dist="38100" dir="2700000" algn="tl">
                    <a:srgbClr val="000000">
                      <a:alpha val="43137"/>
                    </a:srgbClr>
                  </a:outerShdw>
                </a:effectLst>
              </a:rPr>
              <a:t>高庆</a:t>
            </a:r>
            <a:r>
              <a:rPr lang="zh-CN" altLang="en-US" sz="1600" dirty="0">
                <a:latin typeface="方正美黑_GBK" panose="03000509000000000000" pitchFamily="65" charset="-122"/>
                <a:ea typeface="方正美黑_GBK" panose="03000509000000000000" pitchFamily="65" charset="-122"/>
              </a:rPr>
              <a:t>（全职返聘）</a:t>
            </a:r>
          </a:p>
        </p:txBody>
      </p:sp>
      <p:sp>
        <p:nvSpPr>
          <p:cNvPr id="42" name="文本框 41">
            <a:extLst>
              <a:ext uri="{FF2B5EF4-FFF2-40B4-BE49-F238E27FC236}">
                <a16:creationId xmlns:a16="http://schemas.microsoft.com/office/drawing/2014/main" id="{31878C26-131A-4E96-B0DE-DBDBCD17ED27}"/>
              </a:ext>
            </a:extLst>
          </p:cNvPr>
          <p:cNvSpPr txBox="1"/>
          <p:nvPr/>
        </p:nvSpPr>
        <p:spPr>
          <a:xfrm>
            <a:off x="-486" y="2909628"/>
            <a:ext cx="2342605" cy="338554"/>
          </a:xfrm>
          <a:prstGeom prst="rect">
            <a:avLst/>
          </a:prstGeom>
          <a:noFill/>
        </p:spPr>
        <p:txBody>
          <a:bodyPr wrap="square" rtlCol="0">
            <a:spAutoFit/>
          </a:bodyPr>
          <a:lstStyle/>
          <a:p>
            <a:pPr algn="r"/>
            <a:r>
              <a:rPr lang="zh-CN" altLang="en-US" sz="1600" b="1" dirty="0">
                <a:effectLst>
                  <a:outerShdw blurRad="38100" dist="38100" dir="2700000" algn="tl">
                    <a:srgbClr val="000000">
                      <a:alpha val="43137"/>
                    </a:srgbClr>
                  </a:outerShdw>
                </a:effectLst>
              </a:rPr>
              <a:t>曹超</a:t>
            </a:r>
            <a:r>
              <a:rPr lang="zh-CN" altLang="en-US" sz="1600" dirty="0">
                <a:latin typeface="方正美黑_GBK" panose="03000509000000000000" pitchFamily="65" charset="-122"/>
                <a:ea typeface="方正美黑_GBK" panose="03000509000000000000" pitchFamily="65" charset="-122"/>
              </a:rPr>
              <a:t>（信工大借调）</a:t>
            </a:r>
          </a:p>
        </p:txBody>
      </p:sp>
      <p:sp>
        <p:nvSpPr>
          <p:cNvPr id="3" name="文本框 2">
            <a:extLst>
              <a:ext uri="{FF2B5EF4-FFF2-40B4-BE49-F238E27FC236}">
                <a16:creationId xmlns:a16="http://schemas.microsoft.com/office/drawing/2014/main" id="{AE902C97-C69C-4D17-8243-51BF57DC9E62}"/>
              </a:ext>
            </a:extLst>
          </p:cNvPr>
          <p:cNvSpPr txBox="1"/>
          <p:nvPr/>
        </p:nvSpPr>
        <p:spPr>
          <a:xfrm>
            <a:off x="2702860" y="1930765"/>
            <a:ext cx="3185487" cy="646331"/>
          </a:xfrm>
          <a:prstGeom prst="rect">
            <a:avLst/>
          </a:prstGeom>
          <a:noFill/>
        </p:spPr>
        <p:txBody>
          <a:bodyPr wrap="none" rtlCol="0">
            <a:spAutoFit/>
          </a:bodyPr>
          <a:lstStyle/>
          <a:p>
            <a:pPr algn="ctr"/>
            <a:r>
              <a:rPr lang="zh-CN" altLang="en-US" dirty="0"/>
              <a:t>秘书长</a:t>
            </a:r>
            <a:endParaRPr lang="en-US" altLang="zh-CN" dirty="0"/>
          </a:p>
          <a:p>
            <a:pPr algn="ctr"/>
            <a:r>
              <a:rPr lang="zh-CN" altLang="en-US" dirty="0"/>
              <a:t>（主持协会秘书处日常工作）</a:t>
            </a:r>
          </a:p>
        </p:txBody>
      </p:sp>
    </p:spTree>
    <p:extLst>
      <p:ext uri="{BB962C8B-B14F-4D97-AF65-F5344CB8AC3E}">
        <p14:creationId xmlns:p14="http://schemas.microsoft.com/office/powerpoint/2010/main" val="390642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35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4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5000"/>
                            </p:stCondLst>
                            <p:childTnLst>
                              <p:par>
                                <p:cTn id="33" presetID="22"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p:stCondLst>
                              <p:cond delay="55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70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8000"/>
                            </p:stCondLst>
                            <p:childTnLst>
                              <p:par>
                                <p:cTn id="57" presetID="22" presetClass="entr" presetSubtype="1"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up)">
                                      <p:cBhvr>
                                        <p:cTn id="59" dur="500"/>
                                        <p:tgtEl>
                                          <p:spTgt spid="31"/>
                                        </p:tgtEl>
                                      </p:cBhvr>
                                    </p:animEffect>
                                  </p:childTnLst>
                                </p:cTn>
                              </p:par>
                            </p:childTnLst>
                          </p:cTn>
                        </p:par>
                        <p:par>
                          <p:cTn id="60" fill="hold">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9000"/>
                            </p:stCondLst>
                            <p:childTnLst>
                              <p:par>
                                <p:cTn id="65" presetID="2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6" grpId="0"/>
      <p:bldP spid="30" grpId="0"/>
      <p:bldP spid="40"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200800" cy="5112568"/>
          </a:xfrm>
        </p:spPr>
        <p:txBody>
          <a:bodyPr/>
          <a:lstStyle/>
          <a:p>
            <a:pPr>
              <a:buClr>
                <a:schemeClr val="tx1"/>
              </a:buClr>
              <a:buSzPct val="90000"/>
            </a:pPr>
            <a:r>
              <a:rPr lang="en-US" altLang="zh-CN" sz="2400" b="1" dirty="0">
                <a:ea typeface="宋体" panose="02010600030101010101" pitchFamily="2" charset="-122"/>
              </a:rPr>
              <a:t>1</a:t>
            </a:r>
            <a:r>
              <a:rPr lang="zh-CN" altLang="en-US" sz="2400" b="1" dirty="0">
                <a:ea typeface="宋体" panose="02010600030101010101" pitchFamily="2" charset="-122"/>
              </a:rPr>
              <a:t>、协助教育厅召开全省民办高校后勤工作会。</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a:t>
            </a:r>
            <a:r>
              <a:rPr lang="zh-CN" altLang="en-US" sz="2400" b="1" dirty="0">
                <a:ea typeface="宋体" panose="02010600030101010101" pitchFamily="2" charset="-122"/>
              </a:rPr>
              <a:t>、协助教育厅安排部署第二届“学校后勤孺子牛”推颂活动，制定片区推颂方案。（</a:t>
            </a:r>
            <a:r>
              <a:rPr lang="zh-CN" altLang="en-US" sz="2400" b="1" dirty="0">
                <a:solidFill>
                  <a:srgbClr val="FF0000"/>
                </a:solidFill>
                <a:ea typeface="宋体" panose="02010600030101010101" pitchFamily="2" charset="-122"/>
              </a:rPr>
              <a:t>各片区在</a:t>
            </a:r>
            <a:r>
              <a:rPr lang="en-US" altLang="zh-CN" sz="2400" b="1" dirty="0">
                <a:solidFill>
                  <a:srgbClr val="FF0000"/>
                </a:solidFill>
                <a:ea typeface="宋体" panose="02010600030101010101" pitchFamily="2" charset="-122"/>
              </a:rPr>
              <a:t>3</a:t>
            </a:r>
            <a:r>
              <a:rPr lang="zh-CN" altLang="en-US" sz="2400" b="1" dirty="0">
                <a:solidFill>
                  <a:srgbClr val="FF0000"/>
                </a:solidFill>
                <a:ea typeface="宋体" panose="02010600030101010101" pitchFamily="2" charset="-122"/>
              </a:rPr>
              <a:t>月底前制订出推送方案，报协会秘书处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a:t>
            </a:r>
            <a:r>
              <a:rPr lang="zh-CN" altLang="en-US" sz="2400" b="1" dirty="0">
                <a:ea typeface="宋体" panose="02010600030101010101" pitchFamily="2" charset="-122"/>
              </a:rPr>
              <a:t>、协助教育厅安排部署首届高校烹饪技能大赛。（</a:t>
            </a:r>
            <a:r>
              <a:rPr lang="en-US" altLang="zh-CN" sz="2400" b="1" dirty="0">
                <a:solidFill>
                  <a:srgbClr val="FF0000"/>
                </a:solidFill>
                <a:ea typeface="宋体" panose="02010600030101010101" pitchFamily="2" charset="-122"/>
              </a:rPr>
              <a:t>7</a:t>
            </a:r>
            <a:r>
              <a:rPr lang="zh-CN" altLang="en-US" sz="2400" b="1" dirty="0">
                <a:solidFill>
                  <a:srgbClr val="FF0000"/>
                </a:solidFill>
                <a:ea typeface="宋体" panose="02010600030101010101" pitchFamily="2" charset="-122"/>
              </a:rPr>
              <a:t>月份举行，请伙专会在</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月底前拿出方案</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a:t>
            </a:r>
            <a:r>
              <a:rPr lang="zh-CN" altLang="en-US" sz="2400" b="1" dirty="0">
                <a:ea typeface="宋体" panose="02010600030101010101" pitchFamily="2" charset="-122"/>
              </a:rPr>
              <a:t>、协助教育厅组织在蓉高校开展龙泉山城市森林公园植树履责活动（</a:t>
            </a:r>
            <a:r>
              <a:rPr lang="zh-CN" altLang="en-US" sz="2400" b="1" dirty="0">
                <a:solidFill>
                  <a:srgbClr val="FF0000"/>
                </a:solidFill>
                <a:ea typeface="宋体" panose="02010600030101010101" pitchFamily="2" charset="-122"/>
              </a:rPr>
              <a:t>物专会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5</a:t>
            </a:r>
            <a:r>
              <a:rPr lang="zh-CN" altLang="en-US" sz="2400" b="1" dirty="0">
                <a:ea typeface="宋体" panose="02010600030101010101" pitchFamily="2" charset="-122"/>
              </a:rPr>
              <a:t>、协助教育厅启动制定</a:t>
            </a:r>
            <a:r>
              <a:rPr lang="en-US" altLang="zh-CN" sz="2400" b="1" dirty="0">
                <a:ea typeface="宋体" panose="02010600030101010101" pitchFamily="2" charset="-122"/>
              </a:rPr>
              <a:t>《</a:t>
            </a:r>
            <a:r>
              <a:rPr lang="zh-CN" altLang="en-US" sz="2400" b="1" dirty="0">
                <a:ea typeface="宋体" panose="02010600030101010101" pitchFamily="2" charset="-122"/>
              </a:rPr>
              <a:t>四川省高等院校学生食堂管理服务规范（地方标准）</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ea typeface="宋体" panose="02010600030101010101" pitchFamily="2" charset="-122"/>
              </a:rPr>
              <a:t>《</a:t>
            </a:r>
            <a:r>
              <a:rPr lang="zh-CN" altLang="en-US" sz="2400" b="1" dirty="0">
                <a:ea typeface="宋体" panose="02010600030101010101" pitchFamily="2" charset="-122"/>
              </a:rPr>
              <a:t>四川省高等院校学生公寓管理服务规范（地方标准）</a:t>
            </a:r>
            <a:r>
              <a:rPr lang="en-US" altLang="zh-CN" sz="2400" b="1" dirty="0">
                <a:ea typeface="宋体" panose="02010600030101010101" pitchFamily="2" charset="-122"/>
              </a:rPr>
              <a:t>》</a:t>
            </a:r>
            <a:r>
              <a:rPr lang="zh-CN" altLang="en-US" sz="2400" b="1" dirty="0">
                <a:ea typeface="宋体" panose="02010600030101010101" pitchFamily="2" charset="-122"/>
              </a:rPr>
              <a:t>、示范性食堂、示范性公寓标准（协会团体标准）工作。（</a:t>
            </a:r>
            <a:r>
              <a:rPr lang="zh-CN" altLang="en-US" sz="2400" b="1" dirty="0">
                <a:solidFill>
                  <a:srgbClr val="FF0000"/>
                </a:solidFill>
                <a:ea typeface="宋体" panose="02010600030101010101" pitchFamily="2" charset="-122"/>
              </a:rPr>
              <a:t>伙专会、寓专会</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200800" cy="5112568"/>
          </a:xfrm>
        </p:spPr>
        <p:txBody>
          <a:bodyPr/>
          <a:lstStyle/>
          <a:p>
            <a:pPr>
              <a:buClr>
                <a:schemeClr val="tx1"/>
              </a:buClr>
              <a:buSzPct val="90000"/>
            </a:pPr>
            <a:r>
              <a:rPr lang="en-US" altLang="zh-CN" sz="2400" b="1" dirty="0">
                <a:ea typeface="宋体" panose="02010600030101010101" pitchFamily="2" charset="-122"/>
              </a:rPr>
              <a:t>6</a:t>
            </a:r>
            <a:r>
              <a:rPr lang="zh-CN" altLang="en-US" sz="2400" b="1" dirty="0">
                <a:ea typeface="宋体" panose="02010600030101010101" pitchFamily="2" charset="-122"/>
              </a:rPr>
              <a:t>、印发</a:t>
            </a:r>
            <a:r>
              <a:rPr lang="en-US" altLang="zh-CN" sz="2400" b="1" dirty="0">
                <a:ea typeface="宋体" panose="02010600030101010101" pitchFamily="2" charset="-122"/>
              </a:rPr>
              <a:t>《</a:t>
            </a:r>
            <a:r>
              <a:rPr lang="zh-CN" altLang="en-US" sz="2400" b="1" dirty="0">
                <a:ea typeface="宋体" panose="02010600030101010101" pitchFamily="2" charset="-122"/>
              </a:rPr>
              <a:t>四川省高等学校学生食堂菜品供应与经营核算指导意见</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月，秘书处、伙专会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7</a:t>
            </a:r>
            <a:r>
              <a:rPr lang="zh-CN" altLang="en-US" sz="2400" b="1" dirty="0">
                <a:ea typeface="宋体" panose="02010600030101010101" pitchFamily="2" charset="-122"/>
              </a:rPr>
              <a:t>、制订</a:t>
            </a:r>
            <a:r>
              <a:rPr lang="en-US" altLang="zh-CN" sz="2400" b="1" dirty="0">
                <a:ea typeface="宋体" panose="02010600030101010101" pitchFamily="2" charset="-122"/>
              </a:rPr>
              <a:t>《</a:t>
            </a:r>
            <a:r>
              <a:rPr lang="zh-CN" altLang="en-US" sz="2400" b="1" dirty="0">
                <a:ea typeface="宋体" panose="02010600030101010101" pitchFamily="2" charset="-122"/>
              </a:rPr>
              <a:t>四川省高校后勤协会</a:t>
            </a:r>
            <a:r>
              <a:rPr lang="en-US" altLang="zh-CN" sz="2400" b="1" dirty="0">
                <a:ea typeface="宋体" panose="02010600030101010101" pitchFamily="2" charset="-122"/>
              </a:rPr>
              <a:t>2021</a:t>
            </a:r>
            <a:r>
              <a:rPr lang="zh-CN" altLang="en-US" sz="2400" b="1" dirty="0">
                <a:ea typeface="宋体" panose="02010600030101010101" pitchFamily="2" charset="-122"/>
              </a:rPr>
              <a:t>年财务预算</a:t>
            </a:r>
            <a:r>
              <a:rPr lang="en-US" altLang="zh-CN" sz="2400" b="1" dirty="0">
                <a:ea typeface="宋体" panose="02010600030101010101" pitchFamily="2" charset="-122"/>
              </a:rPr>
              <a:t>》</a:t>
            </a:r>
            <a:r>
              <a:rPr lang="zh-CN" altLang="en-US" sz="2400" b="1" dirty="0">
                <a:ea typeface="宋体" panose="02010600030101010101" pitchFamily="2" charset="-122"/>
              </a:rPr>
              <a:t>，调整银行支付最高限额 （</a:t>
            </a:r>
            <a:r>
              <a:rPr lang="zh-CN" altLang="en-US" sz="2400" b="1" dirty="0">
                <a:solidFill>
                  <a:srgbClr val="FF0000"/>
                </a:solidFill>
                <a:ea typeface="宋体" panose="02010600030101010101" pitchFamily="2" charset="-122"/>
              </a:rPr>
              <a:t>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8</a:t>
            </a:r>
            <a:r>
              <a:rPr lang="zh-CN" altLang="en-US" sz="2400" b="1" dirty="0">
                <a:ea typeface="宋体" panose="02010600030101010101" pitchFamily="2" charset="-122"/>
              </a:rPr>
              <a:t>、开展春季开学后勤食品安全（含节约粮食）交叉检查。（</a:t>
            </a:r>
            <a:r>
              <a:rPr lang="zh-CN" altLang="en-US" sz="2400" b="1" dirty="0">
                <a:solidFill>
                  <a:srgbClr val="FF0000"/>
                </a:solidFill>
                <a:ea typeface="宋体" panose="02010600030101010101" pitchFamily="2" charset="-122"/>
              </a:rPr>
              <a:t>检查内容：食品安全风险考核（复核各校的自评结果）、节约粮食，伙专会及各片区组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9</a:t>
            </a:r>
            <a:r>
              <a:rPr lang="zh-CN" altLang="en-US" sz="2400" b="1" dirty="0">
                <a:ea typeface="宋体" panose="02010600030101010101" pitchFamily="2" charset="-122"/>
              </a:rPr>
              <a:t>、召开</a:t>
            </a:r>
            <a:r>
              <a:rPr lang="en-US" altLang="zh-CN" sz="2400" b="1" dirty="0">
                <a:ea typeface="宋体" panose="02010600030101010101" pitchFamily="2" charset="-122"/>
              </a:rPr>
              <a:t>2020</a:t>
            </a:r>
            <a:r>
              <a:rPr lang="zh-CN" altLang="en-US" sz="2400" b="1" dirty="0">
                <a:ea typeface="宋体" panose="02010600030101010101" pitchFamily="2" charset="-122"/>
              </a:rPr>
              <a:t>年度企业会员座谈会（</a:t>
            </a:r>
            <a:r>
              <a:rPr lang="en-US" altLang="zh-CN" sz="2400" b="1" dirty="0">
                <a:solidFill>
                  <a:srgbClr val="FF0000"/>
                </a:solidFill>
                <a:ea typeface="宋体" panose="02010600030101010101" pitchFamily="2" charset="-122"/>
              </a:rPr>
              <a:t>3</a:t>
            </a:r>
            <a:r>
              <a:rPr lang="zh-CN" altLang="en-US" sz="2400" b="1" dirty="0">
                <a:solidFill>
                  <a:srgbClr val="FF0000"/>
                </a:solidFill>
                <a:ea typeface="宋体" panose="02010600030101010101" pitchFamily="2" charset="-122"/>
              </a:rPr>
              <a:t>月</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日，秘书处、相关专委会秘书长参会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10</a:t>
            </a:r>
            <a:r>
              <a:rPr lang="zh-CN" altLang="en-US" sz="2400" b="1" dirty="0">
                <a:ea typeface="宋体" panose="02010600030101010101" pitchFamily="2" charset="-122"/>
              </a:rPr>
              <a:t>、召开协会秘书长工作扩大会，同时召开示范性</a:t>
            </a:r>
            <a:r>
              <a:rPr lang="en-US" altLang="zh-CN" sz="2400" b="1" dirty="0">
                <a:ea typeface="宋体" panose="02010600030101010101" pitchFamily="2" charset="-122"/>
              </a:rPr>
              <a:t>【</a:t>
            </a:r>
            <a:r>
              <a:rPr lang="zh-CN" altLang="en-US" sz="2400" b="1" dirty="0">
                <a:ea typeface="宋体" panose="02010600030101010101" pitchFamily="2" charset="-122"/>
              </a:rPr>
              <a:t>食堂</a:t>
            </a:r>
            <a:r>
              <a:rPr lang="en-US" altLang="zh-CN" sz="2400" b="1" dirty="0">
                <a:ea typeface="宋体" panose="02010600030101010101" pitchFamily="2" charset="-122"/>
              </a:rPr>
              <a:t>】</a:t>
            </a:r>
            <a:r>
              <a:rPr lang="zh-CN" altLang="en-US" sz="2400" b="1" dirty="0">
                <a:ea typeface="宋体" panose="02010600030101010101" pitchFamily="2" charset="-122"/>
              </a:rPr>
              <a:t>和</a:t>
            </a:r>
            <a:r>
              <a:rPr lang="en-US" altLang="zh-CN" sz="2400" b="1" dirty="0">
                <a:ea typeface="宋体" panose="02010600030101010101" pitchFamily="2" charset="-122"/>
              </a:rPr>
              <a:t>【</a:t>
            </a:r>
            <a:r>
              <a:rPr lang="zh-CN" altLang="en-US" sz="2400" b="1" dirty="0">
                <a:ea typeface="宋体" panose="02010600030101010101" pitchFamily="2" charset="-122"/>
              </a:rPr>
              <a:t>公寓</a:t>
            </a:r>
            <a:r>
              <a:rPr lang="en-US" altLang="zh-CN" sz="2400" b="1" dirty="0">
                <a:ea typeface="宋体" panose="02010600030101010101" pitchFamily="2" charset="-122"/>
              </a:rPr>
              <a:t>】</a:t>
            </a:r>
            <a:r>
              <a:rPr lang="zh-CN" altLang="en-US" sz="2400" b="1" dirty="0">
                <a:ea typeface="宋体" panose="02010600030101010101" pitchFamily="2" charset="-122"/>
              </a:rPr>
              <a:t>创建标准启动会</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890806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200800" cy="5112568"/>
          </a:xfrm>
        </p:spPr>
        <p:txBody>
          <a:bodyPr/>
          <a:lstStyle/>
          <a:p>
            <a:pPr>
              <a:buClr>
                <a:schemeClr val="tx1"/>
              </a:buClr>
              <a:buSzPct val="90000"/>
            </a:pPr>
            <a:r>
              <a:rPr lang="en-US" altLang="zh-CN" sz="2400" b="1" dirty="0">
                <a:ea typeface="宋体" panose="02010600030101010101" pitchFamily="2" charset="-122"/>
              </a:rPr>
              <a:t>11</a:t>
            </a:r>
            <a:r>
              <a:rPr lang="zh-CN" altLang="en-US" sz="2400" b="1" dirty="0">
                <a:ea typeface="宋体" panose="02010600030101010101" pitchFamily="2" charset="-122"/>
              </a:rPr>
              <a:t>、召开“十四五”四川高校后勤发展规划课题各子课题进展情况汇报会，督促</a:t>
            </a:r>
            <a:r>
              <a:rPr lang="en-US" altLang="zh-CN" sz="2400" b="1" dirty="0">
                <a:ea typeface="宋体" panose="02010600030101010101" pitchFamily="2" charset="-122"/>
              </a:rPr>
              <a:t>《</a:t>
            </a:r>
            <a:r>
              <a:rPr lang="zh-CN" altLang="en-US" sz="2400" b="1" dirty="0">
                <a:ea typeface="宋体" panose="02010600030101010101" pitchFamily="2" charset="-122"/>
              </a:rPr>
              <a:t>四川省高校后勤“十四五”规划</a:t>
            </a:r>
            <a:r>
              <a:rPr lang="en-US" altLang="zh-CN" sz="2400" b="1" dirty="0">
                <a:ea typeface="宋体" panose="02010600030101010101" pitchFamily="2" charset="-122"/>
              </a:rPr>
              <a:t>》</a:t>
            </a:r>
            <a:r>
              <a:rPr lang="zh-CN" altLang="en-US" sz="2400" b="1" dirty="0">
                <a:ea typeface="宋体" panose="02010600030101010101" pitchFamily="2" charset="-122"/>
              </a:rPr>
              <a:t>课题进度（</a:t>
            </a:r>
            <a:r>
              <a:rPr lang="zh-CN" altLang="en-US" sz="2400" b="1" dirty="0">
                <a:solidFill>
                  <a:srgbClr val="FF0000"/>
                </a:solidFill>
                <a:ea typeface="宋体" panose="02010600030101010101" pitchFamily="2" charset="-122"/>
              </a:rPr>
              <a:t>咨询委员会、涉及管服、思政、伙食、公寓、能源、物业和幼教</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12</a:t>
            </a:r>
            <a:r>
              <a:rPr lang="zh-CN" altLang="en-US" sz="2400" b="1" dirty="0">
                <a:ea typeface="宋体" panose="02010600030101010101" pitchFamily="2" charset="-122"/>
              </a:rPr>
              <a:t>、赴重庆开展川渝高校后勤交流，筹备川渝高校后勤高峰论坛、川渝基建联盟成立等事宜（</a:t>
            </a:r>
            <a:r>
              <a:rPr lang="zh-CN" altLang="en-US" sz="2400" b="1" dirty="0">
                <a:solidFill>
                  <a:srgbClr val="FF0000"/>
                </a:solidFill>
                <a:ea typeface="宋体" panose="02010600030101010101" pitchFamily="2" charset="-122"/>
              </a:rPr>
              <a:t>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13</a:t>
            </a:r>
            <a:r>
              <a:rPr lang="zh-CN" altLang="en-US" sz="2400" b="1" dirty="0">
                <a:ea typeface="宋体" panose="02010600030101010101" pitchFamily="2" charset="-122"/>
              </a:rPr>
              <a:t>、做好协会评级准备工作（</a:t>
            </a:r>
            <a:r>
              <a:rPr lang="zh-CN" altLang="en-US" sz="2400" b="1" dirty="0">
                <a:solidFill>
                  <a:srgbClr val="FF0000"/>
                </a:solidFill>
                <a:ea typeface="宋体" panose="02010600030101010101" pitchFamily="2" charset="-122"/>
              </a:rPr>
              <a:t>协会秘书处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14</a:t>
            </a:r>
            <a:r>
              <a:rPr lang="zh-CN" altLang="en-US" sz="2400" b="1" dirty="0">
                <a:ea typeface="宋体" panose="02010600030101010101" pitchFamily="2" charset="-122"/>
              </a:rPr>
              <a:t>、发布</a:t>
            </a:r>
            <a:r>
              <a:rPr lang="en-US" altLang="zh-CN" sz="2400" b="1" dirty="0">
                <a:ea typeface="宋体" panose="02010600030101010101" pitchFamily="2" charset="-122"/>
              </a:rPr>
              <a:t>《</a:t>
            </a:r>
            <a:r>
              <a:rPr lang="zh-CN" altLang="en-US" sz="2400" b="1" dirty="0">
                <a:ea typeface="宋体" panose="02010600030101010101" pitchFamily="2" charset="-122"/>
              </a:rPr>
              <a:t>四川高校后勤基建工作研究论文集（</a:t>
            </a:r>
            <a:r>
              <a:rPr lang="en-US" altLang="zh-CN" sz="2400" b="1" dirty="0">
                <a:ea typeface="宋体" panose="02010600030101010101" pitchFamily="2" charset="-122"/>
              </a:rPr>
              <a:t>2021</a:t>
            </a:r>
            <a:r>
              <a:rPr lang="zh-CN" altLang="en-US" sz="2400" b="1" dirty="0">
                <a:ea typeface="宋体" panose="02010600030101010101" pitchFamily="2" charset="-122"/>
              </a:rPr>
              <a:t>）</a:t>
            </a:r>
            <a:r>
              <a:rPr lang="en-US" altLang="zh-CN" sz="2400" b="1" dirty="0">
                <a:ea typeface="宋体" panose="02010600030101010101" pitchFamily="2" charset="-122"/>
              </a:rPr>
              <a:t>》</a:t>
            </a:r>
            <a:r>
              <a:rPr lang="zh-CN" altLang="en-US" sz="2400" b="1" dirty="0">
                <a:ea typeface="宋体" panose="02010600030101010101" pitchFamily="2" charset="-122"/>
              </a:rPr>
              <a:t>征文通知（</a:t>
            </a:r>
            <a:r>
              <a:rPr lang="zh-CN" altLang="en-US" sz="2400" b="1" dirty="0">
                <a:solidFill>
                  <a:srgbClr val="FF0000"/>
                </a:solidFill>
                <a:ea typeface="宋体" panose="02010600030101010101" pitchFamily="2" charset="-122"/>
              </a:rPr>
              <a:t>咨询委员会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15</a:t>
            </a:r>
            <a:r>
              <a:rPr lang="zh-CN" altLang="en-US" sz="2400" b="1" dirty="0">
                <a:ea typeface="宋体" panose="02010600030101010101" pitchFamily="2" charset="-122"/>
              </a:rPr>
              <a:t>、召开信息化专业委员会成立筹备会（</a:t>
            </a:r>
            <a:r>
              <a:rPr lang="zh-CN" altLang="en-US" sz="2400" b="1" dirty="0">
                <a:solidFill>
                  <a:srgbClr val="FF0000"/>
                </a:solidFill>
                <a:ea typeface="宋体" panose="02010600030101010101" pitchFamily="2" charset="-122"/>
              </a:rPr>
              <a:t>川师大</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429770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5112568"/>
          </a:xfrm>
        </p:spPr>
        <p:txBody>
          <a:bodyPr/>
          <a:lstStyle/>
          <a:p>
            <a:pPr>
              <a:buClr>
                <a:schemeClr val="tx1"/>
              </a:buClr>
              <a:buSzPct val="90000"/>
            </a:pPr>
            <a:r>
              <a:rPr lang="en-US" altLang="zh-CN" sz="2400" b="1" dirty="0">
                <a:ea typeface="宋体" panose="02010600030101010101" pitchFamily="2" charset="-122"/>
              </a:rPr>
              <a:t>16</a:t>
            </a:r>
            <a:r>
              <a:rPr lang="zh-CN" altLang="en-US" sz="2400" b="1" dirty="0">
                <a:ea typeface="宋体" panose="02010600030101010101" pitchFamily="2" charset="-122"/>
              </a:rPr>
              <a:t>、启动“</a:t>
            </a:r>
            <a:r>
              <a:rPr lang="en-US" altLang="zh-CN" sz="2400" b="1" dirty="0">
                <a:ea typeface="宋体" panose="02010600030101010101" pitchFamily="2" charset="-122"/>
              </a:rPr>
              <a:t>2020-2021</a:t>
            </a:r>
            <a:r>
              <a:rPr lang="zh-CN" altLang="en-US" sz="2400" b="1" dirty="0">
                <a:ea typeface="宋体" panose="02010600030101010101" pitchFamily="2" charset="-122"/>
              </a:rPr>
              <a:t>年度四川高校后勤疫情防控工作”先进集体、先进个人表彰评选活动（</a:t>
            </a:r>
            <a:r>
              <a:rPr lang="zh-CN" altLang="en-US" sz="2400" b="1" dirty="0">
                <a:solidFill>
                  <a:srgbClr val="FF0000"/>
                </a:solidFill>
                <a:ea typeface="宋体" panose="02010600030101010101" pitchFamily="2" charset="-122"/>
              </a:rPr>
              <a:t>协会秘书处，商定表彰人数或比例，评选程序</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17</a:t>
            </a:r>
            <a:r>
              <a:rPr lang="zh-CN" altLang="en-US" sz="2400" b="1" dirty="0">
                <a:ea typeface="宋体" panose="02010600030101010101" pitchFamily="2" charset="-122"/>
              </a:rPr>
              <a:t>、召开协会三届三次年会（</a:t>
            </a:r>
            <a:r>
              <a:rPr lang="zh-CN" altLang="en-US" sz="2400" b="1" dirty="0">
                <a:solidFill>
                  <a:srgbClr val="FF0000"/>
                </a:solidFill>
                <a:ea typeface="宋体" panose="02010600030101010101" pitchFamily="2" charset="-122"/>
              </a:rPr>
              <a:t>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18</a:t>
            </a:r>
            <a:r>
              <a:rPr lang="zh-CN" altLang="en-US" sz="2400" b="1" dirty="0">
                <a:ea typeface="宋体" panose="02010600030101010101" pitchFamily="2" charset="-122"/>
              </a:rPr>
              <a:t>、协助教育厅举办高校后勤处级干部培训事宜（</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月、地点、参加人员、培训内容</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19</a:t>
            </a:r>
            <a:r>
              <a:rPr lang="zh-CN" altLang="en-US" sz="2400" b="1" dirty="0">
                <a:ea typeface="宋体" panose="02010600030101010101" pitchFamily="2" charset="-122"/>
              </a:rPr>
              <a:t>、协助教育厅完成</a:t>
            </a:r>
            <a:r>
              <a:rPr lang="en-US" altLang="zh-CN" sz="2400" b="1" dirty="0">
                <a:ea typeface="宋体" panose="02010600030101010101" pitchFamily="2" charset="-122"/>
              </a:rPr>
              <a:t>《</a:t>
            </a:r>
            <a:r>
              <a:rPr lang="zh-CN" altLang="en-US" sz="2400" b="1" dirty="0">
                <a:ea typeface="宋体" panose="02010600030101010101" pitchFamily="2" charset="-122"/>
              </a:rPr>
              <a:t>四川省高校学生食堂管理办法</a:t>
            </a:r>
            <a:r>
              <a:rPr lang="en-US" altLang="zh-CN" sz="2400" b="1" dirty="0">
                <a:ea typeface="宋体" panose="02010600030101010101" pitchFamily="2" charset="-122"/>
              </a:rPr>
              <a:t>》</a:t>
            </a:r>
            <a:r>
              <a:rPr lang="zh-CN" altLang="en-US" sz="2400" b="1" dirty="0">
                <a:ea typeface="宋体" panose="02010600030101010101" pitchFamily="2" charset="-122"/>
              </a:rPr>
              <a:t>修订（</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月、伙专会、秘书处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20</a:t>
            </a:r>
            <a:r>
              <a:rPr lang="zh-CN" altLang="en-US" sz="2400" b="1" dirty="0">
                <a:ea typeface="宋体" panose="02010600030101010101" pitchFamily="2" charset="-122"/>
              </a:rPr>
              <a:t>、召开伙专会</a:t>
            </a:r>
            <a:r>
              <a:rPr lang="en-US" altLang="zh-CN" sz="2400" b="1" dirty="0">
                <a:ea typeface="宋体" panose="02010600030101010101" pitchFamily="2" charset="-122"/>
              </a:rPr>
              <a:t>2020</a:t>
            </a:r>
            <a:r>
              <a:rPr lang="zh-CN" altLang="en-US" sz="2400" b="1" dirty="0">
                <a:ea typeface="宋体" panose="02010600030101010101" pitchFamily="2" charset="-122"/>
              </a:rPr>
              <a:t>年年会暨换届大会（</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a:t>
            </a:r>
            <a:r>
              <a:rPr lang="en-US" altLang="zh-CN" sz="2400" b="1" dirty="0">
                <a:solidFill>
                  <a:srgbClr val="FF0000"/>
                </a:solidFill>
                <a:ea typeface="宋体" panose="02010600030101010101" pitchFamily="2" charset="-122"/>
              </a:rPr>
              <a:t>14-16</a:t>
            </a:r>
            <a:r>
              <a:rPr lang="zh-CN" altLang="en-US" sz="2400" b="1" dirty="0">
                <a:solidFill>
                  <a:srgbClr val="FF0000"/>
                </a:solidFill>
                <a:ea typeface="宋体" panose="02010600030101010101" pitchFamily="2" charset="-122"/>
              </a:rPr>
              <a:t>日，广元，伙专会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21</a:t>
            </a:r>
            <a:r>
              <a:rPr lang="zh-CN" altLang="en-US" sz="2400" b="1" dirty="0">
                <a:ea typeface="宋体" panose="02010600030101010101" pitchFamily="2" charset="-122"/>
              </a:rPr>
              <a:t>、召开幼专会</a:t>
            </a:r>
            <a:r>
              <a:rPr lang="en-US" altLang="zh-CN" sz="2400" b="1" dirty="0">
                <a:ea typeface="宋体" panose="02010600030101010101" pitchFamily="2" charset="-122"/>
              </a:rPr>
              <a:t>2020</a:t>
            </a:r>
            <a:r>
              <a:rPr lang="zh-CN" altLang="en-US" sz="2400" b="1" dirty="0">
                <a:ea typeface="宋体" panose="02010600030101010101" pitchFamily="2" charset="-122"/>
              </a:rPr>
              <a:t>年年会暨幼教专题培训（</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a:t>
            </a:r>
            <a:r>
              <a:rPr lang="en-US" altLang="zh-CN" sz="2400" b="1" dirty="0">
                <a:solidFill>
                  <a:srgbClr val="FF0000"/>
                </a:solidFill>
                <a:ea typeface="宋体" panose="02010600030101010101" pitchFamily="2" charset="-122"/>
              </a:rPr>
              <a:t>13-15</a:t>
            </a:r>
            <a:r>
              <a:rPr lang="zh-CN" altLang="en-US" sz="2400" b="1" dirty="0">
                <a:solidFill>
                  <a:srgbClr val="FF0000"/>
                </a:solidFill>
                <a:ea typeface="宋体" panose="02010600030101010101" pitchFamily="2" charset="-122"/>
              </a:rPr>
              <a:t>日，广元，幼专会</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3806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5112568"/>
          </a:xfrm>
        </p:spPr>
        <p:txBody>
          <a:bodyPr/>
          <a:lstStyle/>
          <a:p>
            <a:pPr>
              <a:buClr>
                <a:schemeClr val="tx1"/>
              </a:buClr>
              <a:buSzPct val="90000"/>
            </a:pPr>
            <a:r>
              <a:rPr lang="en-US" altLang="zh-CN" sz="2400" b="1" dirty="0">
                <a:ea typeface="宋体" panose="02010600030101010101" pitchFamily="2" charset="-122"/>
              </a:rPr>
              <a:t>22</a:t>
            </a:r>
            <a:r>
              <a:rPr lang="zh-CN" altLang="en-US" sz="2400" b="1" dirty="0">
                <a:ea typeface="宋体" panose="02010600030101010101" pitchFamily="2" charset="-122"/>
              </a:rPr>
              <a:t>、协助中国教育后勤协会举办</a:t>
            </a:r>
            <a:r>
              <a:rPr lang="en-US" altLang="zh-CN" sz="2400" b="1" dirty="0">
                <a:ea typeface="宋体" panose="02010600030101010101" pitchFamily="2" charset="-122"/>
              </a:rPr>
              <a:t>《</a:t>
            </a:r>
            <a:r>
              <a:rPr lang="zh-CN" altLang="en-US" sz="2400" b="1" dirty="0">
                <a:ea typeface="宋体" panose="02010600030101010101" pitchFamily="2" charset="-122"/>
              </a:rPr>
              <a:t>高校后勤遵法依规开展招标采购实操研讨会</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a:t>
            </a:r>
            <a:r>
              <a:rPr lang="en-US" altLang="zh-CN" sz="2400" b="1" dirty="0">
                <a:solidFill>
                  <a:srgbClr val="FF0000"/>
                </a:solidFill>
                <a:ea typeface="宋体" panose="02010600030101010101" pitchFamily="2" charset="-122"/>
              </a:rPr>
              <a:t>20-23</a:t>
            </a:r>
            <a:r>
              <a:rPr lang="zh-CN" altLang="en-US" sz="2400" b="1" dirty="0">
                <a:solidFill>
                  <a:srgbClr val="FF0000"/>
                </a:solidFill>
                <a:ea typeface="宋体" panose="02010600030101010101" pitchFamily="2" charset="-122"/>
              </a:rPr>
              <a:t>日，成都、秘书处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23</a:t>
            </a:r>
            <a:r>
              <a:rPr lang="zh-CN" altLang="en-US" sz="2400" b="1" dirty="0">
                <a:ea typeface="宋体" panose="02010600030101010101" pitchFamily="2" charset="-122"/>
              </a:rPr>
              <a:t>、启动对第一批后勤专家届满审核续聘，第三批后勤专家遴选（</a:t>
            </a:r>
            <a:r>
              <a:rPr lang="zh-CN" altLang="en-US" sz="2400" b="1" dirty="0">
                <a:solidFill>
                  <a:srgbClr val="FF0000"/>
                </a:solidFill>
                <a:ea typeface="宋体" panose="02010600030101010101" pitchFamily="2" charset="-122"/>
              </a:rPr>
              <a:t>咨询委员会、相关专委会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24</a:t>
            </a:r>
            <a:r>
              <a:rPr lang="zh-CN" altLang="en-US" sz="2400" b="1" dirty="0">
                <a:ea typeface="宋体" panose="02010600030101010101" pitchFamily="2" charset="-122"/>
              </a:rPr>
              <a:t>、组团省外调研食堂物资联合采购（</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月，采购联盟</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25</a:t>
            </a:r>
            <a:r>
              <a:rPr lang="zh-CN" altLang="en-US" sz="2400" b="1" dirty="0">
                <a:ea typeface="宋体" panose="02010600030101010101" pitchFamily="2" charset="-122"/>
              </a:rPr>
              <a:t>、组团前往上海参加“</a:t>
            </a:r>
            <a:r>
              <a:rPr lang="en-US" altLang="zh-CN" sz="2400" b="1" dirty="0">
                <a:ea typeface="宋体" panose="02010600030101010101" pitchFamily="2" charset="-122"/>
              </a:rPr>
              <a:t>2021</a:t>
            </a:r>
            <a:r>
              <a:rPr lang="zh-CN" altLang="en-US" sz="2400" b="1" dirty="0">
                <a:ea typeface="宋体" panose="02010600030101010101" pitchFamily="2" charset="-122"/>
              </a:rPr>
              <a:t>中国教育后勤展览会”（</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26</a:t>
            </a:r>
            <a:r>
              <a:rPr lang="zh-CN" altLang="en-US" sz="2400" b="1" dirty="0">
                <a:ea typeface="宋体" panose="02010600030101010101" pitchFamily="2" charset="-122"/>
              </a:rPr>
              <a:t>、召开采购联盟主任工作会，组织扶贫产品联合采购，举办扶贫产品进校园活动。（采购联盟）</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572193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5256584"/>
          </a:xfrm>
        </p:spPr>
        <p:txBody>
          <a:bodyPr/>
          <a:lstStyle/>
          <a:p>
            <a:pPr>
              <a:buClr>
                <a:schemeClr val="tx1"/>
              </a:buClr>
              <a:buSzPct val="90000"/>
            </a:pPr>
            <a:r>
              <a:rPr lang="en-US" altLang="zh-CN" sz="2400" b="1" dirty="0">
                <a:ea typeface="宋体" panose="02010600030101010101" pitchFamily="2" charset="-122"/>
              </a:rPr>
              <a:t>27</a:t>
            </a:r>
            <a:r>
              <a:rPr lang="zh-CN" altLang="en-US" sz="2400" b="1" dirty="0">
                <a:ea typeface="宋体" panose="02010600030101010101" pitchFamily="2" charset="-122"/>
              </a:rPr>
              <a:t>、召开基建工作委员会成立筹备会（</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月，成都师范学院</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28</a:t>
            </a:r>
            <a:r>
              <a:rPr lang="zh-CN" altLang="en-US" sz="2400" b="1" dirty="0">
                <a:ea typeface="宋体" panose="02010600030101010101" pitchFamily="2" charset="-122"/>
              </a:rPr>
              <a:t>、完成食品安全远程培训第二期考试（</a:t>
            </a:r>
            <a:r>
              <a:rPr lang="en-US" altLang="zh-CN" sz="2400" b="1" dirty="0">
                <a:solidFill>
                  <a:srgbClr val="FF0000"/>
                </a:solidFill>
                <a:ea typeface="宋体" panose="02010600030101010101" pitchFamily="2" charset="-122"/>
              </a:rPr>
              <a:t>4</a:t>
            </a:r>
            <a:r>
              <a:rPr lang="zh-CN" altLang="en-US" sz="2400" b="1" dirty="0">
                <a:solidFill>
                  <a:srgbClr val="FF0000"/>
                </a:solidFill>
                <a:ea typeface="宋体" panose="02010600030101010101" pitchFamily="2" charset="-122"/>
              </a:rPr>
              <a:t>月、伙专会、秘书处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29</a:t>
            </a:r>
            <a:r>
              <a:rPr lang="zh-CN" altLang="en-US" sz="2400" b="1" dirty="0">
                <a:ea typeface="宋体" panose="02010600030101010101" pitchFamily="2" charset="-122"/>
              </a:rPr>
              <a:t>、召开管服会</a:t>
            </a:r>
            <a:r>
              <a:rPr lang="en-US" altLang="zh-CN" sz="2400" b="1" dirty="0">
                <a:ea typeface="宋体" panose="02010600030101010101" pitchFamily="2" charset="-122"/>
              </a:rPr>
              <a:t>2020</a:t>
            </a:r>
            <a:r>
              <a:rPr lang="zh-CN" altLang="en-US" sz="2400" b="1" dirty="0">
                <a:ea typeface="宋体" panose="02010600030101010101" pitchFamily="2" charset="-122"/>
              </a:rPr>
              <a:t>年年会（</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月，管服会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30</a:t>
            </a:r>
            <a:r>
              <a:rPr lang="zh-CN" altLang="en-US" sz="2400" b="1" dirty="0">
                <a:ea typeface="宋体" panose="02010600030101010101" pitchFamily="2" charset="-122"/>
              </a:rPr>
              <a:t>、召开</a:t>
            </a:r>
            <a:r>
              <a:rPr lang="en-US" altLang="zh-CN" sz="2400" b="1" dirty="0">
                <a:ea typeface="宋体" panose="02010600030101010101" pitchFamily="2" charset="-122"/>
              </a:rPr>
              <a:t>2018-2019</a:t>
            </a:r>
            <a:r>
              <a:rPr lang="zh-CN" altLang="en-US" sz="2400" b="1" dirty="0">
                <a:ea typeface="宋体" panose="02010600030101010101" pitchFamily="2" charset="-122"/>
              </a:rPr>
              <a:t>年课题第二批结题会（</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月，咨询委员会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31</a:t>
            </a:r>
            <a:r>
              <a:rPr lang="zh-CN" altLang="en-US" sz="2400" b="1" dirty="0">
                <a:ea typeface="宋体" panose="02010600030101010101" pitchFamily="2" charset="-122"/>
              </a:rPr>
              <a:t>、完成示范性</a:t>
            </a:r>
            <a:r>
              <a:rPr lang="en-US" altLang="zh-CN" sz="2400" b="1" dirty="0">
                <a:ea typeface="宋体" panose="02010600030101010101" pitchFamily="2" charset="-122"/>
              </a:rPr>
              <a:t>【</a:t>
            </a:r>
            <a:r>
              <a:rPr lang="zh-CN" altLang="en-US" sz="2400" b="1" dirty="0">
                <a:ea typeface="宋体" panose="02010600030101010101" pitchFamily="2" charset="-122"/>
              </a:rPr>
              <a:t>食堂</a:t>
            </a:r>
            <a:r>
              <a:rPr lang="en-US" altLang="zh-CN" sz="2400" b="1" dirty="0">
                <a:ea typeface="宋体" panose="02010600030101010101" pitchFamily="2" charset="-122"/>
              </a:rPr>
              <a:t>】</a:t>
            </a:r>
            <a:r>
              <a:rPr lang="zh-CN" altLang="en-US" sz="2400" b="1" dirty="0">
                <a:ea typeface="宋体" panose="02010600030101010101" pitchFamily="2" charset="-122"/>
              </a:rPr>
              <a:t>、示范型公</a:t>
            </a:r>
            <a:r>
              <a:rPr lang="en-US" altLang="zh-CN" sz="2400" b="1" dirty="0">
                <a:ea typeface="宋体" panose="02010600030101010101" pitchFamily="2" charset="-122"/>
              </a:rPr>
              <a:t>【</a:t>
            </a:r>
            <a:r>
              <a:rPr lang="zh-CN" altLang="en-US" sz="2400" b="1" dirty="0">
                <a:ea typeface="宋体" panose="02010600030101010101" pitchFamily="2" charset="-122"/>
              </a:rPr>
              <a:t>寓创</a:t>
            </a:r>
            <a:r>
              <a:rPr lang="en-US" altLang="zh-CN" sz="2400" b="1" dirty="0">
                <a:ea typeface="宋体" panose="02010600030101010101" pitchFamily="2" charset="-122"/>
              </a:rPr>
              <a:t>】</a:t>
            </a:r>
            <a:r>
              <a:rPr lang="zh-CN" altLang="en-US" sz="2400" b="1" dirty="0">
                <a:ea typeface="宋体" panose="02010600030101010101" pitchFamily="2" charset="-122"/>
              </a:rPr>
              <a:t>建标准评价指标体系（</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月，伙专会、寓专会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32</a:t>
            </a:r>
            <a:r>
              <a:rPr lang="zh-CN" altLang="en-US" sz="2400" b="1" dirty="0">
                <a:ea typeface="宋体" panose="02010600030101010101" pitchFamily="2" charset="-122"/>
              </a:rPr>
              <a:t>、出台</a:t>
            </a:r>
            <a:r>
              <a:rPr lang="en-US" altLang="zh-CN" sz="2400" b="1" dirty="0">
                <a:ea typeface="宋体" panose="02010600030101010101" pitchFamily="2" charset="-122"/>
              </a:rPr>
              <a:t>《</a:t>
            </a:r>
            <a:r>
              <a:rPr lang="zh-CN" altLang="en-US" sz="2400" b="1" dirty="0">
                <a:ea typeface="宋体" panose="02010600030101010101" pitchFamily="2" charset="-122"/>
              </a:rPr>
              <a:t>协会来往公文及档案管理办法制订</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ea typeface="宋体" panose="02010600030101010101" pitchFamily="2" charset="-122"/>
              </a:rPr>
              <a:t>《</a:t>
            </a:r>
            <a:r>
              <a:rPr lang="zh-CN" altLang="en-US" sz="2400" b="1" dirty="0">
                <a:ea typeface="宋体" panose="02010600030101010101" pitchFamily="2" charset="-122"/>
              </a:rPr>
              <a:t>四川省高校后勤协会接待费管理办法</a:t>
            </a:r>
            <a:r>
              <a:rPr lang="en-US" altLang="zh-CN" sz="2400" b="1" dirty="0">
                <a:ea typeface="宋体" panose="02010600030101010101" pitchFamily="2" charset="-122"/>
              </a:rPr>
              <a:t>》</a:t>
            </a:r>
            <a:r>
              <a:rPr lang="zh-CN" altLang="en-US" sz="2400" b="1" dirty="0">
                <a:ea typeface="宋体" panose="02010600030101010101" pitchFamily="2" charset="-122"/>
              </a:rPr>
              <a:t>、修订</a:t>
            </a:r>
            <a:r>
              <a:rPr lang="en-US" altLang="zh-CN" sz="2400" b="1" dirty="0">
                <a:ea typeface="宋体" panose="02010600030101010101" pitchFamily="2" charset="-122"/>
              </a:rPr>
              <a:t>《</a:t>
            </a:r>
            <a:r>
              <a:rPr lang="zh-CN" altLang="en-US" sz="2400" b="1" dirty="0">
                <a:ea typeface="宋体" panose="02010600030101010101" pitchFamily="2" charset="-122"/>
              </a:rPr>
              <a:t>四川省高校后勤协会国内出差费管理办法</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solidFill>
                  <a:srgbClr val="FF0000"/>
                </a:solidFill>
                <a:ea typeface="宋体" panose="02010600030101010101" pitchFamily="2" charset="-122"/>
              </a:rPr>
              <a:t>6</a:t>
            </a:r>
            <a:r>
              <a:rPr lang="zh-CN" altLang="en-US" sz="2400" b="1" dirty="0">
                <a:solidFill>
                  <a:srgbClr val="FF0000"/>
                </a:solidFill>
                <a:ea typeface="宋体" panose="02010600030101010101" pitchFamily="2" charset="-122"/>
              </a:rPr>
              <a:t>月，秘书处</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126193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5256584"/>
          </a:xfrm>
        </p:spPr>
        <p:txBody>
          <a:bodyPr/>
          <a:lstStyle/>
          <a:p>
            <a:pPr>
              <a:buClr>
                <a:schemeClr val="tx1"/>
              </a:buClr>
              <a:buSzPct val="90000"/>
            </a:pPr>
            <a:r>
              <a:rPr lang="en-US" altLang="zh-CN" sz="2400" b="1" dirty="0">
                <a:ea typeface="宋体" panose="02010600030101010101" pitchFamily="2" charset="-122"/>
              </a:rPr>
              <a:t>33</a:t>
            </a:r>
            <a:r>
              <a:rPr lang="zh-CN" altLang="en-US" sz="2400" b="1" dirty="0">
                <a:ea typeface="宋体" panose="02010600030101010101" pitchFamily="2" charset="-122"/>
              </a:rPr>
              <a:t>、发布协会</a:t>
            </a:r>
            <a:r>
              <a:rPr lang="en-US" altLang="zh-CN" sz="2400" b="1" dirty="0">
                <a:ea typeface="宋体" panose="02010600030101010101" pitchFamily="2" charset="-122"/>
              </a:rPr>
              <a:t>2022-2023</a:t>
            </a:r>
            <a:r>
              <a:rPr lang="zh-CN" altLang="en-US" sz="2400" b="1" dirty="0">
                <a:ea typeface="宋体" panose="02010600030101010101" pitchFamily="2" charset="-122"/>
              </a:rPr>
              <a:t>年度课题征集指南（</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月，咨询委员会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34</a:t>
            </a:r>
            <a:r>
              <a:rPr lang="zh-CN" altLang="en-US" sz="2400" b="1" dirty="0">
                <a:ea typeface="宋体" panose="02010600030101010101" pitchFamily="2" charset="-122"/>
              </a:rPr>
              <a:t>、组团参加四川教育博览会举办川渝高校后勤高峰论坛（</a:t>
            </a:r>
            <a:r>
              <a:rPr lang="zh-CN" altLang="en-US" sz="2400" b="1" dirty="0">
                <a:solidFill>
                  <a:srgbClr val="FF0000"/>
                </a:solidFill>
                <a:ea typeface="宋体" panose="02010600030101010101" pitchFamily="2" charset="-122"/>
              </a:rPr>
              <a:t>成都西博城，</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a:t>
            </a:r>
            <a:r>
              <a:rPr lang="en-US" altLang="zh-CN" sz="2400" b="1" dirty="0">
                <a:solidFill>
                  <a:srgbClr val="FF0000"/>
                </a:solidFill>
                <a:ea typeface="宋体" panose="02010600030101010101" pitchFamily="2" charset="-122"/>
              </a:rPr>
              <a:t>7-9</a:t>
            </a:r>
            <a:r>
              <a:rPr lang="zh-CN" altLang="en-US" sz="2400" b="1" dirty="0">
                <a:solidFill>
                  <a:srgbClr val="FF0000"/>
                </a:solidFill>
                <a:ea typeface="宋体" panose="02010600030101010101" pitchFamily="2" charset="-122"/>
              </a:rPr>
              <a:t>号，秘书处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r>
              <a:rPr lang="zh-CN" altLang="en-US" sz="2400" b="1" dirty="0">
                <a:ea typeface="宋体" panose="02010600030101010101" pitchFamily="2" charset="-122"/>
              </a:rPr>
              <a:t>（</a:t>
            </a:r>
            <a:r>
              <a:rPr lang="en-US" altLang="zh-CN" sz="2400" b="1" dirty="0">
                <a:ea typeface="宋体" panose="02010600030101010101" pitchFamily="2" charset="-122"/>
              </a:rPr>
              <a:t>1</a:t>
            </a:r>
            <a:r>
              <a:rPr lang="zh-CN" altLang="en-US" sz="2400" b="1" dirty="0">
                <a:ea typeface="宋体" panose="02010600030101010101" pitchFamily="2" charset="-122"/>
              </a:rPr>
              <a:t>）举办川渝高校后勤高峰论坛（</a:t>
            </a:r>
            <a:r>
              <a:rPr lang="zh-CN" altLang="en-US" sz="2400" b="1" dirty="0">
                <a:solidFill>
                  <a:srgbClr val="FF0000"/>
                </a:solidFill>
                <a:ea typeface="宋体" panose="02010600030101010101" pitchFamily="2" charset="-122"/>
              </a:rPr>
              <a:t>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r>
              <a:rPr lang="zh-CN" altLang="en-US" sz="2400" b="1" dirty="0">
                <a:ea typeface="宋体" panose="02010600030101010101" pitchFamily="2" charset="-122"/>
              </a:rPr>
              <a:t>（</a:t>
            </a:r>
            <a:r>
              <a:rPr lang="en-US" altLang="zh-CN" sz="2400" b="1" dirty="0">
                <a:ea typeface="宋体" panose="02010600030101010101" pitchFamily="2" charset="-122"/>
              </a:rPr>
              <a:t>2</a:t>
            </a:r>
            <a:r>
              <a:rPr lang="zh-CN" altLang="en-US" sz="2400" b="1" dirty="0">
                <a:ea typeface="宋体" panose="02010600030101010101" pitchFamily="2" charset="-122"/>
              </a:rPr>
              <a:t>）川渝高校基建联盟成立大会（</a:t>
            </a:r>
            <a:r>
              <a:rPr lang="zh-CN" altLang="en-US" sz="2400" b="1" dirty="0">
                <a:solidFill>
                  <a:srgbClr val="FF0000"/>
                </a:solidFill>
                <a:ea typeface="宋体" panose="02010600030101010101" pitchFamily="2" charset="-122"/>
              </a:rPr>
              <a:t>成都师范学院</a:t>
            </a:r>
            <a:r>
              <a:rPr lang="zh-CN" altLang="en-US" sz="2400" b="1" dirty="0">
                <a:ea typeface="宋体" panose="02010600030101010101" pitchFamily="2" charset="-122"/>
              </a:rPr>
              <a:t>）</a:t>
            </a: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r>
              <a:rPr lang="zh-CN" altLang="en-US" sz="2400" b="1" dirty="0">
                <a:ea typeface="宋体" panose="02010600030101010101" pitchFamily="2" charset="-122"/>
              </a:rPr>
              <a:t>（</a:t>
            </a:r>
            <a:r>
              <a:rPr lang="en-US" altLang="zh-CN" sz="2400" b="1" dirty="0">
                <a:ea typeface="宋体" panose="02010600030101010101" pitchFamily="2" charset="-122"/>
              </a:rPr>
              <a:t>3</a:t>
            </a:r>
            <a:r>
              <a:rPr lang="zh-CN" altLang="en-US" sz="2400" b="1" dirty="0">
                <a:ea typeface="宋体" panose="02010600030101010101" pitchFamily="2" charset="-122"/>
              </a:rPr>
              <a:t>）基建工作委员会成立大会（</a:t>
            </a:r>
            <a:r>
              <a:rPr lang="zh-CN" altLang="en-US" sz="2400" b="1" dirty="0">
                <a:solidFill>
                  <a:srgbClr val="FF0000"/>
                </a:solidFill>
                <a:ea typeface="宋体" panose="02010600030101010101" pitchFamily="2" charset="-122"/>
              </a:rPr>
              <a:t>成都师范学院</a:t>
            </a:r>
            <a:r>
              <a:rPr lang="zh-CN" altLang="en-US" sz="2400" b="1" dirty="0">
                <a:ea typeface="宋体" panose="02010600030101010101" pitchFamily="2" charset="-122"/>
              </a:rPr>
              <a:t>）</a:t>
            </a: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r>
              <a:rPr lang="zh-CN" altLang="en-US" sz="2400" b="1" dirty="0">
                <a:ea typeface="宋体" panose="02010600030101010101" pitchFamily="2" charset="-122"/>
              </a:rPr>
              <a:t>（</a:t>
            </a:r>
            <a:r>
              <a:rPr lang="en-US" altLang="zh-CN" sz="2400" b="1" dirty="0">
                <a:ea typeface="宋体" panose="02010600030101010101" pitchFamily="2" charset="-122"/>
              </a:rPr>
              <a:t>4</a:t>
            </a:r>
            <a:r>
              <a:rPr lang="zh-CN" altLang="en-US" sz="2400" b="1" dirty="0">
                <a:ea typeface="宋体" panose="02010600030101010101" pitchFamily="2" charset="-122"/>
              </a:rPr>
              <a:t>）信息化专委会成立大会（</a:t>
            </a:r>
            <a:r>
              <a:rPr lang="zh-CN" altLang="en-US" sz="2400" b="1" dirty="0">
                <a:solidFill>
                  <a:srgbClr val="FF0000"/>
                </a:solidFill>
                <a:ea typeface="宋体" panose="02010600030101010101" pitchFamily="2" charset="-122"/>
              </a:rPr>
              <a:t>四川师范大学</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35</a:t>
            </a:r>
            <a:r>
              <a:rPr lang="zh-CN" altLang="en-US" sz="2400" b="1" dirty="0">
                <a:ea typeface="宋体" panose="02010600030101010101" pitchFamily="2" charset="-122"/>
              </a:rPr>
              <a:t>、出台</a:t>
            </a:r>
            <a:r>
              <a:rPr lang="en-US" altLang="zh-CN" sz="2400" b="1" dirty="0">
                <a:ea typeface="宋体" panose="02010600030101010101" pitchFamily="2" charset="-122"/>
              </a:rPr>
              <a:t>《</a:t>
            </a:r>
            <a:r>
              <a:rPr lang="zh-CN" altLang="en-US" sz="2400" b="1" dirty="0">
                <a:ea typeface="宋体" panose="02010600030101010101" pitchFamily="2" charset="-122"/>
              </a:rPr>
              <a:t>四川省高校后勤物资联合采购实施细则</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月，采购联盟</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36</a:t>
            </a:r>
            <a:r>
              <a:rPr lang="zh-CN" altLang="en-US" sz="2400" b="1" dirty="0">
                <a:ea typeface="宋体" panose="02010600030101010101" pitchFamily="2" charset="-122"/>
              </a:rPr>
              <a:t>、启动食品安全远程培训第三期培训（</a:t>
            </a:r>
            <a:r>
              <a:rPr lang="en-US" altLang="zh-CN" sz="2400" b="1" dirty="0">
                <a:solidFill>
                  <a:srgbClr val="FF0000"/>
                </a:solidFill>
                <a:ea typeface="宋体" panose="02010600030101010101" pitchFamily="2" charset="-122"/>
              </a:rPr>
              <a:t>5</a:t>
            </a:r>
            <a:r>
              <a:rPr lang="zh-CN" altLang="en-US" sz="2400" b="1" dirty="0">
                <a:solidFill>
                  <a:srgbClr val="FF0000"/>
                </a:solidFill>
                <a:ea typeface="宋体" panose="02010600030101010101" pitchFamily="2" charset="-122"/>
              </a:rPr>
              <a:t>月，伙专会、秘书处</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28668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4752528"/>
          </a:xfrm>
        </p:spPr>
        <p:txBody>
          <a:bodyPr/>
          <a:lstStyle/>
          <a:p>
            <a:pPr>
              <a:buClr>
                <a:schemeClr val="tx1"/>
              </a:buClr>
              <a:buSzPct val="90000"/>
            </a:pPr>
            <a:r>
              <a:rPr lang="en-US" altLang="zh-CN" sz="2400" b="1" dirty="0">
                <a:ea typeface="宋体" panose="02010600030101010101" pitchFamily="2" charset="-122"/>
              </a:rPr>
              <a:t>37</a:t>
            </a:r>
            <a:r>
              <a:rPr lang="zh-CN" altLang="en-US" sz="2400" b="1" dirty="0">
                <a:ea typeface="宋体" panose="02010600030101010101" pitchFamily="2" charset="-122"/>
              </a:rPr>
              <a:t>、协助教育厅举办教育系统食品安全培训（</a:t>
            </a:r>
            <a:r>
              <a:rPr lang="en-US" altLang="zh-CN" sz="2400" b="1" dirty="0">
                <a:solidFill>
                  <a:srgbClr val="FF0000"/>
                </a:solidFill>
                <a:ea typeface="宋体" panose="02010600030101010101" pitchFamily="2" charset="-122"/>
              </a:rPr>
              <a:t>6</a:t>
            </a:r>
            <a:r>
              <a:rPr lang="zh-CN" altLang="en-US" sz="2400" b="1" dirty="0">
                <a:solidFill>
                  <a:srgbClr val="FF0000"/>
                </a:solidFill>
                <a:ea typeface="宋体" panose="02010600030101010101" pitchFamily="2" charset="-122"/>
              </a:rPr>
              <a:t>月，伙专会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38</a:t>
            </a:r>
            <a:r>
              <a:rPr lang="zh-CN" altLang="en-US" sz="2400" b="1" dirty="0">
                <a:ea typeface="宋体" panose="02010600030101010101" pitchFamily="2" charset="-122"/>
              </a:rPr>
              <a:t>、完成</a:t>
            </a:r>
            <a:r>
              <a:rPr lang="en-US" altLang="zh-CN" sz="2400" b="1" dirty="0">
                <a:ea typeface="宋体" panose="02010600030101010101" pitchFamily="2" charset="-122"/>
              </a:rPr>
              <a:t>《</a:t>
            </a:r>
            <a:r>
              <a:rPr lang="zh-CN" altLang="en-US" sz="2400" b="1" dirty="0">
                <a:ea typeface="宋体" panose="02010600030101010101" pitchFamily="2" charset="-122"/>
              </a:rPr>
              <a:t>四川省高校后勤“十四五”规划</a:t>
            </a:r>
            <a:r>
              <a:rPr lang="en-US" altLang="zh-CN" sz="2400" b="1" dirty="0">
                <a:ea typeface="宋体" panose="02010600030101010101" pitchFamily="2" charset="-122"/>
              </a:rPr>
              <a:t>》</a:t>
            </a:r>
            <a:r>
              <a:rPr lang="zh-CN" altLang="en-US" sz="2400" b="1" dirty="0">
                <a:ea typeface="宋体" panose="02010600030101010101" pitchFamily="2" charset="-122"/>
              </a:rPr>
              <a:t>课题结题（</a:t>
            </a:r>
            <a:r>
              <a:rPr lang="en-US" altLang="zh-CN" sz="2400" b="1" dirty="0">
                <a:solidFill>
                  <a:srgbClr val="FF0000"/>
                </a:solidFill>
                <a:ea typeface="宋体" panose="02010600030101010101" pitchFamily="2" charset="-122"/>
              </a:rPr>
              <a:t>6</a:t>
            </a:r>
            <a:r>
              <a:rPr lang="zh-CN" altLang="en-US" sz="2400" b="1" dirty="0">
                <a:solidFill>
                  <a:srgbClr val="FF0000"/>
                </a:solidFill>
                <a:ea typeface="宋体" panose="02010600030101010101" pitchFamily="2" charset="-122"/>
              </a:rPr>
              <a:t>月，咨询委员会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39</a:t>
            </a:r>
            <a:r>
              <a:rPr lang="zh-CN" altLang="en-US" sz="2400" b="1" dirty="0">
                <a:ea typeface="宋体" panose="02010600030101010101" pitchFamily="2" charset="-122"/>
              </a:rPr>
              <a:t>、召开协会三届六次理事会（</a:t>
            </a:r>
            <a:r>
              <a:rPr lang="en-US" altLang="zh-CN" sz="2400" b="1" dirty="0">
                <a:solidFill>
                  <a:srgbClr val="FF0000"/>
                </a:solidFill>
                <a:ea typeface="宋体" panose="02010600030101010101" pitchFamily="2" charset="-122"/>
              </a:rPr>
              <a:t>6</a:t>
            </a:r>
            <a:r>
              <a:rPr lang="zh-CN" altLang="en-US" sz="2400" b="1" dirty="0">
                <a:solidFill>
                  <a:srgbClr val="FF0000"/>
                </a:solidFill>
                <a:ea typeface="宋体" panose="02010600030101010101" pitchFamily="2" charset="-122"/>
              </a:rPr>
              <a:t>月，秘书处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40</a:t>
            </a:r>
            <a:r>
              <a:rPr lang="zh-CN" altLang="en-US" sz="2400" b="1" dirty="0">
                <a:ea typeface="宋体" panose="02010600030101010101" pitchFamily="2" charset="-122"/>
              </a:rPr>
              <a:t>、召开能专会</a:t>
            </a:r>
            <a:r>
              <a:rPr lang="en-US" altLang="zh-CN" sz="2400" b="1" dirty="0">
                <a:ea typeface="宋体" panose="02010600030101010101" pitchFamily="2" charset="-122"/>
              </a:rPr>
              <a:t>2021</a:t>
            </a:r>
            <a:r>
              <a:rPr lang="zh-CN" altLang="en-US" sz="2400" b="1" dirty="0">
                <a:ea typeface="宋体" panose="02010600030101010101" pitchFamily="2" charset="-122"/>
              </a:rPr>
              <a:t>年年会暨第二次节水学校建设推进会（</a:t>
            </a:r>
            <a:r>
              <a:rPr lang="en-US" altLang="zh-CN" sz="2400" b="1" dirty="0">
                <a:solidFill>
                  <a:srgbClr val="FF0000"/>
                </a:solidFill>
                <a:ea typeface="宋体" panose="02010600030101010101" pitchFamily="2" charset="-122"/>
              </a:rPr>
              <a:t>6</a:t>
            </a:r>
            <a:r>
              <a:rPr lang="zh-CN" altLang="en-US" sz="2400" b="1" dirty="0">
                <a:solidFill>
                  <a:srgbClr val="FF0000"/>
                </a:solidFill>
                <a:ea typeface="宋体" panose="02010600030101010101" pitchFamily="2" charset="-122"/>
              </a:rPr>
              <a:t>月，能专会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41</a:t>
            </a:r>
            <a:r>
              <a:rPr lang="zh-CN" altLang="en-US" sz="2400" b="1" dirty="0">
                <a:ea typeface="宋体" panose="02010600030101010101" pitchFamily="2" charset="-122"/>
              </a:rPr>
              <a:t>、召开校园快递服务站建设研讨会（</a:t>
            </a:r>
            <a:r>
              <a:rPr lang="en-US" altLang="zh-CN" sz="2400" b="1" dirty="0">
                <a:solidFill>
                  <a:srgbClr val="FF0000"/>
                </a:solidFill>
                <a:ea typeface="宋体" panose="02010600030101010101" pitchFamily="2" charset="-122"/>
              </a:rPr>
              <a:t>7</a:t>
            </a:r>
            <a:r>
              <a:rPr lang="zh-CN" altLang="en-US" sz="2400" b="1" dirty="0">
                <a:solidFill>
                  <a:srgbClr val="FF0000"/>
                </a:solidFill>
                <a:ea typeface="宋体" panose="02010600030101010101" pitchFamily="2" charset="-122"/>
              </a:rPr>
              <a:t>月，管服会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42</a:t>
            </a:r>
            <a:r>
              <a:rPr lang="zh-CN" altLang="en-US" sz="2400" b="1" dirty="0">
                <a:ea typeface="宋体" panose="02010600030101010101" pitchFamily="2" charset="-122"/>
              </a:rPr>
              <a:t>、召开</a:t>
            </a:r>
            <a:r>
              <a:rPr lang="en-US" altLang="zh-CN" sz="2400" b="1" dirty="0">
                <a:ea typeface="宋体" panose="02010600030101010101" pitchFamily="2" charset="-122"/>
              </a:rPr>
              <a:t>【</a:t>
            </a:r>
            <a:r>
              <a:rPr lang="zh-CN" altLang="en-US" sz="2400" b="1" dirty="0">
                <a:ea typeface="宋体" panose="02010600030101010101" pitchFamily="2" charset="-122"/>
              </a:rPr>
              <a:t>能源</a:t>
            </a:r>
            <a:r>
              <a:rPr lang="en-US" altLang="zh-CN" sz="2400" b="1" dirty="0">
                <a:ea typeface="宋体" panose="02010600030101010101" pitchFamily="2" charset="-122"/>
              </a:rPr>
              <a:t>】</a:t>
            </a:r>
            <a:r>
              <a:rPr lang="zh-CN" altLang="en-US" sz="2400" b="1" dirty="0">
                <a:ea typeface="宋体" panose="02010600030101010101" pitchFamily="2" charset="-122"/>
              </a:rPr>
              <a:t>和</a:t>
            </a:r>
            <a:r>
              <a:rPr lang="en-US" altLang="zh-CN" sz="2400" b="1" dirty="0">
                <a:ea typeface="宋体" panose="02010600030101010101" pitchFamily="2" charset="-122"/>
              </a:rPr>
              <a:t>【</a:t>
            </a:r>
            <a:r>
              <a:rPr lang="zh-CN" altLang="en-US" sz="2400" b="1" dirty="0">
                <a:ea typeface="宋体" panose="02010600030101010101" pitchFamily="2" charset="-122"/>
              </a:rPr>
              <a:t>绿化</a:t>
            </a:r>
            <a:r>
              <a:rPr lang="en-US" altLang="zh-CN" sz="2400" b="1" dirty="0">
                <a:ea typeface="宋体" panose="02010600030101010101" pitchFamily="2" charset="-122"/>
              </a:rPr>
              <a:t>】</a:t>
            </a:r>
            <a:r>
              <a:rPr lang="zh-CN" altLang="en-US" sz="2400" b="1" dirty="0">
                <a:ea typeface="宋体" panose="02010600030101010101" pitchFamily="2" charset="-122"/>
              </a:rPr>
              <a:t>两个协会团体标准验收会（</a:t>
            </a:r>
            <a:r>
              <a:rPr lang="en-US" altLang="zh-CN" sz="2400" b="1" dirty="0">
                <a:solidFill>
                  <a:srgbClr val="FF0000"/>
                </a:solidFill>
                <a:ea typeface="宋体" panose="02010600030101010101" pitchFamily="2" charset="-122"/>
              </a:rPr>
              <a:t>7</a:t>
            </a:r>
            <a:r>
              <a:rPr lang="zh-CN" altLang="en-US" sz="2400" b="1" dirty="0">
                <a:solidFill>
                  <a:srgbClr val="FF0000"/>
                </a:solidFill>
                <a:ea typeface="宋体" panose="02010600030101010101" pitchFamily="2" charset="-122"/>
              </a:rPr>
              <a:t>月，能专会、物专会</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102958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4752528"/>
          </a:xfrm>
        </p:spPr>
        <p:txBody>
          <a:bodyPr/>
          <a:lstStyle/>
          <a:p>
            <a:pPr>
              <a:buClr>
                <a:schemeClr val="tx1"/>
              </a:buClr>
              <a:buSzPct val="90000"/>
            </a:pPr>
            <a:r>
              <a:rPr lang="en-US" altLang="zh-CN" sz="2400" b="1" dirty="0">
                <a:ea typeface="宋体" panose="02010600030101010101" pitchFamily="2" charset="-122"/>
              </a:rPr>
              <a:t>43</a:t>
            </a:r>
            <a:r>
              <a:rPr lang="zh-CN" altLang="en-US" sz="2400" b="1" dirty="0">
                <a:ea typeface="宋体" panose="02010600030101010101" pitchFamily="2" charset="-122"/>
              </a:rPr>
              <a:t>、高校后勤厨师、电工等级证书班培训（</a:t>
            </a:r>
            <a:r>
              <a:rPr lang="en-US" altLang="zh-CN" sz="2400" b="1" dirty="0">
                <a:solidFill>
                  <a:srgbClr val="FF0000"/>
                </a:solidFill>
                <a:ea typeface="宋体" panose="02010600030101010101" pitchFamily="2" charset="-122"/>
              </a:rPr>
              <a:t>7</a:t>
            </a:r>
            <a:r>
              <a:rPr lang="zh-CN" altLang="en-US" sz="2400" b="1" dirty="0">
                <a:solidFill>
                  <a:srgbClr val="FF0000"/>
                </a:solidFill>
                <a:ea typeface="宋体" panose="02010600030101010101" pitchFamily="2" charset="-122"/>
              </a:rPr>
              <a:t>月，伙专会、能专会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44</a:t>
            </a:r>
            <a:r>
              <a:rPr lang="zh-CN" altLang="en-US" sz="2400" b="1" dirty="0">
                <a:ea typeface="宋体" panose="02010600030101010101" pitchFamily="2" charset="-122"/>
              </a:rPr>
              <a:t>、召开第二期通讯员培训暨</a:t>
            </a:r>
            <a:r>
              <a:rPr lang="en-US" altLang="zh-CN" sz="2400" b="1" dirty="0">
                <a:ea typeface="宋体" panose="02010600030101010101" pitchFamily="2" charset="-122"/>
              </a:rPr>
              <a:t>2020</a:t>
            </a:r>
            <a:r>
              <a:rPr lang="zh-CN" altLang="en-US" sz="2400" b="1" dirty="0">
                <a:ea typeface="宋体" panose="02010600030101010101" pitchFamily="2" charset="-122"/>
              </a:rPr>
              <a:t>年度信息宣传表彰大会（</a:t>
            </a:r>
            <a:r>
              <a:rPr lang="en-US" altLang="zh-CN" sz="2400" b="1" dirty="0">
                <a:solidFill>
                  <a:srgbClr val="FF0000"/>
                </a:solidFill>
                <a:ea typeface="宋体" panose="02010600030101010101" pitchFamily="2" charset="-122"/>
              </a:rPr>
              <a:t>7</a:t>
            </a:r>
            <a:r>
              <a:rPr lang="zh-CN" altLang="en-US" sz="2400" b="1" dirty="0">
                <a:solidFill>
                  <a:srgbClr val="FF0000"/>
                </a:solidFill>
                <a:ea typeface="宋体" panose="02010600030101010101" pitchFamily="2" charset="-122"/>
              </a:rPr>
              <a:t>月，秘书处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45</a:t>
            </a:r>
            <a:r>
              <a:rPr lang="zh-CN" altLang="en-US" sz="2400" b="1" dirty="0">
                <a:ea typeface="宋体" panose="02010600030101010101" pitchFamily="2" charset="-122"/>
              </a:rPr>
              <a:t>、组团去省外进行专项调研（</a:t>
            </a:r>
            <a:r>
              <a:rPr lang="zh-CN" altLang="en-US" sz="2400" b="1" dirty="0">
                <a:solidFill>
                  <a:srgbClr val="FF0000"/>
                </a:solidFill>
                <a:ea typeface="宋体" panose="02010600030101010101" pitchFamily="2" charset="-122"/>
              </a:rPr>
              <a:t>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46</a:t>
            </a:r>
            <a:r>
              <a:rPr lang="zh-CN" altLang="en-US" sz="2400" b="1" dirty="0">
                <a:ea typeface="宋体" panose="02010600030101010101" pitchFamily="2" charset="-122"/>
              </a:rPr>
              <a:t>、开展秋季开学食品安全、公寓消防安全、学校供电供水安全交叉检查（</a:t>
            </a:r>
            <a:r>
              <a:rPr lang="en-US" altLang="zh-CN" sz="2400" b="1" dirty="0">
                <a:solidFill>
                  <a:srgbClr val="FF0000"/>
                </a:solidFill>
                <a:ea typeface="宋体" panose="02010600030101010101" pitchFamily="2" charset="-122"/>
              </a:rPr>
              <a:t>9</a:t>
            </a:r>
            <a:r>
              <a:rPr lang="zh-CN" altLang="en-US" sz="2400" b="1" dirty="0">
                <a:solidFill>
                  <a:srgbClr val="FF0000"/>
                </a:solidFill>
                <a:ea typeface="宋体" panose="02010600030101010101" pitchFamily="2" charset="-122"/>
              </a:rPr>
              <a:t>月，各片区</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47</a:t>
            </a:r>
            <a:r>
              <a:rPr lang="zh-CN" altLang="en-US" sz="2400" b="1" dirty="0">
                <a:ea typeface="宋体" panose="02010600030101010101" pitchFamily="2" charset="-122"/>
              </a:rPr>
              <a:t>、完成第二届“学校后勤孺子牛”片区推颂（</a:t>
            </a:r>
            <a:r>
              <a:rPr lang="en-US" altLang="zh-CN" sz="2400" b="1" dirty="0">
                <a:solidFill>
                  <a:srgbClr val="FF0000"/>
                </a:solidFill>
                <a:ea typeface="宋体" panose="02010600030101010101" pitchFamily="2" charset="-122"/>
              </a:rPr>
              <a:t>9</a:t>
            </a:r>
            <a:r>
              <a:rPr lang="zh-CN" altLang="en-US" sz="2400" b="1" dirty="0">
                <a:solidFill>
                  <a:srgbClr val="FF0000"/>
                </a:solidFill>
                <a:ea typeface="宋体" panose="02010600030101010101" pitchFamily="2" charset="-122"/>
              </a:rPr>
              <a:t>月，各片区</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48</a:t>
            </a:r>
            <a:r>
              <a:rPr lang="zh-CN" altLang="en-US" sz="2400" b="1" dirty="0">
                <a:ea typeface="宋体" panose="02010600030101010101" pitchFamily="2" charset="-122"/>
              </a:rPr>
              <a:t>、完成食品安全远程培训第三期考试（</a:t>
            </a:r>
            <a:r>
              <a:rPr lang="en-US" altLang="zh-CN" sz="2400" b="1" dirty="0">
                <a:solidFill>
                  <a:srgbClr val="FF0000"/>
                </a:solidFill>
                <a:ea typeface="宋体" panose="02010600030101010101" pitchFamily="2" charset="-122"/>
              </a:rPr>
              <a:t>9</a:t>
            </a:r>
            <a:r>
              <a:rPr lang="zh-CN" altLang="en-US" sz="2400" b="1" dirty="0">
                <a:solidFill>
                  <a:srgbClr val="FF0000"/>
                </a:solidFill>
                <a:ea typeface="宋体" panose="02010600030101010101" pitchFamily="2" charset="-122"/>
              </a:rPr>
              <a:t>月，伙专会、秘书处</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1608163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4752528"/>
          </a:xfrm>
        </p:spPr>
        <p:txBody>
          <a:bodyPr/>
          <a:lstStyle/>
          <a:p>
            <a:pPr>
              <a:buClr>
                <a:schemeClr val="tx1"/>
              </a:buClr>
              <a:buSzPct val="90000"/>
            </a:pPr>
            <a:r>
              <a:rPr lang="en-US" altLang="zh-CN" sz="2400" b="1" dirty="0">
                <a:ea typeface="宋体" panose="02010600030101010101" pitchFamily="2" charset="-122"/>
              </a:rPr>
              <a:t>49</a:t>
            </a:r>
            <a:r>
              <a:rPr lang="zh-CN" altLang="en-US" sz="2400" b="1" dirty="0">
                <a:ea typeface="宋体" panose="02010600030101010101" pitchFamily="2" charset="-122"/>
              </a:rPr>
              <a:t>、协助教育厅开展示范性食堂、示范性公寓地方标准验收工作（</a:t>
            </a:r>
            <a:r>
              <a:rPr lang="en-US" altLang="zh-CN" sz="2400" b="1" dirty="0">
                <a:solidFill>
                  <a:srgbClr val="FF0000"/>
                </a:solidFill>
                <a:ea typeface="宋体" panose="02010600030101010101" pitchFamily="2" charset="-122"/>
              </a:rPr>
              <a:t>10</a:t>
            </a:r>
            <a:r>
              <a:rPr lang="zh-CN" altLang="en-US" sz="2400" b="1" dirty="0">
                <a:solidFill>
                  <a:srgbClr val="FF0000"/>
                </a:solidFill>
                <a:ea typeface="宋体" panose="02010600030101010101" pitchFamily="2" charset="-122"/>
              </a:rPr>
              <a:t>月，伙专会、寓专会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50</a:t>
            </a:r>
            <a:r>
              <a:rPr lang="zh-CN" altLang="en-US" sz="2400" b="1" dirty="0">
                <a:ea typeface="宋体" panose="02010600030101010101" pitchFamily="2" charset="-122"/>
              </a:rPr>
              <a:t>、召开职教会</a:t>
            </a:r>
            <a:r>
              <a:rPr lang="en-US" altLang="zh-CN" sz="2400" b="1" dirty="0">
                <a:ea typeface="宋体" panose="02010600030101010101" pitchFamily="2" charset="-122"/>
              </a:rPr>
              <a:t>2021</a:t>
            </a:r>
            <a:r>
              <a:rPr lang="zh-CN" altLang="en-US" sz="2400" b="1" dirty="0">
                <a:ea typeface="宋体" panose="02010600030101010101" pitchFamily="2" charset="-122"/>
              </a:rPr>
              <a:t>年年会暨职教后勤专题培训（</a:t>
            </a:r>
            <a:r>
              <a:rPr lang="en-US" altLang="zh-CN" sz="2400" b="1" dirty="0">
                <a:solidFill>
                  <a:srgbClr val="FF0000"/>
                </a:solidFill>
                <a:ea typeface="宋体" panose="02010600030101010101" pitchFamily="2" charset="-122"/>
              </a:rPr>
              <a:t>10</a:t>
            </a:r>
            <a:r>
              <a:rPr lang="zh-CN" altLang="en-US" sz="2400" b="1" dirty="0">
                <a:solidFill>
                  <a:srgbClr val="FF0000"/>
                </a:solidFill>
                <a:ea typeface="宋体" panose="02010600030101010101" pitchFamily="2" charset="-122"/>
              </a:rPr>
              <a:t>月，职教会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51</a:t>
            </a:r>
            <a:r>
              <a:rPr lang="zh-CN" altLang="en-US" sz="2400" b="1" dirty="0">
                <a:ea typeface="宋体" panose="02010600030101010101" pitchFamily="2" charset="-122"/>
              </a:rPr>
              <a:t>、完成四川高校后勤大数据库（初步）建设并试运行（</a:t>
            </a:r>
            <a:r>
              <a:rPr lang="en-US" altLang="zh-CN" sz="2400" b="1" dirty="0">
                <a:solidFill>
                  <a:srgbClr val="FF0000"/>
                </a:solidFill>
                <a:ea typeface="宋体" panose="02010600030101010101" pitchFamily="2" charset="-122"/>
              </a:rPr>
              <a:t>10</a:t>
            </a:r>
            <a:r>
              <a:rPr lang="zh-CN" altLang="en-US" sz="2400" b="1" dirty="0">
                <a:solidFill>
                  <a:srgbClr val="FF0000"/>
                </a:solidFill>
                <a:ea typeface="宋体" panose="02010600030101010101" pitchFamily="2" charset="-122"/>
              </a:rPr>
              <a:t>月，秘书处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52</a:t>
            </a:r>
            <a:r>
              <a:rPr lang="zh-CN" altLang="en-US" sz="2400" b="1" dirty="0">
                <a:ea typeface="宋体" panose="02010600030101010101" pitchFamily="2" charset="-122"/>
              </a:rPr>
              <a:t>、开展第二次企业会员年度评审（</a:t>
            </a:r>
            <a:r>
              <a:rPr lang="en-US" altLang="zh-CN" sz="2400" b="1" dirty="0">
                <a:solidFill>
                  <a:srgbClr val="FF0000"/>
                </a:solidFill>
                <a:ea typeface="宋体" panose="02010600030101010101" pitchFamily="2" charset="-122"/>
              </a:rPr>
              <a:t>10</a:t>
            </a:r>
            <a:r>
              <a:rPr lang="zh-CN" altLang="en-US" sz="2400" b="1" dirty="0">
                <a:solidFill>
                  <a:srgbClr val="FF0000"/>
                </a:solidFill>
                <a:ea typeface="宋体" panose="02010600030101010101" pitchFamily="2" charset="-122"/>
              </a:rPr>
              <a:t>月，相关专委会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53</a:t>
            </a:r>
            <a:r>
              <a:rPr lang="zh-CN" altLang="en-US" sz="2400" b="1" dirty="0">
                <a:ea typeface="宋体" panose="02010600030101010101" pitchFamily="2" charset="-122"/>
              </a:rPr>
              <a:t>、协助教育厅开展“四川省绿色学校”创建验收工作（</a:t>
            </a:r>
            <a:r>
              <a:rPr lang="en-US" altLang="zh-CN" sz="2400" b="1" dirty="0">
                <a:solidFill>
                  <a:srgbClr val="FF0000"/>
                </a:solidFill>
                <a:ea typeface="宋体" panose="02010600030101010101" pitchFamily="2" charset="-122"/>
              </a:rPr>
              <a:t>11</a:t>
            </a:r>
            <a:r>
              <a:rPr lang="zh-CN" altLang="en-US" sz="2400" b="1" dirty="0">
                <a:solidFill>
                  <a:srgbClr val="FF0000"/>
                </a:solidFill>
                <a:ea typeface="宋体" panose="02010600030101010101" pitchFamily="2" charset="-122"/>
              </a:rPr>
              <a:t>月，管服、能专会、物专会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54</a:t>
            </a:r>
            <a:r>
              <a:rPr lang="zh-CN" altLang="en-US" sz="2400" b="1" dirty="0">
                <a:ea typeface="宋体" panose="02010600030101010101" pitchFamily="2" charset="-122"/>
              </a:rPr>
              <a:t>、协助教育厅开展节水型高校创建验收工作（</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月，能专会</a:t>
            </a:r>
            <a:r>
              <a:rPr lang="zh-CN" altLang="en-US" sz="2400" b="1" dirty="0">
                <a:ea typeface="宋体" panose="02010600030101010101" pitchFamily="2" charset="-122"/>
              </a:rPr>
              <a:t>）</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4285498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5112568"/>
          </a:xfrm>
        </p:spPr>
        <p:txBody>
          <a:bodyPr/>
          <a:lstStyle/>
          <a:p>
            <a:pPr>
              <a:lnSpc>
                <a:spcPts val="3300"/>
              </a:lnSpc>
              <a:buClr>
                <a:schemeClr val="tx1"/>
              </a:buClr>
              <a:buSzPct val="90000"/>
            </a:pPr>
            <a:r>
              <a:rPr lang="en-US" altLang="zh-CN" sz="2400" b="1" dirty="0">
                <a:ea typeface="宋体" panose="02010600030101010101" pitchFamily="2" charset="-122"/>
              </a:rPr>
              <a:t>55</a:t>
            </a:r>
            <a:r>
              <a:rPr lang="zh-CN" altLang="en-US" sz="2400" b="1" dirty="0">
                <a:ea typeface="宋体" panose="02010600030101010101" pitchFamily="2" charset="-122"/>
              </a:rPr>
              <a:t>、召开思政会</a:t>
            </a:r>
            <a:r>
              <a:rPr lang="en-US" altLang="zh-CN" sz="2400" b="1" dirty="0">
                <a:ea typeface="宋体" panose="02010600030101010101" pitchFamily="2" charset="-122"/>
              </a:rPr>
              <a:t>2021</a:t>
            </a:r>
            <a:r>
              <a:rPr lang="zh-CN" altLang="en-US" sz="2400" b="1" dirty="0">
                <a:ea typeface="宋体" panose="02010600030101010101" pitchFamily="2" charset="-122"/>
              </a:rPr>
              <a:t>年年会暨四川省高校后勤文化建设成果展示会（</a:t>
            </a:r>
            <a:r>
              <a:rPr lang="en-US" altLang="zh-CN" sz="2400" b="1" dirty="0">
                <a:solidFill>
                  <a:srgbClr val="FF0000"/>
                </a:solidFill>
                <a:ea typeface="宋体" panose="02010600030101010101" pitchFamily="2" charset="-122"/>
              </a:rPr>
              <a:t>11</a:t>
            </a:r>
            <a:r>
              <a:rPr lang="zh-CN" altLang="en-US" sz="2400" b="1" dirty="0">
                <a:solidFill>
                  <a:srgbClr val="FF0000"/>
                </a:solidFill>
                <a:ea typeface="宋体" panose="02010600030101010101" pitchFamily="2" charset="-122"/>
              </a:rPr>
              <a:t>月，思政会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lnSpc>
                <a:spcPts val="3300"/>
              </a:lnSpc>
              <a:buClr>
                <a:schemeClr val="tx1"/>
              </a:buClr>
              <a:buSzPct val="90000"/>
            </a:pPr>
            <a:r>
              <a:rPr lang="en-US" altLang="zh-CN" sz="2400" b="1" dirty="0">
                <a:ea typeface="宋体" panose="02010600030101010101" pitchFamily="2" charset="-122"/>
              </a:rPr>
              <a:t>56</a:t>
            </a:r>
            <a:r>
              <a:rPr lang="zh-CN" altLang="en-US" sz="2400" b="1" dirty="0">
                <a:ea typeface="宋体" panose="02010600030101010101" pitchFamily="2" charset="-122"/>
              </a:rPr>
              <a:t>、召开寓专会</a:t>
            </a:r>
            <a:r>
              <a:rPr lang="en-US" altLang="zh-CN" sz="2400" b="1" dirty="0">
                <a:ea typeface="宋体" panose="02010600030101010101" pitchFamily="2" charset="-122"/>
              </a:rPr>
              <a:t>2021</a:t>
            </a:r>
            <a:r>
              <a:rPr lang="zh-CN" altLang="en-US" sz="2400" b="1" dirty="0">
                <a:ea typeface="宋体" panose="02010600030101010101" pitchFamily="2" charset="-122"/>
              </a:rPr>
              <a:t>年年会暨第三期公寓管理骨干培训（</a:t>
            </a:r>
            <a:r>
              <a:rPr lang="en-US" altLang="zh-CN" sz="2400" b="1" dirty="0">
                <a:solidFill>
                  <a:srgbClr val="FF0000"/>
                </a:solidFill>
                <a:ea typeface="宋体" panose="02010600030101010101" pitchFamily="2" charset="-122"/>
              </a:rPr>
              <a:t>11</a:t>
            </a:r>
            <a:r>
              <a:rPr lang="zh-CN" altLang="en-US" sz="2400" b="1" dirty="0">
                <a:solidFill>
                  <a:srgbClr val="FF0000"/>
                </a:solidFill>
                <a:ea typeface="宋体" panose="02010600030101010101" pitchFamily="2" charset="-122"/>
              </a:rPr>
              <a:t>月，寓专会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lnSpc>
                <a:spcPts val="3300"/>
              </a:lnSpc>
              <a:buClr>
                <a:schemeClr val="tx1"/>
              </a:buClr>
              <a:buSzPct val="90000"/>
            </a:pPr>
            <a:r>
              <a:rPr lang="en-US" altLang="zh-CN" sz="2400" b="1" dirty="0">
                <a:ea typeface="宋体" panose="02010600030101010101" pitchFamily="2" charset="-122"/>
              </a:rPr>
              <a:t>57</a:t>
            </a:r>
            <a:r>
              <a:rPr lang="zh-CN" altLang="en-US" sz="2400" b="1" dirty="0">
                <a:ea typeface="宋体" panose="02010600030101010101" pitchFamily="2" charset="-122"/>
              </a:rPr>
              <a:t>、召开智慧校园建设研讨会（</a:t>
            </a:r>
            <a:r>
              <a:rPr lang="en-US" altLang="zh-CN" sz="2400" b="1" dirty="0">
                <a:solidFill>
                  <a:srgbClr val="FF0000"/>
                </a:solidFill>
                <a:ea typeface="宋体" panose="02010600030101010101" pitchFamily="2" charset="-122"/>
              </a:rPr>
              <a:t>11</a:t>
            </a:r>
            <a:r>
              <a:rPr lang="zh-CN" altLang="en-US" sz="2400" b="1" dirty="0">
                <a:solidFill>
                  <a:srgbClr val="FF0000"/>
                </a:solidFill>
                <a:ea typeface="宋体" panose="02010600030101010101" pitchFamily="2" charset="-122"/>
              </a:rPr>
              <a:t>月，信专会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lnSpc>
                <a:spcPts val="3300"/>
              </a:lnSpc>
              <a:buClr>
                <a:schemeClr val="tx1"/>
              </a:buClr>
              <a:buSzPct val="90000"/>
            </a:pPr>
            <a:r>
              <a:rPr lang="en-US" altLang="zh-CN" sz="2400" b="1" dirty="0">
                <a:ea typeface="宋体" panose="02010600030101010101" pitchFamily="2" charset="-122"/>
              </a:rPr>
              <a:t>58</a:t>
            </a:r>
            <a:r>
              <a:rPr lang="zh-CN" altLang="en-US" sz="2400" b="1" dirty="0">
                <a:ea typeface="宋体" panose="02010600030101010101" pitchFamily="2" charset="-122"/>
              </a:rPr>
              <a:t>、协助教育厅指导高校完成“食堂食品安全智能化平台”</a:t>
            </a:r>
            <a:r>
              <a:rPr lang="en-US" altLang="zh-CN" sz="2400" b="1" dirty="0">
                <a:ea typeface="宋体" panose="02010600030101010101" pitchFamily="2" charset="-122"/>
              </a:rPr>
              <a:t>2021</a:t>
            </a:r>
            <a:r>
              <a:rPr lang="zh-CN" altLang="en-US" sz="2400" b="1" dirty="0">
                <a:ea typeface="宋体" panose="02010600030101010101" pitchFamily="2" charset="-122"/>
              </a:rPr>
              <a:t>年度建设任务（</a:t>
            </a:r>
            <a:r>
              <a:rPr lang="en-US" altLang="zh-CN" sz="2400" b="1" dirty="0">
                <a:solidFill>
                  <a:srgbClr val="FF0000"/>
                </a:solidFill>
                <a:ea typeface="宋体" panose="02010600030101010101" pitchFamily="2" charset="-122"/>
              </a:rPr>
              <a:t>11</a:t>
            </a:r>
            <a:r>
              <a:rPr lang="zh-CN" altLang="en-US" sz="2400" b="1" dirty="0">
                <a:solidFill>
                  <a:srgbClr val="FF0000"/>
                </a:solidFill>
                <a:ea typeface="宋体" panose="02010600030101010101" pitchFamily="2" charset="-122"/>
              </a:rPr>
              <a:t>月，伙专会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lnSpc>
                <a:spcPts val="3300"/>
              </a:lnSpc>
              <a:buClr>
                <a:schemeClr val="tx1"/>
              </a:buClr>
              <a:buSzPct val="90000"/>
            </a:pPr>
            <a:r>
              <a:rPr lang="en-US" altLang="zh-CN" sz="2400" dirty="0">
                <a:ea typeface="宋体" panose="02010600030101010101" pitchFamily="2" charset="-122"/>
              </a:rPr>
              <a:t>59</a:t>
            </a:r>
            <a:r>
              <a:rPr lang="zh-CN" altLang="en-US" sz="2400" dirty="0">
                <a:ea typeface="宋体" panose="02010600030101010101" pitchFamily="2" charset="-122"/>
              </a:rPr>
              <a:t>、协助教育厅完成第二届“学校后勤孺子牛”推颂活动暨颁奖活动（</a:t>
            </a:r>
            <a:r>
              <a:rPr lang="en-US" altLang="zh-CN" sz="2400" dirty="0">
                <a:solidFill>
                  <a:srgbClr val="FF0000"/>
                </a:solidFill>
                <a:ea typeface="宋体" panose="02010600030101010101" pitchFamily="2" charset="-122"/>
              </a:rPr>
              <a:t>12</a:t>
            </a:r>
            <a:r>
              <a:rPr lang="zh-CN" altLang="en-US" sz="2400" dirty="0">
                <a:solidFill>
                  <a:srgbClr val="FF0000"/>
                </a:solidFill>
                <a:ea typeface="宋体" panose="02010600030101010101" pitchFamily="2" charset="-122"/>
              </a:rPr>
              <a:t>月，秘书处</a:t>
            </a:r>
            <a:r>
              <a:rPr lang="zh-CN" altLang="en-US" sz="2400" dirty="0">
                <a:ea typeface="宋体" panose="02010600030101010101" pitchFamily="2" charset="-122"/>
              </a:rPr>
              <a:t>）</a:t>
            </a:r>
          </a:p>
          <a:p>
            <a:pPr>
              <a:lnSpc>
                <a:spcPts val="3300"/>
              </a:lnSpc>
              <a:buClr>
                <a:schemeClr val="tx1"/>
              </a:buClr>
              <a:buSzPct val="90000"/>
            </a:pPr>
            <a:r>
              <a:rPr lang="en-US" altLang="zh-CN" sz="2400" dirty="0">
                <a:ea typeface="宋体" panose="02010600030101010101" pitchFamily="2" charset="-122"/>
              </a:rPr>
              <a:t>60</a:t>
            </a:r>
            <a:r>
              <a:rPr lang="zh-CN" altLang="en-US" sz="2400" dirty="0">
                <a:ea typeface="宋体" panose="02010600030101010101" pitchFamily="2" charset="-122"/>
              </a:rPr>
              <a:t>、协助教育厅完成龙泉山城市森林公园植树履责目标任务（</a:t>
            </a:r>
            <a:r>
              <a:rPr lang="en-US" altLang="zh-CN" sz="2400" dirty="0">
                <a:solidFill>
                  <a:srgbClr val="FF0000"/>
                </a:solidFill>
                <a:ea typeface="宋体" panose="02010600030101010101" pitchFamily="2" charset="-122"/>
              </a:rPr>
              <a:t>12</a:t>
            </a:r>
            <a:r>
              <a:rPr lang="zh-CN" altLang="en-US" sz="2400" dirty="0">
                <a:solidFill>
                  <a:srgbClr val="FF0000"/>
                </a:solidFill>
                <a:ea typeface="宋体" panose="02010600030101010101" pitchFamily="2" charset="-122"/>
              </a:rPr>
              <a:t>月，物专会</a:t>
            </a:r>
            <a:r>
              <a:rPr lang="zh-CN" altLang="en-US" sz="2400" dirty="0">
                <a:ea typeface="宋体" panose="02010600030101010101" pitchFamily="2" charset="-122"/>
              </a:rPr>
              <a:t>）</a:t>
            </a:r>
          </a:p>
          <a:p>
            <a:pPr>
              <a:buClr>
                <a:schemeClr val="tx1"/>
              </a:buClr>
              <a:buSzPct val="90000"/>
            </a:pPr>
            <a:endParaRPr lang="en-US" altLang="zh-CN" sz="2400" dirty="0">
              <a:ea typeface="宋体" panose="02010600030101010101" pitchFamily="2" charset="-122"/>
            </a:endParaRPr>
          </a:p>
        </p:txBody>
      </p:sp>
    </p:spTree>
    <p:extLst>
      <p:ext uri="{BB962C8B-B14F-4D97-AF65-F5344CB8AC3E}">
        <p14:creationId xmlns:p14="http://schemas.microsoft.com/office/powerpoint/2010/main" val="1663098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三、协会</a:t>
            </a:r>
            <a:r>
              <a:rPr lang="en-US" altLang="zh-CN" sz="3200" dirty="0">
                <a:ea typeface="宋体" panose="02010600030101010101" pitchFamily="2" charset="-122"/>
              </a:rPr>
              <a:t>2021</a:t>
            </a:r>
            <a:r>
              <a:rPr lang="zh-CN" altLang="en-US" sz="3200" dirty="0">
                <a:ea typeface="宋体" panose="02010600030101010101" pitchFamily="2" charset="-122"/>
              </a:rPr>
              <a:t>年重点工作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27584" y="1340768"/>
            <a:ext cx="7344816" cy="5356894"/>
          </a:xfrm>
        </p:spPr>
        <p:txBody>
          <a:bodyPr/>
          <a:lstStyle/>
          <a:p>
            <a:pPr>
              <a:buClr>
                <a:schemeClr val="tx1"/>
              </a:buClr>
              <a:buSzPct val="90000"/>
            </a:pPr>
            <a:r>
              <a:rPr lang="en-US" altLang="zh-CN" sz="2400" b="1" dirty="0">
                <a:ea typeface="宋体" panose="02010600030101010101" pitchFamily="2" charset="-122"/>
              </a:rPr>
              <a:t>61</a:t>
            </a:r>
            <a:r>
              <a:rPr lang="zh-CN" altLang="en-US" sz="2400" b="1" dirty="0">
                <a:ea typeface="宋体" panose="02010600030101010101" pitchFamily="2" charset="-122"/>
              </a:rPr>
              <a:t>、协助教育厅基本完成</a:t>
            </a:r>
            <a:r>
              <a:rPr lang="en-US" altLang="zh-CN" sz="2400" b="1" dirty="0">
                <a:ea typeface="宋体" panose="02010600030101010101" pitchFamily="2" charset="-122"/>
              </a:rPr>
              <a:t>《</a:t>
            </a:r>
            <a:r>
              <a:rPr lang="zh-CN" altLang="en-US" sz="2400" b="1" dirty="0">
                <a:ea typeface="宋体" panose="02010600030101010101" pitchFamily="2" charset="-122"/>
              </a:rPr>
              <a:t>四川省高等院校学生食堂管理服务规范（地方标准）</a:t>
            </a:r>
            <a:r>
              <a:rPr lang="en-US" altLang="zh-CN" sz="2400" b="1" dirty="0">
                <a:ea typeface="宋体" panose="02010600030101010101" pitchFamily="2" charset="-122"/>
              </a:rPr>
              <a:t>》</a:t>
            </a:r>
            <a:r>
              <a:rPr lang="zh-CN" altLang="en-US" sz="2400" b="1" dirty="0">
                <a:ea typeface="宋体" panose="02010600030101010101" pitchFamily="2" charset="-122"/>
              </a:rPr>
              <a:t>、</a:t>
            </a:r>
            <a:r>
              <a:rPr lang="en-US" altLang="zh-CN" sz="2400" b="1" dirty="0">
                <a:ea typeface="宋体" panose="02010600030101010101" pitchFamily="2" charset="-122"/>
              </a:rPr>
              <a:t>《</a:t>
            </a:r>
            <a:r>
              <a:rPr lang="zh-CN" altLang="en-US" sz="2400" b="1" dirty="0">
                <a:ea typeface="宋体" panose="02010600030101010101" pitchFamily="2" charset="-122"/>
              </a:rPr>
              <a:t>四川省高等院校学生公寓管理服务规范（地方标准）</a:t>
            </a:r>
            <a:r>
              <a:rPr lang="en-US" altLang="zh-CN" sz="2400" b="1" dirty="0">
                <a:ea typeface="宋体" panose="02010600030101010101" pitchFamily="2" charset="-122"/>
              </a:rPr>
              <a:t>》</a:t>
            </a:r>
            <a:r>
              <a:rPr lang="zh-CN" altLang="en-US" sz="2400" b="1" dirty="0">
                <a:ea typeface="宋体" panose="02010600030101010101" pitchFamily="2" charset="-122"/>
              </a:rPr>
              <a:t>制定工作（</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月，伙专会、寓专会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62</a:t>
            </a:r>
            <a:r>
              <a:rPr lang="zh-CN" altLang="en-US" sz="2400" b="1" dirty="0">
                <a:ea typeface="宋体" panose="02010600030101010101" pitchFamily="2" charset="-122"/>
              </a:rPr>
              <a:t>、召开协会三届七次理事会（</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月，秘书处</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b="1" dirty="0">
                <a:ea typeface="宋体" panose="02010600030101010101" pitchFamily="2" charset="-122"/>
              </a:rPr>
              <a:t>63</a:t>
            </a:r>
            <a:r>
              <a:rPr lang="zh-CN" altLang="en-US" sz="2400" b="1" dirty="0">
                <a:ea typeface="宋体" panose="02010600030101010101" pitchFamily="2" charset="-122"/>
              </a:rPr>
              <a:t>、召开物专会</a:t>
            </a:r>
            <a:r>
              <a:rPr lang="en-US" altLang="zh-CN" sz="2400" b="1" dirty="0">
                <a:ea typeface="宋体" panose="02010600030101010101" pitchFamily="2" charset="-122"/>
              </a:rPr>
              <a:t>2021</a:t>
            </a:r>
            <a:r>
              <a:rPr lang="zh-CN" altLang="en-US" sz="2400" b="1" dirty="0">
                <a:ea typeface="宋体" panose="02010600030101010101" pitchFamily="2" charset="-122"/>
              </a:rPr>
              <a:t>年年会暨校园物业专题培训（</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月，物专会</a:t>
            </a:r>
            <a:r>
              <a:rPr lang="zh-CN" altLang="en-US" sz="2400" b="1" dirty="0">
                <a:ea typeface="宋体" panose="02010600030101010101" pitchFamily="2" charset="-122"/>
              </a:rPr>
              <a:t>）</a:t>
            </a:r>
            <a:endParaRPr lang="en-US" altLang="zh-CN" sz="2400" b="1" dirty="0">
              <a:ea typeface="宋体" panose="02010600030101010101" pitchFamily="2" charset="-122"/>
            </a:endParaRPr>
          </a:p>
          <a:p>
            <a:pPr>
              <a:buClr>
                <a:schemeClr val="tx1"/>
              </a:buClr>
              <a:buSzPct val="90000"/>
            </a:pPr>
            <a:r>
              <a:rPr lang="en-US" altLang="zh-CN" sz="2400" dirty="0">
                <a:ea typeface="宋体" panose="02010600030101010101" pitchFamily="2" charset="-122"/>
              </a:rPr>
              <a:t>64</a:t>
            </a:r>
            <a:r>
              <a:rPr lang="zh-CN" altLang="en-US" sz="2400" dirty="0">
                <a:ea typeface="宋体" panose="02010600030101010101" pitchFamily="2" charset="-122"/>
              </a:rPr>
              <a:t>、召开</a:t>
            </a:r>
            <a:r>
              <a:rPr lang="en-US" altLang="zh-CN" sz="2400" dirty="0">
                <a:ea typeface="宋体" panose="02010600030101010101" pitchFamily="2" charset="-122"/>
              </a:rPr>
              <a:t>2021</a:t>
            </a:r>
            <a:r>
              <a:rPr lang="zh-CN" altLang="en-US" sz="2400" dirty="0">
                <a:ea typeface="宋体" panose="02010600030101010101" pitchFamily="2" charset="-122"/>
              </a:rPr>
              <a:t>年度企业会员座谈会（</a:t>
            </a:r>
            <a:r>
              <a:rPr lang="en-US" altLang="zh-CN" sz="2400" dirty="0">
                <a:solidFill>
                  <a:srgbClr val="FF0000"/>
                </a:solidFill>
                <a:ea typeface="宋体" panose="02010600030101010101" pitchFamily="2" charset="-122"/>
              </a:rPr>
              <a:t>12</a:t>
            </a:r>
            <a:r>
              <a:rPr lang="zh-CN" altLang="en-US" sz="2400" dirty="0">
                <a:solidFill>
                  <a:srgbClr val="FF0000"/>
                </a:solidFill>
                <a:ea typeface="宋体" panose="02010600030101010101" pitchFamily="2" charset="-122"/>
              </a:rPr>
              <a:t>月，秘书处</a:t>
            </a:r>
            <a:r>
              <a:rPr lang="zh-CN" altLang="en-US" sz="2400" dirty="0">
                <a:ea typeface="宋体" panose="02010600030101010101" pitchFamily="2" charset="-122"/>
              </a:rPr>
              <a:t>）</a:t>
            </a:r>
          </a:p>
          <a:p>
            <a:pPr>
              <a:buClr>
                <a:schemeClr val="tx1"/>
              </a:buClr>
              <a:buSzPct val="90000"/>
            </a:pPr>
            <a:r>
              <a:rPr lang="en-US" altLang="zh-CN" sz="2400" dirty="0">
                <a:ea typeface="宋体" panose="02010600030101010101" pitchFamily="2" charset="-122"/>
              </a:rPr>
              <a:t>65</a:t>
            </a:r>
            <a:r>
              <a:rPr lang="zh-CN" altLang="en-US" sz="2400" dirty="0">
                <a:ea typeface="宋体" panose="02010600030101010101" pitchFamily="2" charset="-122"/>
              </a:rPr>
              <a:t>、编辑出版</a:t>
            </a:r>
            <a:r>
              <a:rPr lang="en-US" altLang="zh-CN" sz="2400" dirty="0">
                <a:ea typeface="宋体" panose="02010600030101010101" pitchFamily="2" charset="-122"/>
              </a:rPr>
              <a:t>《</a:t>
            </a:r>
            <a:r>
              <a:rPr lang="zh-CN" altLang="en-US" sz="2400" dirty="0">
                <a:ea typeface="宋体" panose="02010600030101010101" pitchFamily="2" charset="-122"/>
              </a:rPr>
              <a:t>四川省高校后勤基建工作研究论文集（</a:t>
            </a:r>
            <a:r>
              <a:rPr lang="en-US" altLang="zh-CN" sz="2400" dirty="0">
                <a:ea typeface="宋体" panose="02010600030101010101" pitchFamily="2" charset="-122"/>
              </a:rPr>
              <a:t>20210</a:t>
            </a:r>
            <a:r>
              <a:rPr lang="zh-CN" altLang="en-US" sz="2400" dirty="0">
                <a:ea typeface="宋体" panose="02010600030101010101" pitchFamily="2" charset="-122"/>
              </a:rPr>
              <a:t>）</a:t>
            </a:r>
            <a:r>
              <a:rPr lang="en-US" altLang="zh-CN" sz="2400" dirty="0">
                <a:ea typeface="宋体" panose="02010600030101010101" pitchFamily="2" charset="-122"/>
              </a:rPr>
              <a:t>》</a:t>
            </a:r>
            <a:r>
              <a:rPr lang="zh-CN" altLang="en-US" sz="2400" dirty="0">
                <a:ea typeface="宋体" panose="02010600030101010101" pitchFamily="2" charset="-122"/>
              </a:rPr>
              <a:t>（</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月，咨询委员会、秘书处</a:t>
            </a:r>
            <a:r>
              <a:rPr lang="zh-CN" altLang="en-US" sz="2400" dirty="0">
                <a:ea typeface="宋体" panose="02010600030101010101" pitchFamily="2" charset="-122"/>
              </a:rPr>
              <a:t>）</a:t>
            </a:r>
          </a:p>
          <a:p>
            <a:pPr>
              <a:buClr>
                <a:schemeClr val="tx1"/>
              </a:buClr>
              <a:buSzPct val="90000"/>
            </a:pPr>
            <a:r>
              <a:rPr lang="en-US" altLang="zh-CN" sz="2400" dirty="0">
                <a:ea typeface="宋体" panose="02010600030101010101" pitchFamily="2" charset="-122"/>
              </a:rPr>
              <a:t>66</a:t>
            </a:r>
            <a:r>
              <a:rPr lang="zh-CN" altLang="en-US" sz="2400" dirty="0">
                <a:ea typeface="宋体" panose="02010600030101010101" pitchFamily="2" charset="-122"/>
              </a:rPr>
              <a:t>、完成</a:t>
            </a:r>
            <a:r>
              <a:rPr lang="en-US" altLang="zh-CN" sz="2400" dirty="0">
                <a:ea typeface="宋体" panose="02010600030101010101" pitchFamily="2" charset="-122"/>
              </a:rPr>
              <a:t>2018-2019</a:t>
            </a:r>
            <a:r>
              <a:rPr lang="zh-CN" altLang="en-US" sz="2400" dirty="0">
                <a:ea typeface="宋体" panose="02010600030101010101" pitchFamily="2" charset="-122"/>
              </a:rPr>
              <a:t>和</a:t>
            </a:r>
            <a:r>
              <a:rPr lang="en-US" altLang="zh-CN" sz="2400" dirty="0">
                <a:ea typeface="宋体" panose="02010600030101010101" pitchFamily="2" charset="-122"/>
              </a:rPr>
              <a:t>2020-2021</a:t>
            </a:r>
            <a:r>
              <a:rPr lang="zh-CN" altLang="en-US" sz="2400" dirty="0">
                <a:ea typeface="宋体" panose="02010600030101010101" pitchFamily="2" charset="-122"/>
              </a:rPr>
              <a:t>年度立项课题结题工作。（</a:t>
            </a:r>
            <a:r>
              <a:rPr lang="en-US" altLang="zh-CN" sz="2400" b="1" dirty="0">
                <a:solidFill>
                  <a:srgbClr val="FF0000"/>
                </a:solidFill>
                <a:ea typeface="宋体" panose="02010600030101010101" pitchFamily="2" charset="-122"/>
              </a:rPr>
              <a:t>12</a:t>
            </a:r>
            <a:r>
              <a:rPr lang="zh-CN" altLang="en-US" sz="2400" b="1" dirty="0">
                <a:solidFill>
                  <a:srgbClr val="FF0000"/>
                </a:solidFill>
                <a:ea typeface="宋体" panose="02010600030101010101" pitchFamily="2" charset="-122"/>
              </a:rPr>
              <a:t>月，咨询委员会</a:t>
            </a:r>
            <a:r>
              <a:rPr lang="zh-CN" altLang="en-US" sz="2400" dirty="0">
                <a:ea typeface="宋体" panose="02010600030101010101" pitchFamily="2" charset="-122"/>
              </a:rPr>
              <a:t>）</a:t>
            </a:r>
          </a:p>
          <a:p>
            <a:pPr>
              <a:buClr>
                <a:schemeClr val="tx1"/>
              </a:buClr>
              <a:buSzPct val="90000"/>
            </a:pPr>
            <a:endParaRPr lang="en-US" altLang="zh-CN" sz="2400" dirty="0">
              <a:ea typeface="宋体" panose="02010600030101010101" pitchFamily="2" charset="-122"/>
            </a:endParaRPr>
          </a:p>
        </p:txBody>
      </p:sp>
    </p:spTree>
    <p:extLst>
      <p:ext uri="{BB962C8B-B14F-4D97-AF65-F5344CB8AC3E}">
        <p14:creationId xmlns:p14="http://schemas.microsoft.com/office/powerpoint/2010/main" val="2921371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四、协会三届三次年会</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99592" y="1340768"/>
            <a:ext cx="7344816" cy="5112568"/>
          </a:xfrm>
        </p:spPr>
        <p:txBody>
          <a:bodyPr/>
          <a:lstStyle/>
          <a:p>
            <a:pPr>
              <a:lnSpc>
                <a:spcPct val="150000"/>
              </a:lnSpc>
              <a:buClr>
                <a:schemeClr val="tx1"/>
              </a:buClr>
              <a:buSzPct val="90000"/>
            </a:pPr>
            <a:r>
              <a:rPr lang="en-US" altLang="zh-CN" sz="2000" dirty="0">
                <a:ea typeface="宋体" panose="02010600030101010101" pitchFamily="2" charset="-122"/>
              </a:rPr>
              <a:t>1</a:t>
            </a:r>
            <a:r>
              <a:rPr lang="zh-CN" altLang="en-US" sz="2000" dirty="0">
                <a:ea typeface="宋体" panose="02010600030101010101" pitchFamily="2" charset="-122"/>
              </a:rPr>
              <a:t>、时间：</a:t>
            </a:r>
            <a:r>
              <a:rPr lang="en-US" altLang="zh-CN" sz="2000" b="1" dirty="0">
                <a:ea typeface="宋体" panose="02010600030101010101" pitchFamily="2" charset="-122"/>
              </a:rPr>
              <a:t>4</a:t>
            </a:r>
            <a:r>
              <a:rPr lang="zh-CN" altLang="en-US" sz="2000" b="1" dirty="0">
                <a:ea typeface="宋体" panose="02010600030101010101" pitchFamily="2" charset="-122"/>
              </a:rPr>
              <a:t>月</a:t>
            </a:r>
            <a:r>
              <a:rPr lang="en-US" altLang="zh-CN" sz="2000" b="1" dirty="0">
                <a:ea typeface="宋体" panose="02010600030101010101" pitchFamily="2" charset="-122"/>
              </a:rPr>
              <a:t>22</a:t>
            </a:r>
            <a:r>
              <a:rPr lang="zh-CN" altLang="en-US" sz="2000" b="1" dirty="0">
                <a:ea typeface="宋体" panose="02010600030101010101" pitchFamily="2" charset="-122"/>
              </a:rPr>
              <a:t>日报到，</a:t>
            </a:r>
            <a:r>
              <a:rPr lang="en-US" altLang="zh-CN" sz="2000" b="1" dirty="0">
                <a:ea typeface="宋体" panose="02010600030101010101" pitchFamily="2" charset="-122"/>
              </a:rPr>
              <a:t>4</a:t>
            </a:r>
            <a:r>
              <a:rPr lang="zh-CN" altLang="en-US" sz="2000" b="1" dirty="0">
                <a:ea typeface="宋体" panose="02010600030101010101" pitchFamily="2" charset="-122"/>
              </a:rPr>
              <a:t>月</a:t>
            </a:r>
            <a:r>
              <a:rPr lang="en-US" altLang="zh-CN" sz="2000" b="1" dirty="0">
                <a:ea typeface="宋体" panose="02010600030101010101" pitchFamily="2" charset="-122"/>
              </a:rPr>
              <a:t>23</a:t>
            </a:r>
            <a:r>
              <a:rPr lang="zh-CN" altLang="en-US" sz="2000" b="1" dirty="0">
                <a:ea typeface="宋体" panose="02010600030101010101" pitchFamily="2" charset="-122"/>
              </a:rPr>
              <a:t>日全天</a:t>
            </a:r>
            <a:endParaRPr lang="en-US" altLang="zh-CN" sz="2000" dirty="0">
              <a:ea typeface="宋体" panose="02010600030101010101" pitchFamily="2" charset="-122"/>
            </a:endParaRPr>
          </a:p>
          <a:p>
            <a:pPr>
              <a:lnSpc>
                <a:spcPct val="150000"/>
              </a:lnSpc>
              <a:buClr>
                <a:schemeClr val="tx1"/>
              </a:buClr>
              <a:buSzPct val="90000"/>
            </a:pPr>
            <a:r>
              <a:rPr lang="en-US" altLang="zh-CN" sz="2000" dirty="0">
                <a:ea typeface="宋体" panose="02010600030101010101" pitchFamily="2" charset="-122"/>
              </a:rPr>
              <a:t>2</a:t>
            </a:r>
            <a:r>
              <a:rPr lang="zh-CN" altLang="en-US" sz="2000" dirty="0">
                <a:ea typeface="宋体" panose="02010600030101010101" pitchFamily="2" charset="-122"/>
              </a:rPr>
              <a:t>、地点：</a:t>
            </a:r>
            <a:r>
              <a:rPr lang="zh-CN" altLang="en-US" sz="2000" b="1" dirty="0">
                <a:ea typeface="宋体" panose="02010600030101010101" pitchFamily="2" charset="-122"/>
              </a:rPr>
              <a:t>眉山，四川工商学院，东坡国际大酒店</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3</a:t>
            </a:r>
            <a:r>
              <a:rPr lang="zh-CN" altLang="en-US" sz="2000" b="1" dirty="0">
                <a:ea typeface="宋体" panose="02010600030101010101" pitchFamily="2" charset="-122"/>
              </a:rPr>
              <a:t>、参会人员：各校分管后勤的校领导、学校后勤负责人</a:t>
            </a:r>
            <a:endParaRPr lang="en-US" altLang="zh-CN" sz="2000" dirty="0">
              <a:ea typeface="宋体" panose="02010600030101010101" pitchFamily="2" charset="-122"/>
            </a:endParaRPr>
          </a:p>
          <a:p>
            <a:pPr>
              <a:lnSpc>
                <a:spcPct val="150000"/>
              </a:lnSpc>
              <a:buClr>
                <a:schemeClr val="tx1"/>
              </a:buClr>
              <a:buSzPct val="90000"/>
            </a:pPr>
            <a:r>
              <a:rPr lang="en-US" altLang="zh-CN" sz="2000" dirty="0">
                <a:ea typeface="宋体" panose="02010600030101010101" pitchFamily="2" charset="-122"/>
              </a:rPr>
              <a:t>4</a:t>
            </a:r>
            <a:r>
              <a:rPr lang="zh-CN" altLang="en-US" sz="2000" dirty="0">
                <a:ea typeface="宋体" panose="02010600030101010101" pitchFamily="2" charset="-122"/>
              </a:rPr>
              <a:t>、会议安排：上午，</a:t>
            </a:r>
            <a:r>
              <a:rPr lang="en-US" altLang="zh-CN" sz="2000" dirty="0">
                <a:ea typeface="宋体" panose="02010600030101010101" pitchFamily="2" charset="-122"/>
              </a:rPr>
              <a:t>2020</a:t>
            </a:r>
            <a:r>
              <a:rPr lang="zh-CN" altLang="en-US" sz="2000" dirty="0">
                <a:ea typeface="宋体" panose="02010600030101010101" pitchFamily="2" charset="-122"/>
              </a:rPr>
              <a:t>年工作总结暨</a:t>
            </a:r>
            <a:r>
              <a:rPr lang="en-US" altLang="zh-CN" sz="2000" dirty="0">
                <a:ea typeface="宋体" panose="02010600030101010101" pitchFamily="2" charset="-122"/>
              </a:rPr>
              <a:t>2021</a:t>
            </a:r>
            <a:r>
              <a:rPr lang="zh-CN" altLang="en-US" sz="2000" dirty="0">
                <a:ea typeface="宋体" panose="02010600030101010101" pitchFamily="2" charset="-122"/>
              </a:rPr>
              <a:t>年工作计划、财务报告、表彰</a:t>
            </a:r>
            <a:r>
              <a:rPr lang="en-US" altLang="zh-CN" sz="2000" dirty="0">
                <a:ea typeface="宋体" panose="02010600030101010101" pitchFamily="2" charset="-122"/>
              </a:rPr>
              <a:t>2017-2019</a:t>
            </a:r>
            <a:r>
              <a:rPr lang="zh-CN" altLang="en-US" sz="2000" dirty="0">
                <a:ea typeface="宋体" panose="02010600030101010101" pitchFamily="2" charset="-122"/>
              </a:rPr>
              <a:t>年度先进集体、先进个人、经验交流（西南财大、四川工商学院、西南石油大学）、</a:t>
            </a:r>
            <a:r>
              <a:rPr lang="en-US" altLang="zh-CN" sz="2000" dirty="0">
                <a:ea typeface="宋体" panose="02010600030101010101" pitchFamily="2" charset="-122"/>
              </a:rPr>
              <a:t>e</a:t>
            </a:r>
            <a:r>
              <a:rPr lang="zh-CN" altLang="en-US" sz="2000" dirty="0">
                <a:ea typeface="宋体" panose="02010600030101010101" pitchFamily="2" charset="-122"/>
              </a:rPr>
              <a:t>帮扶平台介绍、最美网红校园打卡点评选介绍、专家讲座；下午分组讨论，参观校园。</a:t>
            </a:r>
            <a:endParaRPr lang="en-US" altLang="zh-CN" sz="2000" dirty="0">
              <a:ea typeface="宋体" panose="02010600030101010101" pitchFamily="2" charset="-122"/>
            </a:endParaRPr>
          </a:p>
          <a:p>
            <a:pPr>
              <a:lnSpc>
                <a:spcPct val="150000"/>
              </a:lnSpc>
              <a:buClr>
                <a:schemeClr val="tx1"/>
              </a:buClr>
              <a:buSzPct val="90000"/>
            </a:pPr>
            <a:r>
              <a:rPr lang="en-US" altLang="zh-CN" sz="2000" dirty="0">
                <a:ea typeface="宋体" panose="02010600030101010101" pitchFamily="2" charset="-122"/>
              </a:rPr>
              <a:t>5</a:t>
            </a:r>
            <a:r>
              <a:rPr lang="zh-CN" altLang="en-US" sz="2000" dirty="0">
                <a:ea typeface="宋体" panose="02010600030101010101" pitchFamily="2" charset="-122"/>
              </a:rPr>
              <a:t>、欢迎企业会员参会，同时在会场外提供展位，可安排</a:t>
            </a:r>
            <a:r>
              <a:rPr lang="en-US" altLang="zh-CN" sz="2000" dirty="0">
                <a:ea typeface="宋体" panose="02010600030101010101" pitchFamily="2" charset="-122"/>
              </a:rPr>
              <a:t>2</a:t>
            </a:r>
            <a:r>
              <a:rPr lang="zh-CN" altLang="en-US" sz="2000" dirty="0">
                <a:ea typeface="宋体" panose="02010600030101010101" pitchFamily="2" charset="-122"/>
              </a:rPr>
              <a:t>家企业作大会发言。</a:t>
            </a:r>
            <a:endParaRPr lang="en-US" altLang="zh-CN" sz="2000" dirty="0">
              <a:ea typeface="宋体" panose="02010600030101010101" pitchFamily="2" charset="-122"/>
            </a:endParaRPr>
          </a:p>
          <a:p>
            <a:pPr>
              <a:buClr>
                <a:schemeClr val="tx1"/>
              </a:buClr>
              <a:buSzPct val="90000"/>
            </a:pPr>
            <a:endParaRPr lang="en-US" altLang="zh-CN" sz="2400" dirty="0">
              <a:ea typeface="宋体" panose="02010600030101010101" pitchFamily="2" charset="-122"/>
            </a:endParaRPr>
          </a:p>
          <a:p>
            <a:pPr marL="0" indent="0">
              <a:buClr>
                <a:schemeClr val="tx1"/>
              </a:buClr>
              <a:buSzPct val="90000"/>
              <a:buNone/>
            </a:pPr>
            <a:endParaRPr lang="en-US" altLang="zh-CN" sz="2400" dirty="0">
              <a:ea typeface="宋体" panose="02010600030101010101" pitchFamily="2" charset="-122"/>
            </a:endParaRPr>
          </a:p>
        </p:txBody>
      </p:sp>
    </p:spTree>
    <p:extLst>
      <p:ext uri="{BB962C8B-B14F-4D97-AF65-F5344CB8AC3E}">
        <p14:creationId xmlns:p14="http://schemas.microsoft.com/office/powerpoint/2010/main" val="3393962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五、协会宣传工作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38200" y="1124744"/>
            <a:ext cx="7632848" cy="5572918"/>
          </a:xfrm>
        </p:spPr>
        <p:txBody>
          <a:bodyPr/>
          <a:lstStyle/>
          <a:p>
            <a:pPr>
              <a:lnSpc>
                <a:spcPct val="150000"/>
              </a:lnSpc>
              <a:buClr>
                <a:schemeClr val="tx1"/>
              </a:buClr>
              <a:buSzPct val="90000"/>
            </a:pPr>
            <a:r>
              <a:rPr lang="en-US" altLang="zh-CN" sz="2000" b="1" dirty="0">
                <a:ea typeface="宋体" panose="02010600030101010101" pitchFamily="2" charset="-122"/>
              </a:rPr>
              <a:t>1</a:t>
            </a:r>
            <a:r>
              <a:rPr lang="zh-CN" altLang="en-US" sz="2000" dirty="0">
                <a:ea typeface="宋体" panose="02010600030101010101" pitchFamily="2" charset="-122"/>
              </a:rPr>
              <a:t>、</a:t>
            </a:r>
            <a:r>
              <a:rPr lang="en-US" altLang="zh-CN" sz="2000" dirty="0">
                <a:ea typeface="宋体" panose="02010600030101010101" pitchFamily="2" charset="-122"/>
              </a:rPr>
              <a:t>2020</a:t>
            </a:r>
            <a:r>
              <a:rPr lang="zh-CN" altLang="en-US" sz="2000" dirty="0">
                <a:ea typeface="宋体" panose="02010600030101010101" pitchFamily="2" charset="-122"/>
              </a:rPr>
              <a:t>年协会信息宣传工作情况</a:t>
            </a:r>
            <a:endParaRPr lang="en-US" altLang="zh-CN" sz="2000"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1</a:t>
            </a:r>
            <a:r>
              <a:rPr lang="zh-CN" altLang="en-US" sz="2000" b="1" dirty="0">
                <a:ea typeface="宋体" panose="02010600030101010101" pitchFamily="2" charset="-122"/>
              </a:rPr>
              <a:t>）总体情况</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协会网站总发稿：</a:t>
            </a:r>
            <a:endParaRPr lang="en-US" altLang="zh-CN" sz="2000" b="1" dirty="0">
              <a:ea typeface="宋体" panose="02010600030101010101" pitchFamily="2" charset="-122"/>
            </a:endParaRPr>
          </a:p>
          <a:p>
            <a:pPr marL="0" indent="0">
              <a:lnSpc>
                <a:spcPct val="150000"/>
              </a:lnSpc>
              <a:buClr>
                <a:schemeClr val="tx1"/>
              </a:buClr>
              <a:buSzPct val="90000"/>
              <a:buNone/>
            </a:pP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协会官网网址</a:t>
            </a: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 www.scgxhq.com  </a:t>
            </a:r>
          </a:p>
          <a:p>
            <a:pPr marL="0" indent="0">
              <a:lnSpc>
                <a:spcPct val="150000"/>
              </a:lnSpc>
              <a:buClr>
                <a:schemeClr val="tx1"/>
              </a:buClr>
              <a:buSzPct val="90000"/>
              <a:buNone/>
            </a:pPr>
            <a:r>
              <a:rPr lang="zh-CN" altLang="en-US" sz="2000" b="1" dirty="0">
                <a:ea typeface="宋体" panose="02010600030101010101" pitchFamily="2" charset="-122"/>
              </a:rPr>
              <a:t>  </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协会微信公众号推文数：</a:t>
            </a:r>
            <a:r>
              <a:rPr lang="en-US" altLang="zh-CN" sz="2000" b="1" dirty="0">
                <a:ea typeface="宋体" panose="02010600030101010101" pitchFamily="2" charset="-122"/>
              </a:rPr>
              <a:t>  388</a:t>
            </a:r>
            <a:r>
              <a:rPr lang="zh-CN" altLang="en-US" sz="2000" b="1" dirty="0">
                <a:ea typeface="宋体" panose="02010600030101010101" pitchFamily="2" charset="-122"/>
              </a:rPr>
              <a:t>篇</a:t>
            </a:r>
            <a:r>
              <a:rPr lang="en-US" altLang="zh-CN" sz="2000" b="1" dirty="0">
                <a:ea typeface="宋体" panose="02010600030101010101" pitchFamily="2" charset="-122"/>
              </a:rPr>
              <a:t>     </a:t>
            </a:r>
          </a:p>
          <a:p>
            <a:pPr marL="0" indent="0">
              <a:lnSpc>
                <a:spcPct val="150000"/>
              </a:lnSpc>
              <a:buClr>
                <a:schemeClr val="tx1"/>
              </a:buClr>
              <a:buSzPct val="90000"/>
              <a:buNone/>
            </a:pPr>
            <a:r>
              <a:rPr lang="zh-CN" altLang="en-US" sz="2000" b="1" dirty="0">
                <a:ea typeface="宋体" panose="02010600030101010101" pitchFamily="2" charset="-122"/>
              </a:rPr>
              <a:t>   协会微信公众号关注人数：</a:t>
            </a:r>
            <a:r>
              <a:rPr lang="en-US" altLang="zh-CN" sz="2000" b="1" dirty="0">
                <a:ea typeface="宋体" panose="02010600030101010101" pitchFamily="2" charset="-122"/>
              </a:rPr>
              <a:t>743</a:t>
            </a:r>
            <a:r>
              <a:rPr lang="zh-CN" altLang="en-US" sz="2000" b="1" dirty="0">
                <a:ea typeface="宋体" panose="02010600030101010101" pitchFamily="2" charset="-122"/>
              </a:rPr>
              <a:t>人</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a:t>
            </a:r>
            <a:r>
              <a:rPr lang="zh-CN" altLang="en-US" sz="1800" b="1" dirty="0">
                <a:ea typeface="宋体" panose="02010600030101010101" pitchFamily="2" charset="-122"/>
              </a:rPr>
              <a:t>协会微信公众号二维码：</a:t>
            </a:r>
            <a:endParaRPr lang="en-US" altLang="zh-CN" sz="18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endParaRPr lang="en-US" altLang="zh-CN" sz="2400" dirty="0">
              <a:ea typeface="宋体" panose="02010600030101010101" pitchFamily="2" charset="-122"/>
            </a:endParaRPr>
          </a:p>
        </p:txBody>
      </p:sp>
      <p:pic>
        <p:nvPicPr>
          <p:cNvPr id="4" name="图片 3">
            <a:extLst>
              <a:ext uri="{FF2B5EF4-FFF2-40B4-BE49-F238E27FC236}">
                <a16:creationId xmlns:a16="http://schemas.microsoft.com/office/drawing/2014/main" id="{9C2C1FA5-DC28-4361-BCE6-B9E747039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7853" y="4177662"/>
            <a:ext cx="2520000" cy="2520000"/>
          </a:xfrm>
          <a:prstGeom prst="rect">
            <a:avLst/>
          </a:prstGeom>
        </p:spPr>
      </p:pic>
      <p:graphicFrame>
        <p:nvGraphicFramePr>
          <p:cNvPr id="5" name="表格 4">
            <a:extLst>
              <a:ext uri="{FF2B5EF4-FFF2-40B4-BE49-F238E27FC236}">
                <a16:creationId xmlns:a16="http://schemas.microsoft.com/office/drawing/2014/main" id="{E87D6184-7ACE-449D-BDFA-A52E2B00CE76}"/>
              </a:ext>
            </a:extLst>
          </p:cNvPr>
          <p:cNvGraphicFramePr>
            <a:graphicFrameLocks noGrp="1"/>
          </p:cNvGraphicFramePr>
          <p:nvPr/>
        </p:nvGraphicFramePr>
        <p:xfrm>
          <a:off x="1187624" y="2780928"/>
          <a:ext cx="6768752" cy="792088"/>
        </p:xfrm>
        <a:graphic>
          <a:graphicData uri="http://schemas.openxmlformats.org/drawingml/2006/table">
            <a:tbl>
              <a:tblPr>
                <a:tableStyleId>{5C22544A-7EE6-4342-B048-85BDC9FD1C3A}</a:tableStyleId>
              </a:tblPr>
              <a:tblGrid>
                <a:gridCol w="1303442">
                  <a:extLst>
                    <a:ext uri="{9D8B030D-6E8A-4147-A177-3AD203B41FA5}">
                      <a16:colId xmlns:a16="http://schemas.microsoft.com/office/drawing/2014/main" val="4010668988"/>
                    </a:ext>
                  </a:extLst>
                </a:gridCol>
                <a:gridCol w="1234840">
                  <a:extLst>
                    <a:ext uri="{9D8B030D-6E8A-4147-A177-3AD203B41FA5}">
                      <a16:colId xmlns:a16="http://schemas.microsoft.com/office/drawing/2014/main" val="291117086"/>
                    </a:ext>
                  </a:extLst>
                </a:gridCol>
                <a:gridCol w="1486381">
                  <a:extLst>
                    <a:ext uri="{9D8B030D-6E8A-4147-A177-3AD203B41FA5}">
                      <a16:colId xmlns:a16="http://schemas.microsoft.com/office/drawing/2014/main" val="1954756232"/>
                    </a:ext>
                  </a:extLst>
                </a:gridCol>
                <a:gridCol w="1509249">
                  <a:extLst>
                    <a:ext uri="{9D8B030D-6E8A-4147-A177-3AD203B41FA5}">
                      <a16:colId xmlns:a16="http://schemas.microsoft.com/office/drawing/2014/main" val="476550487"/>
                    </a:ext>
                  </a:extLst>
                </a:gridCol>
                <a:gridCol w="1234840">
                  <a:extLst>
                    <a:ext uri="{9D8B030D-6E8A-4147-A177-3AD203B41FA5}">
                      <a16:colId xmlns:a16="http://schemas.microsoft.com/office/drawing/2014/main" val="2106252557"/>
                    </a:ext>
                  </a:extLst>
                </a:gridCol>
              </a:tblGrid>
              <a:tr h="391831">
                <a:tc>
                  <a:txBody>
                    <a:bodyPr/>
                    <a:lstStyle/>
                    <a:p>
                      <a:pPr algn="ctr" fontAlgn="ctr"/>
                      <a:r>
                        <a:rPr lang="zh-CN" altLang="en-US" sz="1100" u="none" strike="noStrike">
                          <a:effectLst/>
                        </a:rPr>
                        <a:t>协会新闻</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1100" u="none" strike="noStrike">
                          <a:effectLst/>
                        </a:rPr>
                        <a:t>学校动态</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1100" u="none" strike="noStrike">
                          <a:effectLst/>
                        </a:rPr>
                        <a:t>招投标信息</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1100" u="none" strike="noStrike">
                          <a:effectLst/>
                        </a:rPr>
                        <a:t>理论与实践</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1100" u="none" strike="noStrike">
                          <a:effectLst/>
                        </a:rPr>
                        <a:t>合计</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254639011"/>
                  </a:ext>
                </a:extLst>
              </a:tr>
              <a:tr h="400257">
                <a:tc>
                  <a:txBody>
                    <a:bodyPr/>
                    <a:lstStyle/>
                    <a:p>
                      <a:pPr algn="ctr" fontAlgn="ctr"/>
                      <a:r>
                        <a:rPr lang="en-US" altLang="zh-CN" sz="1100" u="none" strike="noStrike">
                          <a:effectLst/>
                        </a:rPr>
                        <a:t>62</a:t>
                      </a:r>
                      <a:endParaRPr lang="en-US" altLang="zh-CN"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r" fontAlgn="ctr"/>
                      <a:r>
                        <a:rPr lang="en-US" altLang="zh-CN" sz="1100" u="none" strike="noStrike">
                          <a:effectLst/>
                        </a:rPr>
                        <a:t>1019</a:t>
                      </a:r>
                      <a:endParaRPr lang="en-US" altLang="zh-CN"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r" fontAlgn="ctr"/>
                      <a:r>
                        <a:rPr lang="en-US" altLang="zh-CN" sz="1100" u="none" strike="noStrike">
                          <a:effectLst/>
                        </a:rPr>
                        <a:t>135</a:t>
                      </a:r>
                      <a:endParaRPr lang="en-US" altLang="zh-CN"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r" fontAlgn="ctr"/>
                      <a:r>
                        <a:rPr lang="en-US" altLang="zh-CN" sz="1100" u="none" strike="noStrike">
                          <a:effectLst/>
                        </a:rPr>
                        <a:t>2</a:t>
                      </a:r>
                      <a:endParaRPr lang="en-US" altLang="zh-CN"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r" fontAlgn="ctr"/>
                      <a:r>
                        <a:rPr lang="en-US" altLang="zh-CN" sz="1100" u="none" strike="noStrike" dirty="0">
                          <a:effectLst/>
                        </a:rPr>
                        <a:t>1218</a:t>
                      </a:r>
                      <a:endParaRPr lang="en-US" altLang="zh-CN" sz="11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3606183660"/>
                  </a:ext>
                </a:extLst>
              </a:tr>
            </a:tbl>
          </a:graphicData>
        </a:graphic>
      </p:graphicFrame>
    </p:spTree>
    <p:extLst>
      <p:ext uri="{BB962C8B-B14F-4D97-AF65-F5344CB8AC3E}">
        <p14:creationId xmlns:p14="http://schemas.microsoft.com/office/powerpoint/2010/main" val="1403100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755576" y="188640"/>
            <a:ext cx="7632848" cy="6264696"/>
          </a:xfrm>
        </p:spPr>
        <p:txBody>
          <a:bodyPr/>
          <a:lstStyle/>
          <a:p>
            <a:pPr>
              <a:lnSpc>
                <a:spcPct val="150000"/>
              </a:lnSpc>
              <a:buClr>
                <a:schemeClr val="tx1"/>
              </a:buClr>
              <a:buSzPct val="90000"/>
            </a:pPr>
            <a:r>
              <a:rPr lang="en-US" altLang="zh-CN" sz="2000" b="1" dirty="0">
                <a:ea typeface="宋体" panose="02010600030101010101" pitchFamily="2" charset="-122"/>
              </a:rPr>
              <a:t>2</a:t>
            </a:r>
            <a:r>
              <a:rPr lang="zh-CN" altLang="en-US" sz="2000" dirty="0">
                <a:ea typeface="宋体" panose="02010600030101010101" pitchFamily="2" charset="-122"/>
              </a:rPr>
              <a:t>、协会官网各校发稿情况</a:t>
            </a:r>
            <a:endParaRPr lang="en-US" altLang="zh-CN" sz="2000"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1</a:t>
            </a:r>
            <a:r>
              <a:rPr lang="zh-CN" altLang="en-US" sz="2000" b="1" dirty="0">
                <a:ea typeface="宋体" panose="02010600030101010101" pitchFamily="2" charset="-122"/>
              </a:rPr>
              <a:t>）各校发稿情况</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endParaRPr lang="en-US" altLang="zh-CN" sz="2400" dirty="0">
              <a:ea typeface="宋体" panose="02010600030101010101" pitchFamily="2" charset="-122"/>
            </a:endParaRPr>
          </a:p>
        </p:txBody>
      </p:sp>
      <p:graphicFrame>
        <p:nvGraphicFramePr>
          <p:cNvPr id="4" name="表格 3">
            <a:extLst>
              <a:ext uri="{FF2B5EF4-FFF2-40B4-BE49-F238E27FC236}">
                <a16:creationId xmlns:a16="http://schemas.microsoft.com/office/drawing/2014/main" id="{BDA07FC9-C51F-4713-9BB3-5E053239C2C4}"/>
              </a:ext>
            </a:extLst>
          </p:cNvPr>
          <p:cNvGraphicFramePr>
            <a:graphicFrameLocks noGrp="1"/>
          </p:cNvGraphicFramePr>
          <p:nvPr/>
        </p:nvGraphicFramePr>
        <p:xfrm>
          <a:off x="1907705" y="1340768"/>
          <a:ext cx="5328590" cy="5328553"/>
        </p:xfrm>
        <a:graphic>
          <a:graphicData uri="http://schemas.openxmlformats.org/drawingml/2006/table">
            <a:tbl>
              <a:tblPr>
                <a:tableStyleId>{5C22544A-7EE6-4342-B048-85BDC9FD1C3A}</a:tableStyleId>
              </a:tblPr>
              <a:tblGrid>
                <a:gridCol w="397337">
                  <a:extLst>
                    <a:ext uri="{9D8B030D-6E8A-4147-A177-3AD203B41FA5}">
                      <a16:colId xmlns:a16="http://schemas.microsoft.com/office/drawing/2014/main" val="2752692377"/>
                    </a:ext>
                  </a:extLst>
                </a:gridCol>
                <a:gridCol w="1428526">
                  <a:extLst>
                    <a:ext uri="{9D8B030D-6E8A-4147-A177-3AD203B41FA5}">
                      <a16:colId xmlns:a16="http://schemas.microsoft.com/office/drawing/2014/main" val="4261920674"/>
                    </a:ext>
                  </a:extLst>
                </a:gridCol>
                <a:gridCol w="596008">
                  <a:extLst>
                    <a:ext uri="{9D8B030D-6E8A-4147-A177-3AD203B41FA5}">
                      <a16:colId xmlns:a16="http://schemas.microsoft.com/office/drawing/2014/main" val="3963946279"/>
                    </a:ext>
                  </a:extLst>
                </a:gridCol>
                <a:gridCol w="1241683">
                  <a:extLst>
                    <a:ext uri="{9D8B030D-6E8A-4147-A177-3AD203B41FA5}">
                      <a16:colId xmlns:a16="http://schemas.microsoft.com/office/drawing/2014/main" val="3031813504"/>
                    </a:ext>
                  </a:extLst>
                </a:gridCol>
                <a:gridCol w="643310">
                  <a:extLst>
                    <a:ext uri="{9D8B030D-6E8A-4147-A177-3AD203B41FA5}">
                      <a16:colId xmlns:a16="http://schemas.microsoft.com/office/drawing/2014/main" val="2772656170"/>
                    </a:ext>
                  </a:extLst>
                </a:gridCol>
                <a:gridCol w="567626">
                  <a:extLst>
                    <a:ext uri="{9D8B030D-6E8A-4147-A177-3AD203B41FA5}">
                      <a16:colId xmlns:a16="http://schemas.microsoft.com/office/drawing/2014/main" val="482357512"/>
                    </a:ext>
                  </a:extLst>
                </a:gridCol>
                <a:gridCol w="454100">
                  <a:extLst>
                    <a:ext uri="{9D8B030D-6E8A-4147-A177-3AD203B41FA5}">
                      <a16:colId xmlns:a16="http://schemas.microsoft.com/office/drawing/2014/main" val="3152490970"/>
                    </a:ext>
                  </a:extLst>
                </a:gridCol>
              </a:tblGrid>
              <a:tr h="95953">
                <a:tc>
                  <a:txBody>
                    <a:bodyPr/>
                    <a:lstStyle/>
                    <a:p>
                      <a:pPr algn="ctr" fontAlgn="ctr"/>
                      <a:r>
                        <a:rPr lang="zh-CN" altLang="en-US" sz="500" u="none" strike="noStrike">
                          <a:effectLst/>
                        </a:rPr>
                        <a:t>排名</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单位名称</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协会新闻</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学校动态</a:t>
                      </a:r>
                      <a:r>
                        <a:rPr lang="en-US" altLang="zh-CN" sz="500" u="none" strike="noStrike">
                          <a:effectLst/>
                        </a:rPr>
                        <a:t>(</a:t>
                      </a:r>
                      <a:r>
                        <a:rPr lang="zh-CN" altLang="en-US" sz="500" u="none" strike="noStrike">
                          <a:effectLst/>
                        </a:rPr>
                        <a:t>含疫情新闻）</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招投标信息</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理论与实践</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合计</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827536058"/>
                  </a:ext>
                </a:extLst>
              </a:tr>
              <a:tr h="104652">
                <a:tc>
                  <a:txBody>
                    <a:bodyPr/>
                    <a:lstStyle/>
                    <a:p>
                      <a:pPr algn="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西华大学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100</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54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156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322541456"/>
                  </a:ext>
                </a:extLst>
              </a:tr>
              <a:tr h="104652">
                <a:tc>
                  <a:txBody>
                    <a:bodyPr/>
                    <a:lstStyle/>
                    <a:p>
                      <a:pPr algn="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74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92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162223441"/>
                  </a:ext>
                </a:extLst>
              </a:tr>
              <a:tr h="104652">
                <a:tc>
                  <a:txBody>
                    <a:bodyPr/>
                    <a:lstStyle/>
                    <a:p>
                      <a:pPr algn="r" fontAlgn="ctr"/>
                      <a:r>
                        <a:rPr lang="en-US" altLang="zh-CN" sz="500" u="none" strike="noStrike">
                          <a:effectLst/>
                        </a:rPr>
                        <a:t>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四川轻化工大学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81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83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819411072"/>
                  </a:ext>
                </a:extLst>
              </a:tr>
              <a:tr h="104652">
                <a:tc>
                  <a:txBody>
                    <a:bodyPr/>
                    <a:lstStyle/>
                    <a:p>
                      <a:pPr algn="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成都中医药大学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46</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69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569667964"/>
                  </a:ext>
                </a:extLst>
              </a:tr>
              <a:tr h="104652">
                <a:tc>
                  <a:txBody>
                    <a:bodyPr/>
                    <a:lstStyle/>
                    <a:p>
                      <a:pPr algn="r" fontAlgn="ctr"/>
                      <a:r>
                        <a:rPr lang="en-US" altLang="zh-CN" sz="500" u="none" strike="noStrike">
                          <a:effectLst/>
                        </a:rPr>
                        <a:t>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绵阳师范学院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58</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62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410662442"/>
                  </a:ext>
                </a:extLst>
              </a:tr>
              <a:tr h="104652">
                <a:tc>
                  <a:txBody>
                    <a:bodyPr/>
                    <a:lstStyle/>
                    <a:p>
                      <a:pPr algn="r" fontAlgn="ctr"/>
                      <a:r>
                        <a:rPr lang="en-US" altLang="zh-CN" sz="500" u="none" strike="noStrike">
                          <a:effectLst/>
                        </a:rPr>
                        <a:t>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西南石油大学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61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61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424120609"/>
                  </a:ext>
                </a:extLst>
              </a:tr>
              <a:tr h="104652">
                <a:tc>
                  <a:txBody>
                    <a:bodyPr/>
                    <a:lstStyle/>
                    <a:p>
                      <a:pPr algn="r" fontAlgn="ctr"/>
                      <a:r>
                        <a:rPr lang="en-US" altLang="zh-CN" sz="500" u="none" strike="noStrike">
                          <a:effectLst/>
                        </a:rPr>
                        <a:t>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电子科技大学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57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61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014798617"/>
                  </a:ext>
                </a:extLst>
              </a:tr>
              <a:tr h="104652">
                <a:tc>
                  <a:txBody>
                    <a:bodyPr/>
                    <a:lstStyle/>
                    <a:p>
                      <a:pPr algn="r" fontAlgn="ctr"/>
                      <a:r>
                        <a:rPr lang="en-US" altLang="zh-CN" sz="500" u="none" strike="noStrike">
                          <a:effectLst/>
                        </a:rPr>
                        <a:t>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四川农业大学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56</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57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936152058"/>
                  </a:ext>
                </a:extLst>
              </a:tr>
              <a:tr h="104652">
                <a:tc>
                  <a:txBody>
                    <a:bodyPr/>
                    <a:lstStyle/>
                    <a:p>
                      <a:pPr algn="r" fontAlgn="ctr"/>
                      <a:r>
                        <a:rPr lang="en-US" altLang="zh-CN" sz="500" u="none" strike="noStrike">
                          <a:effectLst/>
                        </a:rPr>
                        <a:t>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乐山师范学院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45</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713730147"/>
                  </a:ext>
                </a:extLst>
              </a:tr>
              <a:tr h="104652">
                <a:tc>
                  <a:txBody>
                    <a:bodyPr/>
                    <a:lstStyle/>
                    <a:p>
                      <a:pPr algn="r" fontAlgn="ctr"/>
                      <a:r>
                        <a:rPr lang="en-US" altLang="zh-CN" sz="500" u="none" strike="noStrike">
                          <a:effectLst/>
                        </a:rPr>
                        <a:t>10</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内江师范学院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42</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148490473"/>
                  </a:ext>
                </a:extLst>
              </a:tr>
              <a:tr h="104652">
                <a:tc>
                  <a:txBody>
                    <a:bodyPr/>
                    <a:lstStyle/>
                    <a:p>
                      <a:pPr algn="r" fontAlgn="ctr"/>
                      <a:r>
                        <a:rPr lang="en-US" altLang="zh-CN" sz="500" u="none" strike="noStrike">
                          <a:effectLst/>
                        </a:rPr>
                        <a:t>11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四川师范大学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34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38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729979774"/>
                  </a:ext>
                </a:extLst>
              </a:tr>
              <a:tr h="104652">
                <a:tc>
                  <a:txBody>
                    <a:bodyPr/>
                    <a:lstStyle/>
                    <a:p>
                      <a:pPr algn="r" fontAlgn="ctr"/>
                      <a:r>
                        <a:rPr lang="en-US" altLang="zh-CN" sz="500" u="none" strike="noStrike">
                          <a:effectLst/>
                        </a:rPr>
                        <a:t>12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西南民族大学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34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35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989573512"/>
                  </a:ext>
                </a:extLst>
              </a:tr>
              <a:tr h="104652">
                <a:tc>
                  <a:txBody>
                    <a:bodyPr/>
                    <a:lstStyle/>
                    <a:p>
                      <a:pPr algn="r" fontAlgn="ctr"/>
                      <a:r>
                        <a:rPr lang="en-US" altLang="zh-CN" sz="500" u="none" strike="noStrike">
                          <a:effectLst/>
                        </a:rPr>
                        <a:t>13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成都信息工程大学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27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216661214"/>
                  </a:ext>
                </a:extLst>
              </a:tr>
              <a:tr h="104652">
                <a:tc>
                  <a:txBody>
                    <a:bodyPr/>
                    <a:lstStyle/>
                    <a:p>
                      <a:pPr algn="r" fontAlgn="ctr"/>
                      <a:r>
                        <a:rPr lang="en-US" altLang="zh-CN" sz="500" u="none" strike="noStrike">
                          <a:effectLst/>
                        </a:rPr>
                        <a:t>14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西南航空职业学院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27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020791976"/>
                  </a:ext>
                </a:extLst>
              </a:tr>
              <a:tr h="104652">
                <a:tc>
                  <a:txBody>
                    <a:bodyPr/>
                    <a:lstStyle/>
                    <a:p>
                      <a:pPr algn="r" fontAlgn="ctr"/>
                      <a:r>
                        <a:rPr lang="en-US" altLang="zh-CN" sz="500" u="none" strike="noStrike">
                          <a:effectLst/>
                        </a:rPr>
                        <a:t>15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川北医学院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25</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950063523"/>
                  </a:ext>
                </a:extLst>
              </a:tr>
              <a:tr h="104652">
                <a:tc>
                  <a:txBody>
                    <a:bodyPr/>
                    <a:lstStyle/>
                    <a:p>
                      <a:pPr algn="r" fontAlgn="ctr"/>
                      <a:r>
                        <a:rPr lang="en-US" altLang="zh-CN" sz="500" u="none" strike="noStrike">
                          <a:effectLst/>
                        </a:rPr>
                        <a:t>16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成都航空职业技术学院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24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453444667"/>
                  </a:ext>
                </a:extLst>
              </a:tr>
              <a:tr h="104652">
                <a:tc>
                  <a:txBody>
                    <a:bodyPr/>
                    <a:lstStyle/>
                    <a:p>
                      <a:pPr algn="r" fontAlgn="ctr"/>
                      <a:r>
                        <a:rPr lang="en-US" altLang="zh-CN" sz="500" u="none" strike="noStrike">
                          <a:effectLst/>
                        </a:rPr>
                        <a:t>17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四川铁道职业学院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185693759"/>
                  </a:ext>
                </a:extLst>
              </a:tr>
              <a:tr h="104652">
                <a:tc>
                  <a:txBody>
                    <a:bodyPr/>
                    <a:lstStyle/>
                    <a:p>
                      <a:pPr algn="r" fontAlgn="ctr"/>
                      <a:r>
                        <a:rPr lang="en-US" altLang="zh-CN" sz="500" u="none" strike="noStrike">
                          <a:effectLst/>
                        </a:rPr>
                        <a:t>18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成都理工大学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19</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735842257"/>
                  </a:ext>
                </a:extLst>
              </a:tr>
              <a:tr h="104652">
                <a:tc>
                  <a:txBody>
                    <a:bodyPr/>
                    <a:lstStyle/>
                    <a:p>
                      <a:pPr algn="r" fontAlgn="ctr"/>
                      <a:r>
                        <a:rPr lang="en-US" altLang="zh-CN" sz="500" u="none" strike="noStrike">
                          <a:effectLst/>
                        </a:rPr>
                        <a:t>19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102443564"/>
                  </a:ext>
                </a:extLst>
              </a:tr>
              <a:tr h="104652">
                <a:tc>
                  <a:txBody>
                    <a:bodyPr/>
                    <a:lstStyle/>
                    <a:p>
                      <a:pPr algn="r" fontAlgn="ctr"/>
                      <a:r>
                        <a:rPr lang="en-US" altLang="zh-CN" sz="500" u="none" strike="noStrike">
                          <a:effectLst/>
                        </a:rPr>
                        <a:t>20</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成都体育学院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93845363"/>
                  </a:ext>
                </a:extLst>
              </a:tr>
              <a:tr h="104652">
                <a:tc>
                  <a:txBody>
                    <a:bodyPr/>
                    <a:lstStyle/>
                    <a:p>
                      <a:pPr algn="r" fontAlgn="ctr"/>
                      <a:r>
                        <a:rPr lang="en-US" altLang="zh-CN" sz="500" u="none" strike="noStrike">
                          <a:effectLst/>
                        </a:rPr>
                        <a:t>21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成都工业学院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020293259"/>
                  </a:ext>
                </a:extLst>
              </a:tr>
              <a:tr h="104652">
                <a:tc>
                  <a:txBody>
                    <a:bodyPr/>
                    <a:lstStyle/>
                    <a:p>
                      <a:pPr algn="r" fontAlgn="ctr"/>
                      <a:r>
                        <a:rPr lang="en-US" altLang="zh-CN" sz="500" u="none" strike="noStrike">
                          <a:effectLst/>
                        </a:rPr>
                        <a:t>22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西南科技大学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13</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7780529"/>
                  </a:ext>
                </a:extLst>
              </a:tr>
              <a:tr h="104652">
                <a:tc>
                  <a:txBody>
                    <a:bodyPr/>
                    <a:lstStyle/>
                    <a:p>
                      <a:pPr algn="r" fontAlgn="ctr"/>
                      <a:r>
                        <a:rPr lang="en-US" altLang="zh-CN" sz="500" u="none" strike="noStrike">
                          <a:effectLst/>
                        </a:rPr>
                        <a:t>23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西南石油大学南充校区</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12</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174453660"/>
                  </a:ext>
                </a:extLst>
              </a:tr>
              <a:tr h="104652">
                <a:tc>
                  <a:txBody>
                    <a:bodyPr/>
                    <a:lstStyle/>
                    <a:p>
                      <a:pPr algn="r" fontAlgn="ctr"/>
                      <a:r>
                        <a:rPr lang="en-US" altLang="zh-CN" sz="500" u="none" strike="noStrike">
                          <a:effectLst/>
                        </a:rPr>
                        <a:t>24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攀枝花学院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13</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605228168"/>
                  </a:ext>
                </a:extLst>
              </a:tr>
              <a:tr h="104652">
                <a:tc>
                  <a:txBody>
                    <a:bodyPr/>
                    <a:lstStyle/>
                    <a:p>
                      <a:pPr algn="r" fontAlgn="ctr"/>
                      <a:r>
                        <a:rPr lang="en-US" altLang="zh-CN" sz="500" u="none" strike="noStrike">
                          <a:effectLst/>
                        </a:rPr>
                        <a:t>25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成都纺织专科学校</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5</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501372306"/>
                  </a:ext>
                </a:extLst>
              </a:tr>
              <a:tr h="104652">
                <a:tc>
                  <a:txBody>
                    <a:bodyPr/>
                    <a:lstStyle/>
                    <a:p>
                      <a:pPr algn="r" fontAlgn="ctr"/>
                      <a:r>
                        <a:rPr lang="en-US" altLang="zh-CN" sz="500" u="none" strike="noStrike">
                          <a:effectLst/>
                        </a:rPr>
                        <a:t>26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四川信息职业学院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450222234"/>
                  </a:ext>
                </a:extLst>
              </a:tr>
              <a:tr h="104652">
                <a:tc>
                  <a:txBody>
                    <a:bodyPr/>
                    <a:lstStyle/>
                    <a:p>
                      <a:pPr algn="r" fontAlgn="ctr"/>
                      <a:r>
                        <a:rPr lang="en-US" altLang="zh-CN" sz="500" u="none" strike="noStrike">
                          <a:effectLst/>
                        </a:rPr>
                        <a:t>27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四川建筑职业技术学院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10</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431836904"/>
                  </a:ext>
                </a:extLst>
              </a:tr>
              <a:tr h="104652">
                <a:tc>
                  <a:txBody>
                    <a:bodyPr/>
                    <a:lstStyle/>
                    <a:p>
                      <a:pPr algn="r" fontAlgn="ctr"/>
                      <a:r>
                        <a:rPr lang="en-US" altLang="zh-CN" sz="500" u="none" strike="noStrike">
                          <a:effectLst/>
                        </a:rPr>
                        <a:t>28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西华师范大学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8</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556273173"/>
                  </a:ext>
                </a:extLst>
              </a:tr>
              <a:tr h="104652">
                <a:tc>
                  <a:txBody>
                    <a:bodyPr/>
                    <a:lstStyle/>
                    <a:p>
                      <a:pPr algn="r" fontAlgn="ctr"/>
                      <a:r>
                        <a:rPr lang="en-US" altLang="zh-CN" sz="500" u="none" strike="noStrike">
                          <a:effectLst/>
                        </a:rPr>
                        <a:t>29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西南交通大学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8</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056210325"/>
                  </a:ext>
                </a:extLst>
              </a:tr>
              <a:tr h="104652">
                <a:tc>
                  <a:txBody>
                    <a:bodyPr/>
                    <a:lstStyle/>
                    <a:p>
                      <a:pPr algn="r" fontAlgn="ctr"/>
                      <a:r>
                        <a:rPr lang="en-US" altLang="zh-CN" sz="500" u="none" strike="noStrike">
                          <a:effectLst/>
                        </a:rPr>
                        <a:t>30</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西南交通大学希望学院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7</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531558945"/>
                  </a:ext>
                </a:extLst>
              </a:tr>
              <a:tr h="104652">
                <a:tc>
                  <a:txBody>
                    <a:bodyPr/>
                    <a:lstStyle/>
                    <a:p>
                      <a:pPr algn="r" fontAlgn="ctr"/>
                      <a:r>
                        <a:rPr lang="en-US" altLang="zh-CN" sz="500" u="none" strike="noStrike">
                          <a:effectLst/>
                        </a:rPr>
                        <a:t>31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广安职业技术学院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5</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989710195"/>
                  </a:ext>
                </a:extLst>
              </a:tr>
              <a:tr h="104652">
                <a:tc>
                  <a:txBody>
                    <a:bodyPr/>
                    <a:lstStyle/>
                    <a:p>
                      <a:pPr algn="r" fontAlgn="ctr"/>
                      <a:r>
                        <a:rPr lang="en-US" altLang="zh-CN" sz="500" u="none" strike="noStrike">
                          <a:effectLst/>
                        </a:rPr>
                        <a:t>32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6</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93941809"/>
                  </a:ext>
                </a:extLst>
              </a:tr>
              <a:tr h="104652">
                <a:tc>
                  <a:txBody>
                    <a:bodyPr/>
                    <a:lstStyle/>
                    <a:p>
                      <a:pPr algn="r" fontAlgn="ctr"/>
                      <a:r>
                        <a:rPr lang="en-US" altLang="zh-CN" sz="500" u="none" strike="noStrike">
                          <a:effectLst/>
                        </a:rPr>
                        <a:t>33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四川警察学院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6</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47652847"/>
                  </a:ext>
                </a:extLst>
              </a:tr>
              <a:tr h="104652">
                <a:tc>
                  <a:txBody>
                    <a:bodyPr/>
                    <a:lstStyle/>
                    <a:p>
                      <a:pPr algn="r" fontAlgn="ctr"/>
                      <a:r>
                        <a:rPr lang="en-US" altLang="zh-CN" sz="500" u="none" strike="noStrike">
                          <a:effectLst/>
                        </a:rPr>
                        <a:t>34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西南财经大学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5</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088857400"/>
                  </a:ext>
                </a:extLst>
              </a:tr>
              <a:tr h="104652">
                <a:tc>
                  <a:txBody>
                    <a:bodyPr/>
                    <a:lstStyle/>
                    <a:p>
                      <a:pPr algn="r" fontAlgn="ctr"/>
                      <a:r>
                        <a:rPr lang="en-US" altLang="zh-CN" sz="500" u="none" strike="noStrike">
                          <a:effectLst/>
                        </a:rPr>
                        <a:t>35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宜宾学院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708752071"/>
                  </a:ext>
                </a:extLst>
              </a:tr>
              <a:tr h="104652">
                <a:tc>
                  <a:txBody>
                    <a:bodyPr/>
                    <a:lstStyle/>
                    <a:p>
                      <a:pPr algn="r" fontAlgn="ctr"/>
                      <a:r>
                        <a:rPr lang="en-US" altLang="zh-CN" sz="500" u="none" strike="noStrike">
                          <a:effectLst/>
                        </a:rPr>
                        <a:t>36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西南医科大学</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041050426"/>
                  </a:ext>
                </a:extLst>
              </a:tr>
              <a:tr h="104652">
                <a:tc>
                  <a:txBody>
                    <a:bodyPr/>
                    <a:lstStyle/>
                    <a:p>
                      <a:pPr algn="r" fontAlgn="ctr"/>
                      <a:r>
                        <a:rPr lang="en-US" altLang="zh-CN" sz="500" u="none" strike="noStrike">
                          <a:effectLst/>
                        </a:rPr>
                        <a:t>37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四川工商职业技术学院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834748937"/>
                  </a:ext>
                </a:extLst>
              </a:tr>
              <a:tr h="104652">
                <a:tc>
                  <a:txBody>
                    <a:bodyPr/>
                    <a:lstStyle/>
                    <a:p>
                      <a:pPr algn="r" fontAlgn="ctr"/>
                      <a:r>
                        <a:rPr lang="en-US" altLang="zh-CN" sz="500" u="none" strike="noStrike">
                          <a:effectLst/>
                        </a:rPr>
                        <a:t>38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内江职业技术学院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4</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771042341"/>
                  </a:ext>
                </a:extLst>
              </a:tr>
              <a:tr h="104652">
                <a:tc>
                  <a:txBody>
                    <a:bodyPr/>
                    <a:lstStyle/>
                    <a:p>
                      <a:pPr algn="r" fontAlgn="ctr"/>
                      <a:r>
                        <a:rPr lang="en-US" altLang="zh-CN" sz="500" u="none" strike="noStrike">
                          <a:effectLst/>
                        </a:rPr>
                        <a:t>39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四川音乐学院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3</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908460392"/>
                  </a:ext>
                </a:extLst>
              </a:tr>
              <a:tr h="104652">
                <a:tc>
                  <a:txBody>
                    <a:bodyPr/>
                    <a:lstStyle/>
                    <a:p>
                      <a:pPr algn="r" fontAlgn="ctr"/>
                      <a:r>
                        <a:rPr lang="en-US" altLang="zh-CN" sz="500" u="none" strike="noStrike">
                          <a:effectLst/>
                        </a:rPr>
                        <a:t>40</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四川航天职业技术学院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508232998"/>
                  </a:ext>
                </a:extLst>
              </a:tr>
              <a:tr h="104652">
                <a:tc>
                  <a:txBody>
                    <a:bodyPr/>
                    <a:lstStyle/>
                    <a:p>
                      <a:pPr algn="r" fontAlgn="ctr"/>
                      <a:r>
                        <a:rPr lang="en-US" altLang="zh-CN" sz="500" u="none" strike="noStrike">
                          <a:effectLst/>
                        </a:rPr>
                        <a:t>41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阿坝师范学院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3</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447067969"/>
                  </a:ext>
                </a:extLst>
              </a:tr>
              <a:tr h="104652">
                <a:tc>
                  <a:txBody>
                    <a:bodyPr/>
                    <a:lstStyle/>
                    <a:p>
                      <a:pPr algn="r" fontAlgn="ctr"/>
                      <a:r>
                        <a:rPr lang="en-US" altLang="zh-CN" sz="500" u="none" strike="noStrike">
                          <a:effectLst/>
                        </a:rPr>
                        <a:t>42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四川交通职业技术学院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370559536"/>
                  </a:ext>
                </a:extLst>
              </a:tr>
              <a:tr h="104652">
                <a:tc>
                  <a:txBody>
                    <a:bodyPr/>
                    <a:lstStyle/>
                    <a:p>
                      <a:pPr algn="r" fontAlgn="ctr"/>
                      <a:r>
                        <a:rPr lang="en-US" altLang="zh-CN" sz="500" u="none" strike="noStrike">
                          <a:effectLst/>
                        </a:rPr>
                        <a:t>43</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四川传媒学院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2</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2</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272826738"/>
                  </a:ext>
                </a:extLst>
              </a:tr>
              <a:tr h="104652">
                <a:tc>
                  <a:txBody>
                    <a:bodyPr/>
                    <a:lstStyle/>
                    <a:p>
                      <a:pPr algn="r" fontAlgn="ctr"/>
                      <a:r>
                        <a:rPr lang="en-US" altLang="zh-CN" sz="500" u="none" strike="noStrike">
                          <a:effectLst/>
                        </a:rPr>
                        <a:t>44</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四川文理学院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205717120"/>
                  </a:ext>
                </a:extLst>
              </a:tr>
              <a:tr h="104652">
                <a:tc>
                  <a:txBody>
                    <a:bodyPr/>
                    <a:lstStyle/>
                    <a:p>
                      <a:pPr algn="r" fontAlgn="ctr"/>
                      <a:r>
                        <a:rPr lang="en-US" altLang="zh-CN" sz="500" u="none" strike="noStrike">
                          <a:effectLst/>
                        </a:rPr>
                        <a:t>45</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四川商务职业学院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00342951"/>
                  </a:ext>
                </a:extLst>
              </a:tr>
              <a:tr h="104652">
                <a:tc>
                  <a:txBody>
                    <a:bodyPr/>
                    <a:lstStyle/>
                    <a:p>
                      <a:pPr algn="r" fontAlgn="ctr"/>
                      <a:r>
                        <a:rPr lang="en-US" altLang="zh-CN" sz="500" u="none" strike="noStrike">
                          <a:effectLst/>
                        </a:rPr>
                        <a:t>46</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四川旅游学院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314356427"/>
                  </a:ext>
                </a:extLst>
              </a:tr>
              <a:tr h="104652">
                <a:tc>
                  <a:txBody>
                    <a:bodyPr/>
                    <a:lstStyle/>
                    <a:p>
                      <a:pPr algn="r" fontAlgn="ctr"/>
                      <a:r>
                        <a:rPr lang="en-US" altLang="zh-CN" sz="500" u="none" strike="noStrike">
                          <a:effectLst/>
                        </a:rPr>
                        <a:t>47</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四川化工职业技术学院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380225141"/>
                  </a:ext>
                </a:extLst>
              </a:tr>
              <a:tr h="104652">
                <a:tc>
                  <a:txBody>
                    <a:bodyPr/>
                    <a:lstStyle/>
                    <a:p>
                      <a:pPr algn="r" fontAlgn="ctr"/>
                      <a:r>
                        <a:rPr lang="en-US" altLang="zh-CN" sz="500" u="none" strike="noStrike">
                          <a:effectLst/>
                        </a:rPr>
                        <a:t>48</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四川大学锦江学院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2952643335"/>
                  </a:ext>
                </a:extLst>
              </a:tr>
              <a:tr h="104652">
                <a:tc>
                  <a:txBody>
                    <a:bodyPr/>
                    <a:lstStyle/>
                    <a:p>
                      <a:pPr algn="r" fontAlgn="ctr"/>
                      <a:r>
                        <a:rPr lang="en-US" altLang="zh-CN" sz="500" u="none" strike="noStrike">
                          <a:effectLst/>
                        </a:rPr>
                        <a:t>49</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华玮物业</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a:effectLst/>
                        </a:rPr>
                        <a:t>1</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1053367106"/>
                  </a:ext>
                </a:extLst>
              </a:tr>
              <a:tr h="104652">
                <a:tc>
                  <a:txBody>
                    <a:bodyPr/>
                    <a:lstStyle/>
                    <a:p>
                      <a:pPr algn="r" fontAlgn="ctr"/>
                      <a:r>
                        <a:rPr lang="en-US" altLang="zh-CN" sz="500" u="none" strike="noStrike">
                          <a:effectLst/>
                        </a:rPr>
                        <a:t>50</a:t>
                      </a:r>
                      <a:endParaRPr lang="en-US" altLang="zh-CN"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l" fontAlgn="ctr"/>
                      <a:r>
                        <a:rPr lang="zh-CN" altLang="en-US" sz="600" u="none" strike="noStrike">
                          <a:effectLst/>
                        </a:rPr>
                        <a:t>德阳城市轨道交通职业学院</a:t>
                      </a:r>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600" u="none" strike="noStrike">
                          <a:effectLst/>
                        </a:rPr>
                        <a:t>1</a:t>
                      </a:r>
                      <a:endParaRPr lang="en-US" altLang="zh-CN" sz="6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zh-CN" altLang="en-US" sz="500" u="none" strike="noStrike">
                          <a:effectLst/>
                        </a:rPr>
                        <a:t>　</a:t>
                      </a:r>
                      <a:endParaRPr lang="zh-CN" altLang="en-US" sz="500" b="0" i="0" u="none" strike="noStrike">
                        <a:solidFill>
                          <a:srgbClr val="000000"/>
                        </a:solidFill>
                        <a:effectLst/>
                        <a:latin typeface="宋体" panose="02010600030101010101" pitchFamily="2" charset="-122"/>
                        <a:ea typeface="宋体" panose="02010600030101010101" pitchFamily="2" charset="-122"/>
                      </a:endParaRPr>
                    </a:p>
                  </a:txBody>
                  <a:tcPr marL="4741" marR="4741" marT="4741" marB="0" anchor="ctr"/>
                </a:tc>
                <a:tc>
                  <a:txBody>
                    <a:bodyPr/>
                    <a:lstStyle/>
                    <a:p>
                      <a:pPr algn="ctr" fontAlgn="ctr"/>
                      <a:r>
                        <a:rPr lang="en-US" altLang="zh-CN" sz="500" u="none" strike="noStrike" dirty="0">
                          <a:effectLst/>
                        </a:rPr>
                        <a:t>1</a:t>
                      </a:r>
                      <a:endParaRPr lang="en-US" altLang="zh-CN" sz="500" b="0" i="0" u="none" strike="noStrike" dirty="0">
                        <a:solidFill>
                          <a:srgbClr val="000000"/>
                        </a:solidFill>
                        <a:effectLst/>
                        <a:latin typeface="宋体" panose="02010600030101010101" pitchFamily="2" charset="-122"/>
                        <a:ea typeface="宋体" panose="02010600030101010101" pitchFamily="2" charset="-122"/>
                      </a:endParaRPr>
                    </a:p>
                  </a:txBody>
                  <a:tcPr marL="4741" marR="4741" marT="4741" marB="0" anchor="ctr"/>
                </a:tc>
                <a:extLst>
                  <a:ext uri="{0D108BD9-81ED-4DB2-BD59-A6C34878D82A}">
                    <a16:rowId xmlns:a16="http://schemas.microsoft.com/office/drawing/2014/main" val="3452362009"/>
                  </a:ext>
                </a:extLst>
              </a:tr>
            </a:tbl>
          </a:graphicData>
        </a:graphic>
      </p:graphicFrame>
    </p:spTree>
    <p:extLst>
      <p:ext uri="{BB962C8B-B14F-4D97-AF65-F5344CB8AC3E}">
        <p14:creationId xmlns:p14="http://schemas.microsoft.com/office/powerpoint/2010/main" val="2016472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a:xfrm>
            <a:off x="473918" y="57944"/>
            <a:ext cx="7848600" cy="1066800"/>
          </a:xfrm>
        </p:spPr>
        <p:txBody>
          <a:bodyPr/>
          <a:lstStyle/>
          <a:p>
            <a:r>
              <a:rPr lang="zh-CN" altLang="en-US" sz="3200" dirty="0">
                <a:ea typeface="宋体" panose="02010600030101010101" pitchFamily="2" charset="-122"/>
              </a:rPr>
              <a:t>五、协会宣传工作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755576" y="980728"/>
            <a:ext cx="7632848" cy="5572918"/>
          </a:xfrm>
        </p:spPr>
        <p:txBody>
          <a:bodyPr/>
          <a:lstStyle/>
          <a:p>
            <a:pPr>
              <a:lnSpc>
                <a:spcPct val="150000"/>
              </a:lnSpc>
              <a:buClr>
                <a:schemeClr val="tx1"/>
              </a:buClr>
              <a:buSzPct val="90000"/>
            </a:pPr>
            <a:r>
              <a:rPr lang="zh-CN" altLang="en-US" sz="2000" b="1" dirty="0">
                <a:ea typeface="宋体" panose="02010600030101010101" pitchFamily="2" charset="-122"/>
              </a:rPr>
              <a:t>（</a:t>
            </a:r>
            <a:r>
              <a:rPr lang="en-US" altLang="zh-CN" sz="2000" b="1" dirty="0">
                <a:ea typeface="宋体" panose="02010600030101010101" pitchFamily="2" charset="-122"/>
              </a:rPr>
              <a:t>2</a:t>
            </a:r>
            <a:r>
              <a:rPr lang="zh-CN" altLang="en-US" sz="2000" b="1" dirty="0">
                <a:ea typeface="宋体" panose="02010600030101010101" pitchFamily="2" charset="-122"/>
              </a:rPr>
              <a:t>）个人发稿情况</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1200" dirty="0"/>
              <a:t>                      1.</a:t>
            </a:r>
            <a:r>
              <a:rPr lang="zh-CN" altLang="en-US" sz="1200" dirty="0"/>
              <a:t>西华大学 熊江    发文数：</a:t>
            </a:r>
            <a:r>
              <a:rPr lang="en-US" altLang="zh-CN" sz="1200" dirty="0"/>
              <a:t>148</a:t>
            </a:r>
            <a:r>
              <a:rPr lang="zh-CN" altLang="en-US" sz="1200" dirty="0"/>
              <a:t>（新闻稿件</a:t>
            </a:r>
            <a:r>
              <a:rPr lang="en-US" altLang="zh-CN" sz="1200" dirty="0"/>
              <a:t>97</a:t>
            </a:r>
            <a:r>
              <a:rPr lang="zh-CN" altLang="en-US" sz="1200" dirty="0"/>
              <a:t>，招标采购信息</a:t>
            </a:r>
            <a:r>
              <a:rPr lang="en-US" altLang="zh-CN" sz="1200" dirty="0"/>
              <a:t>51</a:t>
            </a:r>
            <a:r>
              <a:rPr lang="zh-CN" altLang="en-US" sz="1200" dirty="0"/>
              <a:t>）</a:t>
            </a:r>
            <a:br>
              <a:rPr lang="zh-CN" altLang="en-US" sz="1200" dirty="0"/>
            </a:br>
            <a:r>
              <a:rPr lang="zh-CN" altLang="en-US" sz="1200" dirty="0"/>
              <a:t>                      </a:t>
            </a:r>
            <a:r>
              <a:rPr lang="en-US" altLang="zh-CN" sz="1200" dirty="0"/>
              <a:t>2.</a:t>
            </a:r>
            <a:r>
              <a:rPr lang="zh-CN" altLang="en-US" sz="1200" dirty="0"/>
              <a:t>成都大学 刘滨    发文数：</a:t>
            </a:r>
            <a:r>
              <a:rPr lang="en-US" altLang="zh-CN" sz="1200" dirty="0"/>
              <a:t>91</a:t>
            </a:r>
            <a:r>
              <a:rPr lang="zh-CN" altLang="en-US" sz="1200" dirty="0"/>
              <a:t>（新闻稿件</a:t>
            </a:r>
            <a:r>
              <a:rPr lang="en-US" altLang="zh-CN" sz="1200" dirty="0"/>
              <a:t>74</a:t>
            </a:r>
            <a:r>
              <a:rPr lang="zh-CN" altLang="en-US" sz="1200" dirty="0"/>
              <a:t>，招标采购信息</a:t>
            </a:r>
            <a:r>
              <a:rPr lang="en-US" altLang="zh-CN" sz="1200" dirty="0"/>
              <a:t>17</a:t>
            </a:r>
            <a:r>
              <a:rPr lang="zh-CN" altLang="en-US" sz="1200" dirty="0"/>
              <a:t>）</a:t>
            </a:r>
            <a:br>
              <a:rPr lang="zh-CN" altLang="en-US" sz="1200" dirty="0"/>
            </a:br>
            <a:r>
              <a:rPr lang="zh-CN" altLang="en-US" sz="1200" dirty="0"/>
              <a:t>                      </a:t>
            </a:r>
            <a:r>
              <a:rPr lang="en-US" altLang="zh-CN" sz="1200" dirty="0"/>
              <a:t>3.</a:t>
            </a:r>
            <a:r>
              <a:rPr lang="zh-CN" altLang="en-US" sz="1200" dirty="0"/>
              <a:t>电子科技大学 杨娜娜  发文数：</a:t>
            </a:r>
            <a:r>
              <a:rPr lang="en-US" altLang="zh-CN" sz="1200" dirty="0"/>
              <a:t>53</a:t>
            </a:r>
            <a:r>
              <a:rPr lang="zh-CN" altLang="en-US" sz="1200" dirty="0"/>
              <a:t>（新闻稿件</a:t>
            </a:r>
            <a:r>
              <a:rPr lang="en-US" altLang="zh-CN" sz="1200" dirty="0"/>
              <a:t>49</a:t>
            </a:r>
            <a:r>
              <a:rPr lang="zh-CN" altLang="en-US" sz="1200" dirty="0"/>
              <a:t>，招标采购信息</a:t>
            </a:r>
            <a:r>
              <a:rPr lang="en-US" altLang="zh-CN" sz="1200" dirty="0"/>
              <a:t>4</a:t>
            </a:r>
            <a:r>
              <a:rPr lang="zh-CN" altLang="en-US" sz="1200" dirty="0"/>
              <a:t>）</a:t>
            </a:r>
            <a:br>
              <a:rPr lang="zh-CN" altLang="en-US" sz="1200" dirty="0"/>
            </a:br>
            <a:r>
              <a:rPr lang="zh-CN" altLang="en-US" sz="1200" dirty="0"/>
              <a:t>                      </a:t>
            </a:r>
            <a:r>
              <a:rPr lang="en-US" altLang="zh-CN" sz="1200" dirty="0"/>
              <a:t>4.</a:t>
            </a:r>
            <a:r>
              <a:rPr lang="zh-CN" altLang="en-US" sz="1200" dirty="0"/>
              <a:t>绵阳师范学院 朱怡灵  发文数：</a:t>
            </a:r>
            <a:r>
              <a:rPr lang="en-US" altLang="zh-CN" sz="1200" dirty="0"/>
              <a:t>52</a:t>
            </a:r>
            <a:r>
              <a:rPr lang="zh-CN" altLang="en-US" sz="1200" dirty="0"/>
              <a:t>（新闻稿件</a:t>
            </a:r>
            <a:r>
              <a:rPr lang="en-US" altLang="zh-CN" sz="1200" dirty="0"/>
              <a:t>52</a:t>
            </a:r>
            <a:r>
              <a:rPr lang="zh-CN" altLang="en-US" sz="1200" dirty="0"/>
              <a:t>）</a:t>
            </a:r>
            <a:br>
              <a:rPr lang="zh-CN" altLang="en-US" sz="1200" dirty="0"/>
            </a:br>
            <a:r>
              <a:rPr lang="zh-CN" altLang="en-US" sz="1200" dirty="0"/>
              <a:t>                      </a:t>
            </a:r>
            <a:r>
              <a:rPr lang="en-US" altLang="zh-CN" sz="1200" dirty="0"/>
              <a:t>5.</a:t>
            </a:r>
            <a:r>
              <a:rPr lang="zh-CN" altLang="en-US" sz="1200" dirty="0"/>
              <a:t>成都中医药大学 李鑫  发文数：</a:t>
            </a:r>
            <a:r>
              <a:rPr lang="en-US" altLang="zh-CN" sz="1200" dirty="0"/>
              <a:t>43</a:t>
            </a:r>
            <a:r>
              <a:rPr lang="zh-CN" altLang="en-US" sz="1200" dirty="0"/>
              <a:t>（新闻稿件</a:t>
            </a:r>
            <a:r>
              <a:rPr lang="en-US" altLang="zh-CN" sz="1200" dirty="0"/>
              <a:t>20</a:t>
            </a:r>
            <a:r>
              <a:rPr lang="zh-CN" altLang="en-US" sz="1200" dirty="0"/>
              <a:t>，招标采购信息</a:t>
            </a:r>
            <a:r>
              <a:rPr lang="en-US" altLang="zh-CN" sz="1200" dirty="0"/>
              <a:t>23</a:t>
            </a:r>
            <a:r>
              <a:rPr lang="zh-CN" altLang="en-US" sz="1200" dirty="0"/>
              <a:t>）</a:t>
            </a:r>
            <a:br>
              <a:rPr lang="zh-CN" altLang="en-US" sz="1200" dirty="0"/>
            </a:br>
            <a:r>
              <a:rPr lang="en-US" altLang="zh-CN" sz="2000" b="1" dirty="0">
                <a:ea typeface="宋体" panose="02010600030101010101" pitchFamily="2" charset="-122"/>
              </a:rPr>
              <a:t>3</a:t>
            </a:r>
            <a:r>
              <a:rPr lang="zh-CN" altLang="en-US" sz="2000" b="1" dirty="0">
                <a:ea typeface="宋体" panose="02010600030101010101" pitchFamily="2" charset="-122"/>
              </a:rPr>
              <a:t>、存在的问题：</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1</a:t>
            </a:r>
            <a:r>
              <a:rPr lang="zh-CN" altLang="en-US" sz="2000" b="1" dirty="0">
                <a:ea typeface="宋体" panose="02010600030101010101" pitchFamily="2" charset="-122"/>
              </a:rPr>
              <a:t>）招投标信息报送情况不好，总提供招投标信息</a:t>
            </a:r>
            <a:r>
              <a:rPr lang="en-US" altLang="zh-CN" sz="2000" b="1" dirty="0">
                <a:ea typeface="宋体" panose="02010600030101010101" pitchFamily="2" charset="-122"/>
              </a:rPr>
              <a:t>135</a:t>
            </a:r>
            <a:r>
              <a:rPr lang="zh-CN" altLang="en-US" sz="2000" b="1" dirty="0">
                <a:ea typeface="宋体" panose="02010600030101010101" pitchFamily="2" charset="-122"/>
              </a:rPr>
              <a:t>条，只有</a:t>
            </a:r>
            <a:r>
              <a:rPr lang="en-US" altLang="zh-CN" sz="2000" b="1" dirty="0">
                <a:ea typeface="宋体" panose="02010600030101010101" pitchFamily="2" charset="-122"/>
              </a:rPr>
              <a:t>12</a:t>
            </a:r>
            <a:r>
              <a:rPr lang="zh-CN" altLang="en-US" sz="2000" b="1" dirty="0">
                <a:ea typeface="宋体" panose="02010600030101010101" pitchFamily="2" charset="-122"/>
              </a:rPr>
              <a:t>个学校提供了招投标信息。</a:t>
            </a:r>
          </a:p>
          <a:p>
            <a:pPr marL="0" indent="0">
              <a:lnSpc>
                <a:spcPct val="150000"/>
              </a:lnSpc>
              <a:buClr>
                <a:schemeClr val="tx1"/>
              </a:buClr>
              <a:buSzPct val="90000"/>
              <a:buNone/>
            </a:pPr>
            <a:r>
              <a:rPr lang="zh-CN" altLang="en-US" sz="2000" b="1" dirty="0">
                <a:ea typeface="宋体" panose="02010600030101010101" pitchFamily="2" charset="-122"/>
              </a:rPr>
              <a:t>     （</a:t>
            </a:r>
            <a:r>
              <a:rPr lang="en-US" altLang="zh-CN" sz="2000" b="1" dirty="0">
                <a:ea typeface="宋体" panose="02010600030101010101" pitchFamily="2" charset="-122"/>
              </a:rPr>
              <a:t>2</a:t>
            </a:r>
            <a:r>
              <a:rPr lang="zh-CN" altLang="en-US" sz="2000" b="1" dirty="0">
                <a:ea typeface="宋体" panose="02010600030101010101" pitchFamily="2" charset="-122"/>
              </a:rPr>
              <a:t>）协会网站的文章应该站在第三人称角度来撰写。</a:t>
            </a:r>
          </a:p>
          <a:p>
            <a:pPr marL="0" indent="0">
              <a:lnSpc>
                <a:spcPct val="150000"/>
              </a:lnSpc>
              <a:buClr>
                <a:schemeClr val="tx1"/>
              </a:buClr>
              <a:buSzPct val="90000"/>
              <a:buNone/>
            </a:pPr>
            <a:r>
              <a:rPr lang="zh-CN" altLang="en-US" sz="2000" b="1" dirty="0">
                <a:ea typeface="宋体" panose="02010600030101010101" pitchFamily="2" charset="-122"/>
              </a:rPr>
              <a:t>     （</a:t>
            </a:r>
            <a:r>
              <a:rPr lang="en-US" altLang="zh-CN" sz="2000" b="1" dirty="0">
                <a:ea typeface="宋体" panose="02010600030101010101" pitchFamily="2" charset="-122"/>
              </a:rPr>
              <a:t>3</a:t>
            </a:r>
            <a:r>
              <a:rPr lang="zh-CN" altLang="en-US" sz="2000" b="1" dirty="0">
                <a:ea typeface="宋体" panose="02010600030101010101" pitchFamily="2" charset="-122"/>
              </a:rPr>
              <a:t>）理论和研究方面文章较少，全年只有两篇。</a:t>
            </a:r>
          </a:p>
          <a:p>
            <a:pPr>
              <a:lnSpc>
                <a:spcPct val="150000"/>
              </a:lnSpc>
              <a:buClr>
                <a:schemeClr val="tx1"/>
              </a:buClr>
              <a:buSzPct val="90000"/>
            </a:pPr>
            <a:r>
              <a:rPr lang="en-US" altLang="zh-CN" sz="2000" b="1" dirty="0">
                <a:ea typeface="宋体" panose="02010600030101010101" pitchFamily="2" charset="-122"/>
              </a:rPr>
              <a:t>3</a:t>
            </a:r>
            <a:r>
              <a:rPr lang="zh-CN" altLang="en-US" sz="2000" b="1" dirty="0">
                <a:ea typeface="宋体" panose="02010600030101010101" pitchFamily="2" charset="-122"/>
              </a:rPr>
              <a:t>、每个学校、每个企业会员都有一个会员账号登录密码由该校的通讯联络人保管（各校通讯联络员名单已下发各片区，还有一部分学校通讯联络员没有落实，请片区秘书长负责落实）。</a:t>
            </a:r>
            <a:endParaRPr lang="en-US" altLang="zh-CN" sz="2000" b="1" dirty="0">
              <a:ea typeface="宋体" panose="02010600030101010101" pitchFamily="2" charset="-122"/>
            </a:endParaRPr>
          </a:p>
          <a:p>
            <a:pPr>
              <a:buClr>
                <a:schemeClr val="tx1"/>
              </a:buClr>
              <a:buSzPct val="90000"/>
            </a:pP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863471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五、协会宣传工作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38200" y="1124744"/>
            <a:ext cx="7632848" cy="5400600"/>
          </a:xfrm>
        </p:spPr>
        <p:txBody>
          <a:bodyPr/>
          <a:lstStyle/>
          <a:p>
            <a:pPr>
              <a:lnSpc>
                <a:spcPct val="150000"/>
              </a:lnSpc>
              <a:buClr>
                <a:schemeClr val="tx1"/>
              </a:buClr>
              <a:buSzPct val="90000"/>
            </a:pPr>
            <a:r>
              <a:rPr lang="en-US" altLang="zh-CN" sz="2000" b="1" dirty="0">
                <a:ea typeface="宋体" panose="02010600030101010101" pitchFamily="2" charset="-122"/>
              </a:rPr>
              <a:t>4</a:t>
            </a:r>
            <a:r>
              <a:rPr lang="zh-CN" altLang="en-US" sz="2000" b="1" dirty="0">
                <a:ea typeface="宋体" panose="02010600030101010101" pitchFamily="2" charset="-122"/>
              </a:rPr>
              <a:t>、</a:t>
            </a:r>
            <a:r>
              <a:rPr lang="en-US" altLang="zh-CN" sz="2000" b="1" dirty="0">
                <a:ea typeface="宋体" panose="02010600030101010101" pitchFamily="2" charset="-122"/>
              </a:rPr>
              <a:t>2019</a:t>
            </a:r>
            <a:r>
              <a:rPr lang="zh-CN" altLang="en-US" sz="2000" b="1" dirty="0">
                <a:ea typeface="宋体" panose="02010600030101010101" pitchFamily="2" charset="-122"/>
              </a:rPr>
              <a:t>年协会网站投稿稿费今天发到各片区秘书长，请代为下发，签字后把签字表交回秘书处。</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5</a:t>
            </a:r>
            <a:r>
              <a:rPr lang="zh-CN" altLang="en-US" sz="2000" b="1" dirty="0">
                <a:ea typeface="宋体" panose="02010600030101010101" pitchFamily="2" charset="-122"/>
              </a:rPr>
              <a:t>、充分用好协会网站</a:t>
            </a:r>
            <a:endParaRPr lang="en-US" altLang="zh-CN" sz="2000" b="1" dirty="0">
              <a:ea typeface="宋体" panose="02010600030101010101" pitchFamily="2" charset="-122"/>
            </a:endParaRPr>
          </a:p>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协会网站公开资源：四川高校后勤新闻、四川各高校后勤动态、协会各种通知、全国后勤协会和省后勤协会的培训和会议信息、协会文件查询、企业会员名录（企业业务范围、服务学校、联系人、联系电话、年度评审情况等），国家、省部级、全国协会等各部门涉及高校后勤的各种文件和政策（</a:t>
            </a:r>
            <a:r>
              <a:rPr lang="en-US" altLang="zh-CN" sz="2000" b="1" dirty="0">
                <a:ea typeface="宋体" panose="02010600030101010101" pitchFamily="2" charset="-122"/>
              </a:rPr>
              <a:t>82</a:t>
            </a:r>
            <a:r>
              <a:rPr lang="zh-CN" altLang="en-US" sz="2000" b="1" dirty="0">
                <a:ea typeface="宋体" panose="02010600030101010101" pitchFamily="2" charset="-122"/>
              </a:rPr>
              <a:t>份）；</a:t>
            </a:r>
            <a:endParaRPr lang="en-US" altLang="zh-CN" sz="2000" b="1" dirty="0">
              <a:ea typeface="宋体" panose="02010600030101010101" pitchFamily="2" charset="-122"/>
            </a:endParaRPr>
          </a:p>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会员可查阅：各校后勤招投标信息</a:t>
            </a:r>
            <a:endParaRPr lang="en-US" altLang="zh-CN" sz="2000" b="1" dirty="0">
              <a:ea typeface="宋体" panose="02010600030101010101" pitchFamily="2" charset="-122"/>
            </a:endParaRPr>
          </a:p>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会员可下载：收集到的学校后勤管理制度、操作流程、应急预案共</a:t>
            </a:r>
            <a:r>
              <a:rPr lang="en-US" altLang="zh-CN" sz="2000" b="1" dirty="0">
                <a:ea typeface="宋体" panose="02010600030101010101" pitchFamily="2" charset="-122"/>
              </a:rPr>
              <a:t>298</a:t>
            </a:r>
            <a:r>
              <a:rPr lang="zh-CN" altLang="en-US" sz="2000" b="1" dirty="0">
                <a:ea typeface="宋体" panose="02010600030101010101" pitchFamily="2" charset="-122"/>
              </a:rPr>
              <a:t>份，专题讲座</a:t>
            </a:r>
            <a:r>
              <a:rPr lang="en-US" altLang="zh-CN" sz="2000" b="1" dirty="0">
                <a:ea typeface="宋体" panose="02010600030101010101" pitchFamily="2" charset="-122"/>
              </a:rPr>
              <a:t>PPT</a:t>
            </a:r>
            <a:r>
              <a:rPr lang="zh-CN" altLang="en-US" sz="2000" b="1" dirty="0">
                <a:ea typeface="宋体" panose="02010600030101010101" pitchFamily="2" charset="-122"/>
              </a:rPr>
              <a:t>等近</a:t>
            </a:r>
            <a:r>
              <a:rPr lang="en-US" altLang="zh-CN" sz="2000" b="1" dirty="0">
                <a:ea typeface="宋体" panose="02010600030101010101" pitchFamily="2" charset="-122"/>
              </a:rPr>
              <a:t>100</a:t>
            </a:r>
            <a:r>
              <a:rPr lang="zh-CN" altLang="en-US" sz="2000" b="1" dirty="0">
                <a:ea typeface="宋体" panose="02010600030101010101" pitchFamily="2" charset="-122"/>
              </a:rPr>
              <a:t>个文件。</a:t>
            </a:r>
          </a:p>
          <a:p>
            <a:pPr marL="0" indent="0">
              <a:buClr>
                <a:schemeClr val="tx1"/>
              </a:buClr>
              <a:buSzPct val="90000"/>
              <a:buNone/>
            </a:pPr>
            <a:endParaRPr lang="zh-CN" altLang="en-US" sz="2400" b="1" dirty="0">
              <a:ea typeface="宋体" panose="02010600030101010101" pitchFamily="2" charset="-122"/>
            </a:endParaRPr>
          </a:p>
          <a:p>
            <a:pPr>
              <a:buClr>
                <a:schemeClr val="tx1"/>
              </a:buClr>
              <a:buSzPct val="90000"/>
            </a:pP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1149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六、协会会务相关工作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672952" y="1246625"/>
            <a:ext cx="7632848" cy="5949280"/>
          </a:xfrm>
        </p:spPr>
        <p:txBody>
          <a:bodyPr/>
          <a:lstStyle/>
          <a:p>
            <a:pPr>
              <a:lnSpc>
                <a:spcPct val="150000"/>
              </a:lnSpc>
              <a:buClr>
                <a:schemeClr val="tx1"/>
              </a:buClr>
              <a:buSzPct val="90000"/>
            </a:pPr>
            <a:r>
              <a:rPr lang="en-US" altLang="zh-CN" sz="2000" b="1" dirty="0">
                <a:ea typeface="宋体" panose="02010600030101010101" pitchFamily="2" charset="-122"/>
              </a:rPr>
              <a:t>1</a:t>
            </a:r>
            <a:r>
              <a:rPr lang="zh-CN" altLang="en-US" sz="2000" dirty="0">
                <a:ea typeface="宋体" panose="02010600030101010101" pitchFamily="2" charset="-122"/>
              </a:rPr>
              <a:t>、</a:t>
            </a:r>
            <a:r>
              <a:rPr lang="zh-CN" altLang="en-US" sz="2000" b="1" dirty="0">
                <a:ea typeface="宋体" panose="02010600030101010101" pitchFamily="2" charset="-122"/>
              </a:rPr>
              <a:t>基本要求：</a:t>
            </a:r>
            <a:endParaRPr lang="en-US" altLang="zh-CN" sz="2000" b="1" dirty="0">
              <a:ea typeface="宋体" panose="02010600030101010101" pitchFamily="2" charset="-122"/>
            </a:endParaRPr>
          </a:p>
          <a:p>
            <a:pPr>
              <a:lnSpc>
                <a:spcPct val="150000"/>
              </a:lnSpc>
              <a:buClr>
                <a:schemeClr val="tx1"/>
              </a:buClr>
              <a:buSzPct val="90000"/>
            </a:pPr>
            <a:r>
              <a:rPr lang="zh-CN" altLang="en-US" sz="2000" b="1" dirty="0">
                <a:ea typeface="宋体" panose="02010600030101010101" pitchFamily="2" charset="-122"/>
              </a:rPr>
              <a:t>专委会：两次理事会，一次年会，一次培训</a:t>
            </a:r>
            <a:endParaRPr lang="en-US" altLang="zh-CN" sz="2000" b="1" dirty="0">
              <a:ea typeface="宋体" panose="02010600030101010101" pitchFamily="2" charset="-122"/>
            </a:endParaRPr>
          </a:p>
          <a:p>
            <a:pPr>
              <a:lnSpc>
                <a:spcPct val="150000"/>
              </a:lnSpc>
              <a:buClr>
                <a:schemeClr val="tx1"/>
              </a:buClr>
              <a:buSzPct val="90000"/>
            </a:pPr>
            <a:r>
              <a:rPr lang="zh-CN" altLang="en-US" sz="2000" b="1" dirty="0">
                <a:ea typeface="宋体" panose="02010600030101010101" pitchFamily="2" charset="-122"/>
              </a:rPr>
              <a:t>片区：至少两次片区工作会</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2</a:t>
            </a:r>
            <a:r>
              <a:rPr lang="zh-CN" altLang="en-US" sz="2000" b="1" dirty="0">
                <a:ea typeface="宋体" panose="02010600030101010101" pitchFamily="2" charset="-122"/>
              </a:rPr>
              <a:t>、会议要求：</a:t>
            </a:r>
            <a:endParaRPr lang="en-US" altLang="zh-CN" sz="2000" b="1" dirty="0">
              <a:ea typeface="宋体" panose="02010600030101010101" pitchFamily="2" charset="-122"/>
            </a:endParaRPr>
          </a:p>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伙食费每人每天不超过</a:t>
            </a:r>
            <a:r>
              <a:rPr lang="en-US" altLang="zh-CN" sz="2000" b="1" dirty="0">
                <a:ea typeface="宋体" panose="02010600030101010101" pitchFamily="2" charset="-122"/>
              </a:rPr>
              <a:t>110</a:t>
            </a:r>
            <a:r>
              <a:rPr lang="zh-CN" altLang="en-US" sz="2000" b="1" dirty="0">
                <a:ea typeface="宋体" panose="02010600030101010101" pitchFamily="2" charset="-122"/>
              </a:rPr>
              <a:t>元，会议杂费每人不超过</a:t>
            </a:r>
            <a:r>
              <a:rPr lang="en-US" altLang="zh-CN" sz="2000" b="1" dirty="0">
                <a:ea typeface="宋体" panose="02010600030101010101" pitchFamily="2" charset="-122"/>
              </a:rPr>
              <a:t>50</a:t>
            </a:r>
            <a:r>
              <a:rPr lang="zh-CN" altLang="en-US" sz="2000" b="1" dirty="0">
                <a:ea typeface="宋体" panose="02010600030101010101" pitchFamily="2" charset="-122"/>
              </a:rPr>
              <a:t>元；</a:t>
            </a:r>
            <a:endParaRPr lang="en-US" altLang="zh-CN" sz="2000" b="1" dirty="0">
              <a:ea typeface="宋体" panose="02010600030101010101" pitchFamily="2" charset="-122"/>
            </a:endParaRPr>
          </a:p>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年会和培训活动承办会务组应先期实地确定会议宾馆和会议室，做出详细预算，按照预算确定会费收费标准，以会养会，不够补贴（专委会经费）不超过总预算的</a:t>
            </a:r>
            <a:r>
              <a:rPr lang="en-US" altLang="zh-CN" sz="2000" b="1" dirty="0">
                <a:ea typeface="宋体" panose="02010600030101010101" pitchFamily="2" charset="-122"/>
              </a:rPr>
              <a:t>5%</a:t>
            </a:r>
            <a:r>
              <a:rPr lang="zh-CN" altLang="en-US" sz="2000" b="1" dirty="0">
                <a:ea typeface="宋体" panose="02010600030101010101" pitchFamily="2" charset="-122"/>
              </a:rPr>
              <a:t>；</a:t>
            </a:r>
            <a:endParaRPr lang="en-US" altLang="zh-CN" sz="2000" b="1" dirty="0">
              <a:ea typeface="宋体" panose="02010600030101010101" pitchFamily="2" charset="-122"/>
            </a:endParaRPr>
          </a:p>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每个会议都应在会前制订会议议程、签到册、印刷重要资料等，会议要决策的事项上会前须经分支机构主任审阅同意。</a:t>
            </a:r>
            <a:endParaRPr lang="en-US" altLang="zh-CN" sz="2000" b="1" dirty="0">
              <a:ea typeface="宋体" panose="02010600030101010101" pitchFamily="2" charset="-122"/>
            </a:endParaRPr>
          </a:p>
          <a:p>
            <a:pPr marL="0" indent="0">
              <a:buClr>
                <a:schemeClr val="tx1"/>
              </a:buClr>
              <a:buSzPct val="90000"/>
              <a:buNone/>
            </a:pPr>
            <a:endParaRPr lang="en-US" altLang="zh-CN" sz="24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1614390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六、协会会务相关工作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672952" y="1340768"/>
            <a:ext cx="7632848" cy="5112568"/>
          </a:xfrm>
        </p:spPr>
        <p:txBody>
          <a:bodyPr/>
          <a:lstStyle/>
          <a:p>
            <a:pPr>
              <a:lnSpc>
                <a:spcPct val="150000"/>
              </a:lnSpc>
              <a:buClr>
                <a:schemeClr val="tx1"/>
              </a:buClr>
              <a:buSzPct val="90000"/>
              <a:buFont typeface="Wingdings" panose="05000000000000000000" pitchFamily="2" charset="2"/>
              <a:buChar char="u"/>
            </a:pPr>
            <a:r>
              <a:rPr lang="zh-CN" altLang="en-US" sz="2000" b="1" dirty="0">
                <a:ea typeface="宋体" panose="02010600030101010101" pitchFamily="2" charset="-122"/>
              </a:rPr>
              <a:t>    每次理事会需统计签到人数，记录未到场的参会人员姓名和原因，存档会议资料，会议结束后两天内写出新闻稿件，一周内写出会议纪要，会议纪要报协会秘书处备案。</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3</a:t>
            </a:r>
            <a:r>
              <a:rPr lang="zh-CN" altLang="en-US" sz="2000" dirty="0">
                <a:ea typeface="宋体" panose="02010600030101010101" pitchFamily="2" charset="-122"/>
              </a:rPr>
              <a:t>、</a:t>
            </a:r>
            <a:r>
              <a:rPr lang="zh-CN" altLang="en-US" sz="2000" b="1" dirty="0">
                <a:ea typeface="宋体" panose="02010600030101010101" pitchFamily="2" charset="-122"/>
              </a:rPr>
              <a:t>片区会建议由本片区的学校轮流举办（会议费用由协会下拨的片区活动费解决，不需承办学校补贴），并安排学校间彼此交流学习环节。</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4</a:t>
            </a:r>
            <a:r>
              <a:rPr lang="zh-CN" altLang="en-US" sz="2000" b="1" dirty="0">
                <a:ea typeface="宋体" panose="02010600030101010101" pitchFamily="2" charset="-122"/>
              </a:rPr>
              <a:t>、各分支机构的年会和培训（收会务费的），承办会议的工作人员可发放适当加班费用，计入会议成本。</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p>
        </p:txBody>
      </p:sp>
    </p:spTree>
    <p:extLst>
      <p:ext uri="{BB962C8B-B14F-4D97-AF65-F5344CB8AC3E}">
        <p14:creationId xmlns:p14="http://schemas.microsoft.com/office/powerpoint/2010/main" val="1341014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六、协会会务相关工作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457200" y="1448780"/>
            <a:ext cx="7632848" cy="3960440"/>
          </a:xfrm>
        </p:spPr>
        <p:txBody>
          <a:bodyPr/>
          <a:lstStyle/>
          <a:p>
            <a:pPr>
              <a:lnSpc>
                <a:spcPct val="150000"/>
              </a:lnSpc>
              <a:buClr>
                <a:schemeClr val="tx1"/>
              </a:buClr>
              <a:buSzPct val="90000"/>
              <a:buFont typeface="Arial" panose="020B0604020202020204" pitchFamily="34" charset="0"/>
              <a:buChar char="•"/>
            </a:pPr>
            <a:r>
              <a:rPr lang="zh-CN" altLang="en-US" sz="2000" b="1" dirty="0">
                <a:ea typeface="宋体" panose="02010600030101010101" pitchFamily="2" charset="-122"/>
              </a:rPr>
              <a:t>  </a:t>
            </a:r>
            <a:r>
              <a:rPr lang="en-US" altLang="zh-CN" sz="2000" b="1" dirty="0">
                <a:ea typeface="宋体" panose="02010600030101010101" pitchFamily="2" charset="-122"/>
              </a:rPr>
              <a:t>5</a:t>
            </a:r>
            <a:r>
              <a:rPr lang="zh-CN" altLang="en-US" sz="2000" b="1" dirty="0">
                <a:ea typeface="宋体" panose="02010600030101010101" pitchFamily="2" charset="-122"/>
              </a:rPr>
              <a:t>、会标：</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1</a:t>
            </a:r>
            <a:r>
              <a:rPr lang="zh-CN" altLang="en-US" sz="2000" b="1" dirty="0">
                <a:ea typeface="宋体" panose="02010600030101010101" pitchFamily="2" charset="-122"/>
              </a:rPr>
              <a:t>）年会和理事会：四川省高校后勤协会</a:t>
            </a:r>
            <a:r>
              <a:rPr lang="en-US" altLang="zh-CN" sz="2000" b="1" dirty="0">
                <a:ea typeface="宋体" panose="02010600030101010101" pitchFamily="2" charset="-122"/>
              </a:rPr>
              <a:t>XXX</a:t>
            </a:r>
            <a:r>
              <a:rPr lang="zh-CN" altLang="en-US" sz="2000" b="1" dirty="0">
                <a:ea typeface="宋体" panose="02010600030101010101" pitchFamily="2" charset="-122"/>
              </a:rPr>
              <a:t>专委会（工作委员会）</a:t>
            </a:r>
            <a:r>
              <a:rPr lang="en-US" altLang="zh-CN" sz="2000" b="1" dirty="0">
                <a:ea typeface="宋体" panose="02010600030101010101" pitchFamily="2" charset="-122"/>
              </a:rPr>
              <a:t>X</a:t>
            </a:r>
            <a:r>
              <a:rPr lang="zh-CN" altLang="en-US" sz="2000" b="1" dirty="0">
                <a:ea typeface="宋体" panose="02010600030101010101" pitchFamily="2" charset="-122"/>
              </a:rPr>
              <a:t>届</a:t>
            </a:r>
            <a:r>
              <a:rPr lang="en-US" altLang="zh-CN" sz="2000" b="1" dirty="0">
                <a:ea typeface="宋体" panose="02010600030101010101" pitchFamily="2" charset="-122"/>
              </a:rPr>
              <a:t>X</a:t>
            </a:r>
            <a:r>
              <a:rPr lang="zh-CN" altLang="en-US" sz="2000" b="1" dirty="0">
                <a:ea typeface="宋体" panose="02010600030101010101" pitchFamily="2" charset="-122"/>
              </a:rPr>
              <a:t>次年会    四川省高校后勤协会</a:t>
            </a:r>
            <a:r>
              <a:rPr lang="en-US" altLang="zh-CN" sz="2000" b="1" dirty="0">
                <a:ea typeface="宋体" panose="02010600030101010101" pitchFamily="2" charset="-122"/>
              </a:rPr>
              <a:t>XXX</a:t>
            </a:r>
            <a:r>
              <a:rPr lang="zh-CN" altLang="en-US" sz="2000" b="1" dirty="0">
                <a:ea typeface="宋体" panose="02010600030101010101" pitchFamily="2" charset="-122"/>
              </a:rPr>
              <a:t>专委会（工作委员会）第</a:t>
            </a:r>
            <a:r>
              <a:rPr lang="en-US" altLang="zh-CN" sz="2000" b="1" dirty="0">
                <a:ea typeface="宋体" panose="02010600030101010101" pitchFamily="2" charset="-122"/>
              </a:rPr>
              <a:t>X</a:t>
            </a:r>
            <a:r>
              <a:rPr lang="zh-CN" altLang="en-US" sz="2000" b="1" dirty="0">
                <a:ea typeface="宋体" panose="02010600030101010101" pitchFamily="2" charset="-122"/>
              </a:rPr>
              <a:t>届理事会第</a:t>
            </a:r>
            <a:r>
              <a:rPr lang="en-US" altLang="zh-CN" sz="2000" b="1" dirty="0">
                <a:ea typeface="宋体" panose="02010600030101010101" pitchFamily="2" charset="-122"/>
              </a:rPr>
              <a:t>X</a:t>
            </a:r>
            <a:r>
              <a:rPr lang="zh-CN" altLang="en-US" sz="2000" b="1" dirty="0">
                <a:ea typeface="宋体" panose="02010600030101010101" pitchFamily="2" charset="-122"/>
              </a:rPr>
              <a:t>次会议。</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2</a:t>
            </a:r>
            <a:r>
              <a:rPr lang="zh-CN" altLang="en-US" sz="2000" b="1" dirty="0">
                <a:ea typeface="宋体" panose="02010600030101010101" pitchFamily="2" charset="-122"/>
              </a:rPr>
              <a:t>）片区会和专题会：四川省高校后勤</a:t>
            </a:r>
            <a:r>
              <a:rPr lang="en-US" altLang="zh-CN" sz="2000" b="1" dirty="0">
                <a:ea typeface="宋体" panose="02010600030101010101" pitchFamily="2" charset="-122"/>
              </a:rPr>
              <a:t>XXX</a:t>
            </a:r>
            <a:r>
              <a:rPr lang="zh-CN" altLang="en-US" sz="2000" b="1" dirty="0">
                <a:ea typeface="宋体" panose="02010600030101010101" pitchFamily="2" charset="-122"/>
              </a:rPr>
              <a:t>片区后勤工作会</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四川省高校后勤</a:t>
            </a:r>
            <a:r>
              <a:rPr lang="en-US" altLang="zh-CN" sz="2000" b="1" dirty="0">
                <a:ea typeface="宋体" panose="02010600030101010101" pitchFamily="2" charset="-122"/>
              </a:rPr>
              <a:t>XXX</a:t>
            </a:r>
            <a:r>
              <a:rPr lang="zh-CN" altLang="en-US" sz="2000" b="1" dirty="0">
                <a:ea typeface="宋体" panose="02010600030101010101" pitchFamily="2" charset="-122"/>
              </a:rPr>
              <a:t>专题工作会（研讨会、培训会）</a:t>
            </a:r>
            <a:endParaRPr lang="en-US" altLang="zh-CN" sz="2000" b="1" dirty="0">
              <a:ea typeface="宋体" panose="02010600030101010101" pitchFamily="2" charset="-122"/>
            </a:endParaRPr>
          </a:p>
          <a:p>
            <a:pPr>
              <a:lnSpc>
                <a:spcPct val="150000"/>
              </a:lnSpc>
              <a:buClr>
                <a:schemeClr val="tx1"/>
              </a:buClr>
              <a:buSzPct val="90000"/>
              <a:buFont typeface="Arial" panose="020B0604020202020204" pitchFamily="34" charset="0"/>
              <a:buChar char="•"/>
            </a:pPr>
            <a:r>
              <a:rPr lang="en-US" altLang="zh-CN" sz="2000" b="1" dirty="0">
                <a:ea typeface="宋体" panose="02010600030101010101" pitchFamily="2" charset="-122"/>
              </a:rPr>
              <a:t>6</a:t>
            </a:r>
            <a:r>
              <a:rPr lang="zh-CN" altLang="en-US" sz="2000" b="1" dirty="0">
                <a:ea typeface="宋体" panose="02010600030101010101" pitchFamily="2" charset="-122"/>
              </a:rPr>
              <a:t>、协会四家理事单位参加对应的专委会理事会</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伙专会（中快）、能专会（中恒通、兴科达）、物专（华玮）</a:t>
            </a:r>
            <a:endParaRPr lang="en-US" altLang="zh-CN" sz="2000" b="1" dirty="0">
              <a:ea typeface="宋体" panose="02010600030101010101" pitchFamily="2" charset="-122"/>
            </a:endParaRPr>
          </a:p>
          <a:p>
            <a:pPr>
              <a:lnSpc>
                <a:spcPct val="150000"/>
              </a:lnSpc>
              <a:buClr>
                <a:schemeClr val="tx1"/>
              </a:buClr>
              <a:buSzPct val="90000"/>
            </a:pPr>
            <a:endParaRPr lang="en-US" altLang="zh-CN" sz="2000" b="1" dirty="0">
              <a:ea typeface="宋体" panose="02010600030101010101" pitchFamily="2" charset="-122"/>
            </a:endParaRPr>
          </a:p>
          <a:p>
            <a:pPr marL="0" indent="0">
              <a:buClr>
                <a:schemeClr val="tx1"/>
              </a:buClr>
              <a:buSzPct val="90000"/>
              <a:buNone/>
            </a:pPr>
            <a:r>
              <a:rPr lang="en-US" altLang="zh-CN" sz="2400" b="1" dirty="0">
                <a:ea typeface="宋体" panose="02010600030101010101" pitchFamily="2" charset="-122"/>
              </a:rPr>
              <a:t>     </a:t>
            </a:r>
            <a:endParaRPr lang="en-US" altLang="zh-CN" sz="2400" dirty="0">
              <a:ea typeface="宋体" panose="02010600030101010101" pitchFamily="2" charset="-122"/>
            </a:endParaRPr>
          </a:p>
          <a:p>
            <a:pPr>
              <a:lnSpc>
                <a:spcPct val="150000"/>
              </a:lnSpc>
              <a:buClr>
                <a:schemeClr val="tx1"/>
              </a:buClr>
              <a:buSzPct val="90000"/>
            </a:pPr>
            <a:endParaRPr lang="en-US" altLang="zh-CN" sz="2000" b="1" dirty="0">
              <a:ea typeface="宋体" panose="02010600030101010101" pitchFamily="2" charset="-122"/>
            </a:endParaRPr>
          </a:p>
        </p:txBody>
      </p:sp>
    </p:spTree>
    <p:extLst>
      <p:ext uri="{BB962C8B-B14F-4D97-AF65-F5344CB8AC3E}">
        <p14:creationId xmlns:p14="http://schemas.microsoft.com/office/powerpoint/2010/main" val="807777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六、协会会务相关工作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38200" y="1124744"/>
            <a:ext cx="7632848" cy="5572918"/>
          </a:xfrm>
        </p:spPr>
        <p:txBody>
          <a:bodyPr/>
          <a:lstStyle/>
          <a:p>
            <a:pPr>
              <a:lnSpc>
                <a:spcPct val="150000"/>
              </a:lnSpc>
              <a:buClr>
                <a:schemeClr val="tx1"/>
              </a:buClr>
              <a:buSzPct val="90000"/>
            </a:pPr>
            <a:r>
              <a:rPr lang="en-US" altLang="zh-CN" sz="2000" b="1" dirty="0">
                <a:ea typeface="宋体" panose="02010600030101010101" pitchFamily="2" charset="-122"/>
              </a:rPr>
              <a:t>7</a:t>
            </a:r>
            <a:r>
              <a:rPr lang="zh-CN" altLang="en-US" sz="2000" b="1" dirty="0">
                <a:ea typeface="宋体" panose="02010600030101010101" pitchFamily="2" charset="-122"/>
              </a:rPr>
              <a:t>、片区内交叉检查</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今年两次：</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a:t>
            </a:r>
            <a:r>
              <a:rPr lang="en-US" altLang="zh-CN" sz="2000" b="1" dirty="0">
                <a:ea typeface="宋体" panose="02010600030101010101" pitchFamily="2" charset="-122"/>
              </a:rPr>
              <a:t>1</a:t>
            </a:r>
            <a:r>
              <a:rPr lang="zh-CN" altLang="en-US" sz="2000" b="1" dirty="0">
                <a:ea typeface="宋体" panose="02010600030101010101" pitchFamily="2" charset="-122"/>
              </a:rPr>
              <a:t>）</a:t>
            </a:r>
            <a:r>
              <a:rPr lang="en-US" altLang="zh-CN" sz="2000" b="1" dirty="0">
                <a:ea typeface="宋体" panose="02010600030101010101" pitchFamily="2" charset="-122"/>
              </a:rPr>
              <a:t>4</a:t>
            </a:r>
            <a:r>
              <a:rPr lang="zh-CN" altLang="en-US" sz="2000" b="1" dirty="0">
                <a:ea typeface="宋体" panose="02010600030101010101" pitchFamily="2" charset="-122"/>
              </a:rPr>
              <a:t>月，食品安全风险防控考核（对自查结果的复核）和节约粮食检查。</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a:t>
            </a:r>
            <a:r>
              <a:rPr lang="en-US" altLang="zh-CN" sz="2000" b="1" dirty="0">
                <a:ea typeface="宋体" panose="02010600030101010101" pitchFamily="2" charset="-122"/>
              </a:rPr>
              <a:t>2</a:t>
            </a:r>
            <a:r>
              <a:rPr lang="zh-CN" altLang="en-US" sz="2000" b="1" dirty="0">
                <a:ea typeface="宋体" panose="02010600030101010101" pitchFamily="2" charset="-122"/>
              </a:rPr>
              <a:t>）</a:t>
            </a:r>
            <a:r>
              <a:rPr lang="en-US" altLang="zh-CN" sz="2000" b="1" dirty="0">
                <a:ea typeface="宋体" panose="02010600030101010101" pitchFamily="2" charset="-122"/>
              </a:rPr>
              <a:t>9</a:t>
            </a:r>
            <a:r>
              <a:rPr lang="zh-CN" altLang="en-US" sz="2000" b="1" dirty="0">
                <a:ea typeface="宋体" panose="02010600030101010101" pitchFamily="2" charset="-122"/>
              </a:rPr>
              <a:t>月，后勤安全检查（饮食、公寓、供水供电等）</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就近</a:t>
            </a:r>
            <a:r>
              <a:rPr lang="en-US" altLang="zh-CN" sz="2000" b="1" dirty="0">
                <a:ea typeface="宋体" panose="02010600030101010101" pitchFamily="2" charset="-122"/>
              </a:rPr>
              <a:t>4</a:t>
            </a:r>
            <a:r>
              <a:rPr lang="zh-CN" altLang="en-US" sz="2000" b="1" dirty="0">
                <a:ea typeface="宋体" panose="02010600030101010101" pitchFamily="2" charset="-122"/>
              </a:rPr>
              <a:t>个学校一个检查组，每组检查不超过两天（</a:t>
            </a:r>
            <a:r>
              <a:rPr lang="en-US" altLang="zh-CN" sz="2000" b="1" dirty="0">
                <a:ea typeface="宋体" panose="02010600030101010101" pitchFamily="2" charset="-122"/>
              </a:rPr>
              <a:t>4</a:t>
            </a:r>
            <a:r>
              <a:rPr lang="zh-CN" altLang="en-US" sz="2000" b="1" dirty="0">
                <a:ea typeface="宋体" panose="02010600030101010101" pitchFamily="2" charset="-122"/>
              </a:rPr>
              <a:t>个学校），通过彼此的检查和学习，互相促进工作提升。</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检查程序：学校后勤汇报、现场检查、反馈意见。</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每校一份检查书面材料（表格由协会秘书处统一制订），汇总后交后产中心。</a:t>
            </a:r>
            <a:endParaRPr lang="en-US" altLang="zh-CN" sz="2000" b="1" dirty="0">
              <a:ea typeface="宋体" panose="02010600030101010101" pitchFamily="2" charset="-122"/>
            </a:endParaRPr>
          </a:p>
          <a:p>
            <a:pPr>
              <a:lnSpc>
                <a:spcPct val="150000"/>
              </a:lnSpc>
              <a:buClr>
                <a:schemeClr val="tx1"/>
              </a:buClr>
              <a:buSzPct val="90000"/>
            </a:pPr>
            <a:endParaRPr lang="en-US" altLang="zh-CN" sz="2000" b="1" dirty="0">
              <a:ea typeface="宋体" panose="02010600030101010101" pitchFamily="2" charset="-122"/>
            </a:endParaRPr>
          </a:p>
        </p:txBody>
      </p:sp>
    </p:spTree>
    <p:extLst>
      <p:ext uri="{BB962C8B-B14F-4D97-AF65-F5344CB8AC3E}">
        <p14:creationId xmlns:p14="http://schemas.microsoft.com/office/powerpoint/2010/main" val="2762589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a:xfrm>
            <a:off x="395536" y="-128736"/>
            <a:ext cx="7848600" cy="1066800"/>
          </a:xfrm>
        </p:spPr>
        <p:txBody>
          <a:bodyPr/>
          <a:lstStyle/>
          <a:p>
            <a:r>
              <a:rPr lang="zh-CN" altLang="en-US" sz="3200" dirty="0">
                <a:ea typeface="宋体" panose="02010600030101010101" pitchFamily="2" charset="-122"/>
              </a:rPr>
              <a:t>七、企业会员管理相关工作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755576" y="764704"/>
            <a:ext cx="7632848" cy="5688632"/>
          </a:xfrm>
        </p:spPr>
        <p:txBody>
          <a:bodyPr/>
          <a:lstStyle/>
          <a:p>
            <a:pPr>
              <a:lnSpc>
                <a:spcPct val="150000"/>
              </a:lnSpc>
              <a:buClr>
                <a:schemeClr val="tx1"/>
              </a:buClr>
              <a:buSzPct val="90000"/>
            </a:pPr>
            <a:r>
              <a:rPr lang="en-US" altLang="zh-CN" sz="2000" b="1" dirty="0">
                <a:ea typeface="宋体" panose="02010600030101010101" pitchFamily="2" charset="-122"/>
              </a:rPr>
              <a:t>1</a:t>
            </a:r>
            <a:r>
              <a:rPr lang="zh-CN" altLang="en-US" sz="2000" b="1" dirty="0">
                <a:ea typeface="宋体" panose="02010600030101010101" pitchFamily="2" charset="-122"/>
              </a:rPr>
              <a:t>、协会企业会员目前企业会员总数</a:t>
            </a:r>
            <a:r>
              <a:rPr lang="en-US" altLang="zh-CN" sz="2000" b="1" dirty="0">
                <a:ea typeface="宋体" panose="02010600030101010101" pitchFamily="2" charset="-122"/>
              </a:rPr>
              <a:t>87</a:t>
            </a:r>
            <a:r>
              <a:rPr lang="zh-CN" altLang="en-US" sz="2000" b="1" dirty="0">
                <a:ea typeface="宋体" panose="02010600030101010101" pitchFamily="2" charset="-122"/>
              </a:rPr>
              <a:t>家（其中理事单位</a:t>
            </a:r>
            <a:r>
              <a:rPr lang="en-US" altLang="zh-CN" sz="2000" b="1" dirty="0">
                <a:ea typeface="宋体" panose="02010600030101010101" pitchFamily="2" charset="-122"/>
              </a:rPr>
              <a:t>4</a:t>
            </a:r>
            <a:r>
              <a:rPr lang="zh-CN" altLang="en-US" sz="2000" b="1" dirty="0">
                <a:ea typeface="宋体" panose="02010600030101010101" pitchFamily="2" charset="-122"/>
              </a:rPr>
              <a:t>家），企业会员的日常管理由各专委会负责，其中管服会</a:t>
            </a:r>
            <a:r>
              <a:rPr lang="en-US" altLang="zh-CN" sz="2000" b="1" dirty="0">
                <a:ea typeface="宋体" panose="02010600030101010101" pitchFamily="2" charset="-122"/>
              </a:rPr>
              <a:t>10</a:t>
            </a:r>
            <a:r>
              <a:rPr lang="zh-CN" altLang="en-US" sz="2000" b="1" dirty="0">
                <a:ea typeface="宋体" panose="02010600030101010101" pitchFamily="2" charset="-122"/>
              </a:rPr>
              <a:t>家，伙专会</a:t>
            </a:r>
            <a:r>
              <a:rPr lang="en-US" altLang="zh-CN" sz="2000" b="1" dirty="0">
                <a:ea typeface="宋体" panose="02010600030101010101" pitchFamily="2" charset="-122"/>
              </a:rPr>
              <a:t>26</a:t>
            </a:r>
            <a:r>
              <a:rPr lang="zh-CN" altLang="en-US" sz="2000" b="1" dirty="0">
                <a:ea typeface="宋体" panose="02010600030101010101" pitchFamily="2" charset="-122"/>
              </a:rPr>
              <a:t>家，寓专会</a:t>
            </a:r>
            <a:r>
              <a:rPr lang="en-US" altLang="zh-CN" sz="2000" b="1" dirty="0">
                <a:ea typeface="宋体" panose="02010600030101010101" pitchFamily="2" charset="-122"/>
              </a:rPr>
              <a:t>10</a:t>
            </a:r>
            <a:r>
              <a:rPr lang="zh-CN" altLang="en-US" sz="2000" b="1" dirty="0">
                <a:ea typeface="宋体" panose="02010600030101010101" pitchFamily="2" charset="-122"/>
              </a:rPr>
              <a:t>家，能专会</a:t>
            </a:r>
            <a:r>
              <a:rPr lang="en-US" altLang="zh-CN" sz="2000" b="1" dirty="0">
                <a:ea typeface="宋体" panose="02010600030101010101" pitchFamily="2" charset="-122"/>
              </a:rPr>
              <a:t>23</a:t>
            </a:r>
            <a:r>
              <a:rPr lang="zh-CN" altLang="en-US" sz="2000" b="1" dirty="0">
                <a:ea typeface="宋体" panose="02010600030101010101" pitchFamily="2" charset="-122"/>
              </a:rPr>
              <a:t>家，物专会</a:t>
            </a:r>
            <a:r>
              <a:rPr lang="en-US" altLang="zh-CN" sz="2000" b="1" dirty="0">
                <a:ea typeface="宋体" panose="02010600030101010101" pitchFamily="2" charset="-122"/>
              </a:rPr>
              <a:t>18</a:t>
            </a:r>
            <a:r>
              <a:rPr lang="zh-CN" altLang="en-US" sz="2000" b="1" dirty="0">
                <a:ea typeface="宋体" panose="02010600030101010101" pitchFamily="2" charset="-122"/>
              </a:rPr>
              <a:t>家；协会企业会员可以参加任何一个分支机构的年会。</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2</a:t>
            </a:r>
            <a:r>
              <a:rPr lang="zh-CN" altLang="en-US" sz="2000" b="1" dirty="0">
                <a:ea typeface="宋体" panose="02010600030101010101" pitchFamily="2" charset="-122"/>
              </a:rPr>
              <a:t>、在协会网站有个专栏：企业会员名录，提供企业会员的相关信息</a:t>
            </a:r>
            <a:endParaRPr lang="en-US" altLang="zh-CN" sz="2000" b="1" dirty="0">
              <a:ea typeface="宋体" panose="02010600030101010101" pitchFamily="2" charset="-122"/>
            </a:endParaRPr>
          </a:p>
          <a:p>
            <a:pPr>
              <a:lnSpc>
                <a:spcPct val="150000"/>
              </a:lnSpc>
              <a:buClr>
                <a:schemeClr val="tx1"/>
              </a:buClr>
              <a:buSzPct val="90000"/>
            </a:pPr>
            <a:endParaRPr lang="en-US" altLang="zh-CN" sz="2000" b="1" dirty="0">
              <a:ea typeface="宋体" panose="02010600030101010101" pitchFamily="2" charset="-122"/>
            </a:endParaRPr>
          </a:p>
        </p:txBody>
      </p:sp>
      <p:pic>
        <p:nvPicPr>
          <p:cNvPr id="5" name="图片 4">
            <a:extLst>
              <a:ext uri="{FF2B5EF4-FFF2-40B4-BE49-F238E27FC236}">
                <a16:creationId xmlns:a16="http://schemas.microsoft.com/office/drawing/2014/main" id="{05800CA5-2584-4F71-8F4E-EA2EE32E1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5" y="3212976"/>
            <a:ext cx="5976391" cy="3528392"/>
          </a:xfrm>
          <a:prstGeom prst="rect">
            <a:avLst/>
          </a:prstGeom>
        </p:spPr>
      </p:pic>
    </p:spTree>
    <p:extLst>
      <p:ext uri="{BB962C8B-B14F-4D97-AF65-F5344CB8AC3E}">
        <p14:creationId xmlns:p14="http://schemas.microsoft.com/office/powerpoint/2010/main" val="1850555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a:xfrm>
            <a:off x="395536" y="-8061"/>
            <a:ext cx="7848600" cy="1066800"/>
          </a:xfrm>
        </p:spPr>
        <p:txBody>
          <a:bodyPr/>
          <a:lstStyle/>
          <a:p>
            <a:r>
              <a:rPr lang="zh-CN" altLang="en-US" sz="3200" dirty="0">
                <a:ea typeface="宋体" panose="02010600030101010101" pitchFamily="2" charset="-122"/>
              </a:rPr>
              <a:t>七、企业会员管理相关工作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755576" y="764704"/>
            <a:ext cx="7632848" cy="5688632"/>
          </a:xfrm>
        </p:spPr>
        <p:txBody>
          <a:bodyPr/>
          <a:lstStyle/>
          <a:p>
            <a:pPr>
              <a:lnSpc>
                <a:spcPct val="150000"/>
              </a:lnSpc>
              <a:buClr>
                <a:schemeClr val="tx1"/>
              </a:buClr>
              <a:buSzPct val="90000"/>
            </a:pPr>
            <a:r>
              <a:rPr lang="en-US" altLang="zh-CN" sz="2000" b="1" dirty="0">
                <a:ea typeface="宋体" panose="02010600030101010101" pitchFamily="2" charset="-122"/>
              </a:rPr>
              <a:t>3</a:t>
            </a:r>
            <a:r>
              <a:rPr lang="zh-CN" altLang="en-US" sz="2000" b="1" dirty="0">
                <a:ea typeface="宋体" panose="02010600030101010101" pitchFamily="2" charset="-122"/>
              </a:rPr>
              <a:t>、企业会员参会：</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a:t>
            </a:r>
            <a:r>
              <a:rPr lang="en-US" altLang="zh-CN" sz="2000" b="1" dirty="0">
                <a:ea typeface="宋体" panose="02010600030101010101" pitchFamily="2" charset="-122"/>
              </a:rPr>
              <a:t>1</a:t>
            </a:r>
            <a:r>
              <a:rPr lang="zh-CN" altLang="en-US" sz="2000" b="1" dirty="0">
                <a:ea typeface="宋体" panose="02010600030101010101" pitchFamily="2" charset="-122"/>
              </a:rPr>
              <a:t>）企业会员参加分支机构的年会的会务费与学校会员相同；展位费每个</a:t>
            </a:r>
            <a:r>
              <a:rPr lang="en-US" altLang="zh-CN" sz="2000" b="1" dirty="0">
                <a:ea typeface="宋体" panose="02010600030101010101" pitchFamily="2" charset="-122"/>
              </a:rPr>
              <a:t>2000</a:t>
            </a:r>
            <a:r>
              <a:rPr lang="zh-CN" altLang="en-US" sz="2000" b="1" dirty="0">
                <a:ea typeface="宋体" panose="02010600030101010101" pitchFamily="2" charset="-122"/>
              </a:rPr>
              <a:t>元，发言费用</a:t>
            </a:r>
            <a:r>
              <a:rPr lang="en-US" altLang="zh-CN" sz="2000" b="1" dirty="0">
                <a:ea typeface="宋体" panose="02010600030101010101" pitchFamily="2" charset="-122"/>
              </a:rPr>
              <a:t>3000</a:t>
            </a:r>
            <a:r>
              <a:rPr lang="zh-CN" altLang="en-US" sz="2000" b="1" dirty="0">
                <a:ea typeface="宋体" panose="02010600030101010101" pitchFamily="2" charset="-122"/>
              </a:rPr>
              <a:t>元（含一个展位）；</a:t>
            </a:r>
            <a:endParaRPr lang="en-US" altLang="zh-CN" sz="2000" b="1" dirty="0">
              <a:ea typeface="宋体" panose="02010600030101010101" pitchFamily="2" charset="-122"/>
            </a:endParaRPr>
          </a:p>
          <a:p>
            <a:pPr marL="0" indent="0">
              <a:lnSpc>
                <a:spcPct val="150000"/>
              </a:lnSpc>
              <a:buClr>
                <a:schemeClr val="tx1"/>
              </a:buClr>
              <a:buSzPct val="90000"/>
              <a:buNone/>
            </a:pPr>
            <a:r>
              <a:rPr lang="zh-CN" altLang="en-US" sz="2000" b="1" dirty="0">
                <a:ea typeface="宋体" panose="02010600030101010101" pitchFamily="2" charset="-122"/>
              </a:rPr>
              <a:t>   （</a:t>
            </a:r>
            <a:r>
              <a:rPr lang="en-US" altLang="zh-CN" sz="2000" b="1" dirty="0">
                <a:ea typeface="宋体" panose="02010600030101010101" pitchFamily="2" charset="-122"/>
              </a:rPr>
              <a:t>2</a:t>
            </a:r>
            <a:r>
              <a:rPr lang="zh-CN" altLang="en-US" sz="2000" b="1" dirty="0">
                <a:ea typeface="宋体" panose="02010600030101010101" pitchFamily="2" charset="-122"/>
              </a:rPr>
              <a:t>）各分支机构年会尽可能都能给企业提供展位，安排</a:t>
            </a:r>
            <a:r>
              <a:rPr lang="en-US" altLang="zh-CN" sz="2000" b="1" dirty="0">
                <a:ea typeface="宋体" panose="02010600030101010101" pitchFamily="2" charset="-122"/>
              </a:rPr>
              <a:t>3-4</a:t>
            </a:r>
            <a:r>
              <a:rPr lang="zh-CN" altLang="en-US" sz="2000" b="1" dirty="0">
                <a:ea typeface="宋体" panose="02010600030101010101" pitchFamily="2" charset="-122"/>
              </a:rPr>
              <a:t>个企业发言（每个不超过</a:t>
            </a:r>
            <a:r>
              <a:rPr lang="en-US" altLang="zh-CN" sz="2000" b="1" dirty="0">
                <a:ea typeface="宋体" panose="02010600030101010101" pitchFamily="2" charset="-122"/>
              </a:rPr>
              <a:t>6--8</a:t>
            </a:r>
            <a:r>
              <a:rPr lang="zh-CN" altLang="en-US" sz="2000" b="1" dirty="0">
                <a:ea typeface="宋体" panose="02010600030101010101" pitchFamily="2" charset="-122"/>
              </a:rPr>
              <a:t>分钟）；</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3</a:t>
            </a:r>
            <a:r>
              <a:rPr lang="zh-CN" altLang="en-US" sz="2000" b="1" dirty="0">
                <a:ea typeface="宋体" panose="02010600030101010101" pitchFamily="2" charset="-122"/>
              </a:rPr>
              <a:t>）非企业会员参会需缴</a:t>
            </a:r>
            <a:r>
              <a:rPr lang="en-US" altLang="zh-CN" sz="2000" b="1" dirty="0">
                <a:ea typeface="宋体" panose="02010600030101010101" pitchFamily="2" charset="-122"/>
              </a:rPr>
              <a:t>5000</a:t>
            </a:r>
            <a:r>
              <a:rPr lang="zh-CN" altLang="en-US" sz="2000" b="1" dirty="0">
                <a:ea typeface="宋体" panose="02010600030101010101" pitchFamily="2" charset="-122"/>
              </a:rPr>
              <a:t>元赞助费（给展位一个），如要发言另需缴赞助费</a:t>
            </a:r>
            <a:r>
              <a:rPr lang="en-US" altLang="zh-CN" sz="2000" b="1" dirty="0">
                <a:ea typeface="宋体" panose="02010600030101010101" pitchFamily="2" charset="-122"/>
              </a:rPr>
              <a:t>3000</a:t>
            </a:r>
            <a:r>
              <a:rPr lang="zh-CN" altLang="en-US" sz="2000" b="1" dirty="0">
                <a:ea typeface="宋体" panose="02010600030101010101" pitchFamily="2" charset="-122"/>
              </a:rPr>
              <a:t>元。</a:t>
            </a:r>
            <a:endParaRPr lang="en-US" altLang="zh-CN" sz="2000" b="1" dirty="0">
              <a:ea typeface="宋体" panose="02010600030101010101" pitchFamily="2" charset="-122"/>
            </a:endParaRPr>
          </a:p>
          <a:p>
            <a:pPr marL="0" indent="0">
              <a:lnSpc>
                <a:spcPct val="150000"/>
              </a:lnSpc>
              <a:buClr>
                <a:schemeClr val="tx1"/>
              </a:buClr>
              <a:buSzPct val="90000"/>
              <a:buNone/>
            </a:pPr>
            <a:r>
              <a:rPr lang="en-US" altLang="zh-CN" sz="2000" b="1" dirty="0">
                <a:ea typeface="宋体" panose="02010600030101010101" pitchFamily="2" charset="-122"/>
              </a:rPr>
              <a:t>   </a:t>
            </a:r>
            <a:r>
              <a:rPr lang="zh-CN" altLang="en-US" sz="2000" b="1" dirty="0">
                <a:ea typeface="宋体" panose="02010600030101010101" pitchFamily="2" charset="-122"/>
              </a:rPr>
              <a:t>（</a:t>
            </a:r>
            <a:r>
              <a:rPr lang="en-US" altLang="zh-CN" sz="2000" b="1" dirty="0">
                <a:ea typeface="宋体" panose="02010600030101010101" pitchFamily="2" charset="-122"/>
              </a:rPr>
              <a:t>4</a:t>
            </a:r>
            <a:r>
              <a:rPr lang="zh-CN" altLang="en-US" sz="2000" b="1" dirty="0">
                <a:ea typeface="宋体" panose="02010600030101010101" pitchFamily="2" charset="-122"/>
              </a:rPr>
              <a:t>）思政会、幼专会、职教会的以上企业会员参会展位和发言以及非企业会员参会收费标准可酌情打折。</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4</a:t>
            </a:r>
            <a:r>
              <a:rPr lang="zh-CN" altLang="en-US" sz="2000" b="1" dirty="0">
                <a:ea typeface="宋体" panose="02010600030101010101" pitchFamily="2" charset="-122"/>
              </a:rPr>
              <a:t>、学校会员参与共同开展研究；企业会员也可以参加由学校会员单位牵头的协会课题研究。</a:t>
            </a:r>
            <a:endParaRPr lang="en-US" altLang="zh-CN" sz="2000" b="1" dirty="0">
              <a:ea typeface="宋体" panose="02010600030101010101" pitchFamily="2" charset="-122"/>
            </a:endParaRPr>
          </a:p>
          <a:p>
            <a:pPr>
              <a:lnSpc>
                <a:spcPct val="150000"/>
              </a:lnSpc>
              <a:buClr>
                <a:schemeClr val="tx1"/>
              </a:buClr>
              <a:buSzPct val="90000"/>
            </a:pPr>
            <a:endParaRPr lang="en-US" altLang="zh-CN" sz="2000" b="1" dirty="0">
              <a:ea typeface="宋体" panose="02010600030101010101" pitchFamily="2" charset="-122"/>
            </a:endParaRPr>
          </a:p>
        </p:txBody>
      </p:sp>
    </p:spTree>
    <p:extLst>
      <p:ext uri="{BB962C8B-B14F-4D97-AF65-F5344CB8AC3E}">
        <p14:creationId xmlns:p14="http://schemas.microsoft.com/office/powerpoint/2010/main" val="1240571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FBA4A9B-7F18-47DD-B90C-6E7981D7DBE4}"/>
              </a:ext>
            </a:extLst>
          </p:cNvPr>
          <p:cNvSpPr>
            <a:spLocks noGrp="1" noChangeArrowheads="1"/>
          </p:cNvSpPr>
          <p:nvPr>
            <p:ph type="title"/>
          </p:nvPr>
        </p:nvSpPr>
        <p:spPr/>
        <p:txBody>
          <a:bodyPr/>
          <a:lstStyle/>
          <a:p>
            <a:r>
              <a:rPr lang="zh-CN" altLang="en-US" sz="3200" dirty="0">
                <a:ea typeface="宋体" panose="02010600030101010101" pitchFamily="2" charset="-122"/>
              </a:rPr>
              <a:t>七、企业会员管理相关工作</a:t>
            </a:r>
            <a:endParaRPr lang="en-US" altLang="zh-CN" sz="3200" dirty="0">
              <a:ea typeface="宋体" panose="02010600030101010101" pitchFamily="2" charset="-122"/>
            </a:endParaRPr>
          </a:p>
        </p:txBody>
      </p:sp>
      <p:sp>
        <p:nvSpPr>
          <p:cNvPr id="40963" name="Rectangle 3">
            <a:extLst>
              <a:ext uri="{FF2B5EF4-FFF2-40B4-BE49-F238E27FC236}">
                <a16:creationId xmlns:a16="http://schemas.microsoft.com/office/drawing/2014/main" id="{8F9362BB-5FD8-43A1-811F-9F4D8CBC8DA7}"/>
              </a:ext>
            </a:extLst>
          </p:cNvPr>
          <p:cNvSpPr>
            <a:spLocks noGrp="1" noChangeArrowheads="1"/>
          </p:cNvSpPr>
          <p:nvPr>
            <p:ph type="body" sz="half" idx="1"/>
          </p:nvPr>
        </p:nvSpPr>
        <p:spPr>
          <a:xfrm>
            <a:off x="838200" y="1124744"/>
            <a:ext cx="7632848" cy="5572918"/>
          </a:xfrm>
        </p:spPr>
        <p:txBody>
          <a:bodyPr/>
          <a:lstStyle/>
          <a:p>
            <a:pPr>
              <a:lnSpc>
                <a:spcPct val="150000"/>
              </a:lnSpc>
              <a:buClr>
                <a:schemeClr val="tx1"/>
              </a:buClr>
              <a:buSzPct val="90000"/>
            </a:pPr>
            <a:r>
              <a:rPr lang="en-US" altLang="zh-CN" sz="2000" b="1" dirty="0">
                <a:ea typeface="宋体" panose="02010600030101010101" pitchFamily="2" charset="-122"/>
              </a:rPr>
              <a:t>5</a:t>
            </a:r>
            <a:r>
              <a:rPr lang="zh-CN" altLang="en-US" sz="2000" b="1" dirty="0">
                <a:ea typeface="宋体" panose="02010600030101010101" pitchFamily="2" charset="-122"/>
              </a:rPr>
              <a:t>、企业会员可以受邀参加分支机构的理事会和片区片会（是否邀请，邀请几家由分支机构理事会和片区确定）。</a:t>
            </a:r>
            <a:endParaRPr lang="en-US" altLang="zh-CN" sz="2000" b="1" dirty="0">
              <a:ea typeface="宋体" panose="02010600030101010101" pitchFamily="2" charset="-122"/>
            </a:endParaRPr>
          </a:p>
          <a:p>
            <a:pPr>
              <a:lnSpc>
                <a:spcPct val="150000"/>
              </a:lnSpc>
              <a:buClr>
                <a:schemeClr val="tx1"/>
              </a:buClr>
              <a:buSzPct val="90000"/>
            </a:pPr>
            <a:r>
              <a:rPr lang="en-US" altLang="zh-CN" sz="2000" b="1" dirty="0">
                <a:ea typeface="宋体" panose="02010600030101010101" pitchFamily="2" charset="-122"/>
              </a:rPr>
              <a:t>6</a:t>
            </a:r>
            <a:r>
              <a:rPr lang="zh-CN" altLang="en-US" sz="2000" b="1" dirty="0">
                <a:ea typeface="宋体" panose="02010600030101010101" pitchFamily="2" charset="-122"/>
              </a:rPr>
              <a:t>、本月</a:t>
            </a:r>
            <a:r>
              <a:rPr lang="en-US" altLang="zh-CN" sz="2000" b="1" dirty="0">
                <a:ea typeface="宋体" panose="02010600030101010101" pitchFamily="2" charset="-122"/>
              </a:rPr>
              <a:t>12</a:t>
            </a:r>
            <a:r>
              <a:rPr lang="zh-CN" altLang="en-US" sz="2000" b="1" dirty="0">
                <a:ea typeface="宋体" panose="02010600030101010101" pitchFamily="2" charset="-122"/>
              </a:rPr>
              <a:t>号召开企业会员座谈会，主要内容：一是协会</a:t>
            </a:r>
            <a:r>
              <a:rPr lang="en-US" altLang="zh-CN" sz="2000" b="1" dirty="0">
                <a:ea typeface="宋体" panose="02010600030101010101" pitchFamily="2" charset="-122"/>
              </a:rPr>
              <a:t>2021</a:t>
            </a:r>
            <a:r>
              <a:rPr lang="zh-CN" altLang="en-US" sz="2000" b="1" dirty="0">
                <a:ea typeface="宋体" panose="02010600030101010101" pitchFamily="2" charset="-122"/>
              </a:rPr>
              <a:t>年重点工作介绍和企业会员管理中存在的主要问题，二是听取大家对协会工作的意见，三是把各专委会、各片区秘书长介绍给大家，以便在专委会、片区活动中，请相关专委会秘书长、片区秘书长周五下午</a:t>
            </a:r>
            <a:r>
              <a:rPr lang="en-US" altLang="zh-CN" sz="2000" b="1" dirty="0">
                <a:ea typeface="宋体" panose="02010600030101010101" pitchFamily="2" charset="-122"/>
              </a:rPr>
              <a:t>3</a:t>
            </a:r>
            <a:r>
              <a:rPr lang="zh-CN" altLang="en-US" sz="2000" b="1" dirty="0">
                <a:ea typeface="宋体" panose="02010600030101010101" pitchFamily="2" charset="-122"/>
              </a:rPr>
              <a:t>点准时到教育宾馆参会。（管服、职教、伙专、寓专、能专、物专、幼专及八个片区的秘书长）</a:t>
            </a:r>
            <a:endParaRPr lang="en-US" altLang="zh-CN" sz="2000" b="1" dirty="0">
              <a:ea typeface="宋体" panose="02010600030101010101" pitchFamily="2" charset="-122"/>
            </a:endParaRPr>
          </a:p>
          <a:p>
            <a:pPr>
              <a:lnSpc>
                <a:spcPct val="150000"/>
              </a:lnSpc>
              <a:buClr>
                <a:schemeClr val="tx1"/>
              </a:buClr>
              <a:buSzPct val="90000"/>
            </a:pPr>
            <a:endParaRPr lang="en-US" altLang="zh-CN" sz="2000" b="1" dirty="0">
              <a:ea typeface="宋体" panose="02010600030101010101" pitchFamily="2" charset="-122"/>
            </a:endParaRPr>
          </a:p>
        </p:txBody>
      </p:sp>
    </p:spTree>
    <p:extLst>
      <p:ext uri="{BB962C8B-B14F-4D97-AF65-F5344CB8AC3E}">
        <p14:creationId xmlns:p14="http://schemas.microsoft.com/office/powerpoint/2010/main" val="2924287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Rectangle 7">
            <a:extLst>
              <a:ext uri="{FF2B5EF4-FFF2-40B4-BE49-F238E27FC236}">
                <a16:creationId xmlns:a16="http://schemas.microsoft.com/office/drawing/2014/main" id="{6860F9B3-228B-4589-8F58-BD2284401075}"/>
              </a:ext>
            </a:extLst>
          </p:cNvPr>
          <p:cNvSpPr>
            <a:spLocks noGrp="1" noChangeArrowheads="1"/>
          </p:cNvSpPr>
          <p:nvPr>
            <p:ph type="subTitle" idx="1"/>
          </p:nvPr>
        </p:nvSpPr>
        <p:spPr/>
        <p:txBody>
          <a:bodyPr/>
          <a:lstStyle/>
          <a:p>
            <a:r>
              <a:rPr lang="en-US" altLang="zh-CN" sz="2200">
                <a:ea typeface="宋体" panose="02010600030101010101" pitchFamily="2" charset="-122"/>
              </a:rPr>
              <a:t>Your company slogan in here</a:t>
            </a:r>
          </a:p>
          <a:p>
            <a:endParaRPr lang="en-US" altLang="zh-CN">
              <a:ea typeface="宋体" panose="02010600030101010101" pitchFamily="2" charset="-122"/>
            </a:endParaRPr>
          </a:p>
        </p:txBody>
      </p:sp>
      <p:sp>
        <p:nvSpPr>
          <p:cNvPr id="70665" name="Rectangle 9">
            <a:extLst>
              <a:ext uri="{FF2B5EF4-FFF2-40B4-BE49-F238E27FC236}">
                <a16:creationId xmlns:a16="http://schemas.microsoft.com/office/drawing/2014/main" id="{94851CC6-7CF0-4969-83A0-99F92AF0CF12}"/>
              </a:ext>
            </a:extLst>
          </p:cNvPr>
          <p:cNvSpPr>
            <a:spLocks noGrp="1" noChangeArrowheads="1"/>
          </p:cNvSpPr>
          <p:nvPr>
            <p:ph type="ctrTitle"/>
          </p:nvPr>
        </p:nvSpPr>
        <p:spPr>
          <a:xfrm>
            <a:off x="304800" y="1306513"/>
            <a:ext cx="6324600" cy="1371600"/>
          </a:xfrm>
        </p:spPr>
        <p:txBody>
          <a:bodyPr/>
          <a:lstStyle/>
          <a:p>
            <a:r>
              <a:rPr lang="en-US" altLang="zh-CN" sz="1600" b="0">
                <a:solidFill>
                  <a:schemeClr val="tx1"/>
                </a:solidFill>
                <a:ea typeface="宋体" panose="02010600030101010101" pitchFamily="2" charset="-122"/>
              </a:rPr>
              <a:t> www.themegallery.com</a:t>
            </a:r>
            <a:r>
              <a:rPr lang="en-US" altLang="zh-CN" sz="1600">
                <a:ea typeface="宋体" panose="02010600030101010101" pitchFamily="2" charset="-122"/>
              </a:rPr>
              <a:t> </a:t>
            </a:r>
            <a:br>
              <a:rPr lang="en-US" altLang="zh-CN" sz="1600">
                <a:ea typeface="宋体" panose="02010600030101010101" pitchFamily="2" charset="-122"/>
              </a:rPr>
            </a:br>
            <a:r>
              <a:rPr lang="en-US" altLang="zh-CN" sz="6000">
                <a:ea typeface="宋体" panose="02010600030101010101" pitchFamily="2" charset="-122"/>
              </a:rPr>
              <a:t>Thank You!</a:t>
            </a:r>
          </a:p>
        </p:txBody>
      </p:sp>
    </p:spTree>
  </p:cSld>
  <p:clrMapOvr>
    <a:masterClrMapping/>
  </p:clrMapOvr>
</p:sld>
</file>

<file path=ppt/theme/theme1.xml><?xml version="1.0" encoding="utf-8"?>
<a:theme xmlns:a="http://schemas.openxmlformats.org/drawingml/2006/main" name="Office 主题​​">
  <a:themeElements>
    <a:clrScheme name="Office 主题​​ 2">
      <a:dk1>
        <a:srgbClr val="5F5F5F"/>
      </a:dk1>
      <a:lt1>
        <a:srgbClr val="FFFFFF"/>
      </a:lt1>
      <a:dk2>
        <a:srgbClr val="232751"/>
      </a:dk2>
      <a:lt2>
        <a:srgbClr val="CCFFCC"/>
      </a:lt2>
      <a:accent1>
        <a:srgbClr val="62A2DC"/>
      </a:accent1>
      <a:accent2>
        <a:srgbClr val="E29B54"/>
      </a:accent2>
      <a:accent3>
        <a:srgbClr val="ACACB3"/>
      </a:accent3>
      <a:accent4>
        <a:srgbClr val="DADADA"/>
      </a:accent4>
      <a:accent5>
        <a:srgbClr val="B7CEEB"/>
      </a:accent5>
      <a:accent6>
        <a:srgbClr val="CD8C4B"/>
      </a:accent6>
      <a:hlink>
        <a:srgbClr val="83CE5A"/>
      </a:hlink>
      <a:folHlink>
        <a:srgbClr val="DE585B"/>
      </a:folHlink>
    </a:clrScheme>
    <a:fontScheme name="Office 主题​​">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zh-CN"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zh-CN"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主题​​ 1">
        <a:dk1>
          <a:srgbClr val="808080"/>
        </a:dk1>
        <a:lt1>
          <a:srgbClr val="FFFFFF"/>
        </a:lt1>
        <a:dk2>
          <a:srgbClr val="003366"/>
        </a:dk2>
        <a:lt2>
          <a:srgbClr val="FFFFCC"/>
        </a:lt2>
        <a:accent1>
          <a:srgbClr val="79CE24"/>
        </a:accent1>
        <a:accent2>
          <a:srgbClr val="E45267"/>
        </a:accent2>
        <a:accent3>
          <a:srgbClr val="AAADB8"/>
        </a:accent3>
        <a:accent4>
          <a:srgbClr val="DADADA"/>
        </a:accent4>
        <a:accent5>
          <a:srgbClr val="BEE3AC"/>
        </a:accent5>
        <a:accent6>
          <a:srgbClr val="CF495D"/>
        </a:accent6>
        <a:hlink>
          <a:srgbClr val="5FC3D7"/>
        </a:hlink>
        <a:folHlink>
          <a:srgbClr val="FAA712"/>
        </a:folHlink>
      </a:clrScheme>
      <a:clrMap bg1="dk2" tx1="lt1" bg2="dk1" tx2="lt2" accent1="accent1" accent2="accent2" accent3="accent3" accent4="accent4" accent5="accent5" accent6="accent6" hlink="hlink" folHlink="folHlink"/>
    </a:extraClrScheme>
    <a:extraClrScheme>
      <a:clrScheme name="Office 主题​​ 2">
        <a:dk1>
          <a:srgbClr val="5F5F5F"/>
        </a:dk1>
        <a:lt1>
          <a:srgbClr val="FFFFFF"/>
        </a:lt1>
        <a:dk2>
          <a:srgbClr val="232751"/>
        </a:dk2>
        <a:lt2>
          <a:srgbClr val="CCFFCC"/>
        </a:lt2>
        <a:accent1>
          <a:srgbClr val="62A2DC"/>
        </a:accent1>
        <a:accent2>
          <a:srgbClr val="E29B54"/>
        </a:accent2>
        <a:accent3>
          <a:srgbClr val="ACACB3"/>
        </a:accent3>
        <a:accent4>
          <a:srgbClr val="DADADA"/>
        </a:accent4>
        <a:accent5>
          <a:srgbClr val="B7CEEB"/>
        </a:accent5>
        <a:accent6>
          <a:srgbClr val="CD8C4B"/>
        </a:accent6>
        <a:hlink>
          <a:srgbClr val="83CE5A"/>
        </a:hlink>
        <a:folHlink>
          <a:srgbClr val="DE585B"/>
        </a:folHlink>
      </a:clrScheme>
      <a:clrMap bg1="dk2" tx1="lt1" bg2="dk1" tx2="lt2" accent1="accent1" accent2="accent2" accent3="accent3" accent4="accent4" accent5="accent5" accent6="accent6" hlink="hlink" folHlink="folHlink"/>
    </a:extraClrScheme>
    <a:extraClrScheme>
      <a:clrScheme name="Office 主题​​ 3">
        <a:dk1>
          <a:srgbClr val="5F5F5F"/>
        </a:dk1>
        <a:lt1>
          <a:srgbClr val="FFFFFF"/>
        </a:lt1>
        <a:dk2>
          <a:srgbClr val="504736"/>
        </a:dk2>
        <a:lt2>
          <a:srgbClr val="CCECFF"/>
        </a:lt2>
        <a:accent1>
          <a:srgbClr val="DE6084"/>
        </a:accent1>
        <a:accent2>
          <a:srgbClr val="63B1C9"/>
        </a:accent2>
        <a:accent3>
          <a:srgbClr val="B3B1AE"/>
        </a:accent3>
        <a:accent4>
          <a:srgbClr val="DADADA"/>
        </a:accent4>
        <a:accent5>
          <a:srgbClr val="ECB6C2"/>
        </a:accent5>
        <a:accent6>
          <a:srgbClr val="59A0B6"/>
        </a:accent6>
        <a:hlink>
          <a:srgbClr val="D08B58"/>
        </a:hlink>
        <a:folHlink>
          <a:srgbClr val="67D53B"/>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590TGp_climb_dark</Template>
  <TotalTime>521</TotalTime>
  <Words>4123</Words>
  <Application>Microsoft Office PowerPoint</Application>
  <PresentationFormat>全屏显示(4:3)</PresentationFormat>
  <Paragraphs>600</Paragraphs>
  <Slides>29</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29</vt:i4>
      </vt:variant>
    </vt:vector>
  </HeadingPairs>
  <TitlesOfParts>
    <vt:vector size="36" baseType="lpstr">
      <vt:lpstr>等线</vt:lpstr>
      <vt:lpstr>方正美黑_GBK</vt:lpstr>
      <vt:lpstr>宋体</vt:lpstr>
      <vt:lpstr>Arial</vt:lpstr>
      <vt:lpstr>Arial Black</vt:lpstr>
      <vt:lpstr>Wingdings</vt:lpstr>
      <vt:lpstr>Office 主题​​</vt:lpstr>
      <vt:lpstr>四川省高校后勤协会 2021年第一次秘书长扩大会议</vt:lpstr>
      <vt:lpstr>目  录</vt:lpstr>
      <vt:lpstr>一、协会领导分管调整</vt:lpstr>
      <vt:lpstr>二、协会秘书处分工调整</vt:lpstr>
      <vt:lpstr>三、协会2021年重点工作</vt:lpstr>
      <vt:lpstr>三、协会2021年重点工作</vt:lpstr>
      <vt:lpstr>三、协会2021年重点工作</vt:lpstr>
      <vt:lpstr>三、协会2021年重点工作</vt:lpstr>
      <vt:lpstr>三、协会2021年重点工作</vt:lpstr>
      <vt:lpstr>三、协会2021年重点工作</vt:lpstr>
      <vt:lpstr>三、协会2021年重点工作</vt:lpstr>
      <vt:lpstr>三、协会2021年重点工作</vt:lpstr>
      <vt:lpstr>三、协会2021年重点工作</vt:lpstr>
      <vt:lpstr>三、协会2021年重点工作</vt:lpstr>
      <vt:lpstr>三、协会2021年重点工作</vt:lpstr>
      <vt:lpstr>三、协会2021年重点工作</vt:lpstr>
      <vt:lpstr>四、协会三届三次年会</vt:lpstr>
      <vt:lpstr>五、协会宣传工作</vt:lpstr>
      <vt:lpstr>PowerPoint 演示文稿</vt:lpstr>
      <vt:lpstr>五、协会宣传工作</vt:lpstr>
      <vt:lpstr>五、协会宣传工作</vt:lpstr>
      <vt:lpstr>六、协会会务相关工作</vt:lpstr>
      <vt:lpstr>六、协会会务相关工作</vt:lpstr>
      <vt:lpstr>六、协会会务相关工作</vt:lpstr>
      <vt:lpstr>六、协会会务相关工作</vt:lpstr>
      <vt:lpstr>七、企业会员管理相关工作</vt:lpstr>
      <vt:lpstr>七、企业会员管理相关工作</vt:lpstr>
      <vt:lpstr>七、企业会员管理相关工作</vt:lpstr>
      <vt:lpstr> www.themegallery.com  Thank You!</vt:lpstr>
    </vt:vector>
  </TitlesOfParts>
  <Company>Guild Design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四川省高校后勤协会 2021年第一次秘书长扩大会议</dc:title>
  <dc:creator>C</dc:creator>
  <cp:lastModifiedBy>C</cp:lastModifiedBy>
  <cp:revision>63</cp:revision>
  <dcterms:created xsi:type="dcterms:W3CDTF">2021-03-08T02:25:02Z</dcterms:created>
  <dcterms:modified xsi:type="dcterms:W3CDTF">2021-03-15T02:57:44Z</dcterms:modified>
</cp:coreProperties>
</file>